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8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5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5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5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57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58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59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60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6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6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6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68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9" r:id="rId1"/>
  </p:sldMasterIdLst>
  <p:notesMasterIdLst>
    <p:notesMasterId r:id="rId72"/>
  </p:notesMasterIdLst>
  <p:handoutMasterIdLst>
    <p:handoutMasterId r:id="rId73"/>
  </p:handoutMasterIdLst>
  <p:sldIdLst>
    <p:sldId id="261" r:id="rId2"/>
    <p:sldId id="358" r:id="rId3"/>
    <p:sldId id="353" r:id="rId4"/>
    <p:sldId id="288" r:id="rId5"/>
    <p:sldId id="281" r:id="rId6"/>
    <p:sldId id="289" r:id="rId7"/>
    <p:sldId id="359" r:id="rId8"/>
    <p:sldId id="414" r:id="rId9"/>
    <p:sldId id="418" r:id="rId10"/>
    <p:sldId id="419" r:id="rId11"/>
    <p:sldId id="415" r:id="rId12"/>
    <p:sldId id="416" r:id="rId13"/>
    <p:sldId id="407" r:id="rId14"/>
    <p:sldId id="408" r:id="rId15"/>
    <p:sldId id="298" r:id="rId16"/>
    <p:sldId id="297" r:id="rId17"/>
    <p:sldId id="282" r:id="rId18"/>
    <p:sldId id="301" r:id="rId19"/>
    <p:sldId id="304" r:id="rId20"/>
    <p:sldId id="307" r:id="rId21"/>
    <p:sldId id="361" r:id="rId22"/>
    <p:sldId id="379" r:id="rId23"/>
    <p:sldId id="386" r:id="rId24"/>
    <p:sldId id="380" r:id="rId25"/>
    <p:sldId id="384" r:id="rId26"/>
    <p:sldId id="387" r:id="rId27"/>
    <p:sldId id="310" r:id="rId28"/>
    <p:sldId id="306" r:id="rId29"/>
    <p:sldId id="311" r:id="rId30"/>
    <p:sldId id="313" r:id="rId31"/>
    <p:sldId id="319" r:id="rId32"/>
    <p:sldId id="363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37" r:id="rId42"/>
    <p:sldId id="330" r:id="rId43"/>
    <p:sldId id="338" r:id="rId44"/>
    <p:sldId id="339" r:id="rId45"/>
    <p:sldId id="335" r:id="rId46"/>
    <p:sldId id="332" r:id="rId47"/>
    <p:sldId id="341" r:id="rId48"/>
    <p:sldId id="342" r:id="rId49"/>
    <p:sldId id="343" r:id="rId50"/>
    <p:sldId id="364" r:id="rId51"/>
    <p:sldId id="365" r:id="rId52"/>
    <p:sldId id="372" r:id="rId53"/>
    <p:sldId id="371" r:id="rId54"/>
    <p:sldId id="367" r:id="rId55"/>
    <p:sldId id="369" r:id="rId56"/>
    <p:sldId id="392" r:id="rId57"/>
    <p:sldId id="373" r:id="rId58"/>
    <p:sldId id="374" r:id="rId59"/>
    <p:sldId id="375" r:id="rId60"/>
    <p:sldId id="376" r:id="rId61"/>
    <p:sldId id="377" r:id="rId62"/>
    <p:sldId id="378" r:id="rId63"/>
    <p:sldId id="393" r:id="rId64"/>
    <p:sldId id="395" r:id="rId65"/>
    <p:sldId id="312" r:id="rId66"/>
    <p:sldId id="316" r:id="rId67"/>
    <p:sldId id="317" r:id="rId68"/>
    <p:sldId id="388" r:id="rId69"/>
    <p:sldId id="389" r:id="rId70"/>
    <p:sldId id="27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9" autoAdjust="0"/>
    <p:restoredTop sz="85687" autoAdjust="0"/>
  </p:normalViewPr>
  <p:slideViewPr>
    <p:cSldViewPr>
      <p:cViewPr varScale="1">
        <p:scale>
          <a:sx n="115" d="100"/>
          <a:sy n="115" d="100"/>
        </p:scale>
        <p:origin x="-10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6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1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Thèse de Roy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fielding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création de </a:t>
            </a:r>
            <a:r>
              <a:rPr lang="fr-F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technologie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Attention c’est du C# </a:t>
            </a: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Très bien de la concentration sur la couche métier</a:t>
            </a:r>
          </a:p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L’usage sur des terminaux avec très peu de ressources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formules chimiques en biologie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donne accès avec les web services 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couche JPA (couche de persistance)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 avec doctrine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 que l’EJB est déployé sur le serveur d’application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Référence à Romain : très bien</a:t>
            </a:r>
          </a:p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is another option</a:t>
            </a:r>
            <a:r>
              <a:rPr lang="en-US" sz="1200" baseline="0" dirty="0" smtClean="0"/>
              <a:t> for an Overview slides using transitions.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existe des annuaires de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Attention il y a seulement deux types de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/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différent du style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trouver un exemple ?? (des utilisateurs tests de l’INRA)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 pour des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développer au sein d’une équipe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auquelle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appartient romain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guidoux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smartphones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donnés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outils de collecte, traiter sur un serveur  (car autorisation de la CNIL)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Insister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téléphone</a:t>
            </a:r>
            <a:r>
              <a:rPr lang="en-US" dirty="0" smtClean="0"/>
              <a:t> pour</a:t>
            </a:r>
            <a:r>
              <a:rPr lang="en-US" baseline="0" dirty="0" smtClean="0"/>
              <a:t> le but de la </a:t>
            </a:r>
            <a:r>
              <a:rPr lang="en-US" baseline="0" dirty="0" err="1" smtClean="0"/>
              <a:t>présentation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savoir ce que veut dire l’acronyme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 qui faut dire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avec les outils de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activer IIS pas besoin d’avoir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windows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existe la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chose en java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Utiliser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Netbeans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Eclipse mais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Visual  (quelques problèmes avec….)</a:t>
            </a:r>
          </a:p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 l’exemple, il n’y a pas de base de données –&gt; concentrer sur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Enjeux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le </a:t>
            </a:r>
            <a:r>
              <a:rPr lang="en-US" sz="1200" dirty="0" err="1" smtClean="0"/>
              <a:t>dév</a:t>
            </a:r>
            <a:r>
              <a:rPr lang="en-US" sz="1200" dirty="0" smtClean="0"/>
              <a:t> </a:t>
            </a:r>
            <a:r>
              <a:rPr lang="en-US" sz="1200" dirty="0" err="1" smtClean="0"/>
              <a:t>informatique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Tous des utilisateurs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téléphone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Smartphone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appli installé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a un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smartphone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? question à poser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prototypage rapide nouvel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recherche opérationnelle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en-US" smtClean="0"/>
              <a:pPr/>
              <a:t>70</a:t>
            </a:fld>
            <a:endParaRPr lang="en-US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déposer les publications (des chercheurs attention public développeur et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!)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Historiques ----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offre étendu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Discours trop long je pense 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Thèse de Roy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fielding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création de la technologie REST</a:t>
            </a: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881D0C6-52F3-4AEA-95AF-2F904BC9C9C5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B18B-67BC-4211-9B00-27DE5EE06B16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EF013B0-7662-4B8A-A387-180FF8669404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9590010-9753-4631-803E-C279AA4EFA2D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7BB1-2315-4C67-952F-8889EC6965EF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277C-1CFE-4820-AA00-40CCC6727064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1C40-6A49-4CA9-871A-986C627753D7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C276-2B31-4222-AE7B-96065EE89DC9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DE44260-CA0B-4427-B3B0-537AB68E04E3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76EE26-6C98-4191-B13A-31EEF630D354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DEF87-564F-4CDD-9E4D-8C2E5D661085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3DD1-E522-4DCD-944D-75BD01979A18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5EBA-1412-46FD-87F5-4F656C948E19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7F9C75E-D167-4421-9A17-CB72BF24CB28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ED66F8-6FC2-4A9A-AF77-6731FC26C9B5}" type="datetime1">
              <a:rPr lang="en-US" smtClean="0"/>
              <a:pPr/>
              <a:t>4/11/2013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  <p:sldLayoutId id="2147483693" r:id="rId13"/>
    <p:sldLayoutId id="2147483650" r:id="rId14"/>
  </p:sldLayoutIdLst>
  <p:transition spd="slow"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85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notesSlide" Target="../notesSlides/notesSlide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5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1520" y="2286744"/>
            <a:ext cx="8726468" cy="150229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accent4"/>
                </a:solidFill>
              </a:rPr>
              <a:t>Les Web </a:t>
            </a:r>
            <a:r>
              <a:rPr lang="fr-FR" dirty="0" smtClean="0">
                <a:solidFill>
                  <a:schemeClr val="accent4"/>
                </a:solidFill>
              </a:rPr>
              <a:t>Services : </a:t>
            </a:r>
            <a:br>
              <a:rPr lang="fr-FR" dirty="0" smtClean="0">
                <a:solidFill>
                  <a:schemeClr val="accent4"/>
                </a:solidFill>
              </a:rPr>
            </a:br>
            <a:r>
              <a:rPr lang="fr-FR" dirty="0" smtClean="0">
                <a:solidFill>
                  <a:schemeClr val="accent4"/>
                </a:solidFill>
              </a:rPr>
              <a:t>Une porte ouverte vers de nouveaux usages mobiles 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32" y="5219476"/>
            <a:ext cx="2572847" cy="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" y="4883242"/>
            <a:ext cx="1536336" cy="1123770"/>
          </a:xfrm>
          <a:prstGeom prst="rect">
            <a:avLst/>
          </a:prstGeom>
        </p:spPr>
      </p:pic>
      <p:pic>
        <p:nvPicPr>
          <p:cNvPr id="21506" name="Picture 2" descr="http://www.inra.fr/lecourrier/wp-content/uploads/2013/02/LogoINRA-Noir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8" y="44624"/>
            <a:ext cx="1952762" cy="7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upload.wikimedia.org/wikipedia/commons/0/02/Logo_universit%C3%A9_d%27auvergne_UD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3045959" cy="7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4986" y="6165304"/>
            <a:ext cx="1784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/>
              <a:t>11/04/2013</a:t>
            </a:r>
            <a:endParaRPr lang="fr-FR" sz="2500" b="1" dirty="0"/>
          </a:p>
        </p:txBody>
      </p:sp>
      <p:pic>
        <p:nvPicPr>
          <p:cNvPr id="21510" name="Picture 6" descr="http://upload.wikimedia.org/wikipedia/fr/archive/e/e6/20110714132903%21Logo_UBP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18" y="47875"/>
            <a:ext cx="1210282" cy="93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07904" y="4169628"/>
            <a:ext cx="1985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ARAMIS 2013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Clermont-Ferrand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SOAP </a:t>
            </a:r>
            <a:r>
              <a:rPr lang="en-US" dirty="0" err="1" smtClean="0"/>
              <a:t>vs</a:t>
            </a:r>
            <a:r>
              <a:rPr lang="en-US" dirty="0" smtClean="0"/>
              <a:t> REST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232111"/>
              </p:ext>
            </p:extLst>
          </p:nvPr>
        </p:nvGraphicFramePr>
        <p:xfrm>
          <a:off x="1043608" y="1876008"/>
          <a:ext cx="734481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657"/>
                <a:gridCol w="1842060"/>
                <a:gridCol w="231009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SOAP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REST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Standard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Sécurité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Agile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Création client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+/-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Outil</a:t>
                      </a:r>
                      <a:r>
                        <a:rPr lang="fr-FR" sz="2800" b="1" baseline="0" dirty="0" smtClean="0"/>
                        <a:t>s de </a:t>
                      </a:r>
                      <a:r>
                        <a:rPr lang="fr-FR" sz="2800" b="1" baseline="0" dirty="0" err="1" smtClean="0"/>
                        <a:t>dév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+/-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Performance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Support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+</a:t>
                      </a:r>
                      <a:endParaRPr lang="fr-F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/>
                        <a:t>-</a:t>
                      </a:r>
                      <a:endParaRPr lang="fr-FR" sz="2800" b="1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022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Environnement</a:t>
            </a:r>
            <a:r>
              <a:rPr lang="en-US" dirty="0" smtClean="0"/>
              <a:t> tout </a:t>
            </a:r>
            <a:r>
              <a:rPr lang="en-US" dirty="0" err="1" smtClean="0"/>
              <a:t>intégré</a:t>
            </a:r>
            <a:endParaRPr lang="en-US" dirty="0"/>
          </a:p>
        </p:txBody>
      </p:sp>
      <p:pic>
        <p:nvPicPr>
          <p:cNvPr id="4" name="Image 3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87624" y="1628800"/>
            <a:ext cx="6480720" cy="51125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188640"/>
            <a:ext cx="8328413" cy="9906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On </a:t>
            </a:r>
            <a:r>
              <a:rPr lang="en-US" sz="3500" dirty="0" err="1" smtClean="0"/>
              <a:t>programme</a:t>
            </a:r>
            <a:r>
              <a:rPr lang="en-US" sz="3500" dirty="0" smtClean="0"/>
              <a:t>… </a:t>
            </a:r>
            <a:r>
              <a:rPr lang="en-US" sz="3500" dirty="0" err="1" smtClean="0"/>
              <a:t>presque</a:t>
            </a:r>
            <a:r>
              <a:rPr lang="en-US" sz="3500" dirty="0" smtClean="0"/>
              <a:t> </a:t>
            </a:r>
            <a:r>
              <a:rPr lang="en-US" sz="3500" dirty="0" err="1" smtClean="0"/>
              <a:t>normalement</a:t>
            </a:r>
            <a:endParaRPr lang="en-US" sz="3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484785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highlight>
                  <a:srgbClr val="FFFFFF"/>
                </a:highlight>
              </a:rPr>
              <a:t>namespace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Tester_WebService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{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</a:t>
            </a:r>
            <a:r>
              <a:rPr lang="en-US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partial </a:t>
            </a:r>
            <a:r>
              <a:rPr lang="en-US" b="1" dirty="0" smtClean="0">
                <a:solidFill>
                  <a:srgbClr val="8000FF"/>
                </a:solidFill>
                <a:highlight>
                  <a:srgbClr val="FFFFFF"/>
                </a:highlight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Form1 </a:t>
            </a:r>
            <a:r>
              <a:rPr lang="en-US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: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Form</a:t>
            </a: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{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</a:t>
            </a:r>
            <a:r>
              <a:rPr lang="fr-FR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Form1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{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</a:t>
            </a:r>
            <a:r>
              <a:rPr lang="fr-FR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InitializeComponent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();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</a:p>
          <a:p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     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private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b="1" dirty="0" smtClean="0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button1_Click</a:t>
            </a:r>
            <a:r>
              <a:rPr lang="en-US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object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sender</a:t>
            </a:r>
            <a:r>
              <a:rPr lang="en-US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EventArgs</a:t>
            </a:r>
            <a:r>
              <a:rPr lang="en-US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e</a:t>
            </a:r>
            <a:r>
              <a:rPr lang="en-US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endParaRPr lang="en-US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{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ServiceReference1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.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Service1SoapClient </a:t>
            </a:r>
            <a:r>
              <a:rPr lang="fr-FR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clientSoap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</a:p>
          <a:p>
            <a:r>
              <a:rPr lang="fr-FR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            </a:t>
            </a:r>
            <a:r>
              <a:rPr lang="en-US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</a:t>
            </a:r>
            <a:r>
              <a:rPr lang="fr-FR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new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ServiceReference1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.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Service1SoapClient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();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</a:t>
            </a: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</a:t>
            </a:r>
            <a:r>
              <a:rPr lang="fr-FR" b="1" dirty="0">
                <a:solidFill>
                  <a:srgbClr val="0000FF"/>
                </a:solidFill>
                <a:highlight>
                  <a:srgbClr val="FFFFFF"/>
                </a:highlight>
              </a:rPr>
              <a:t>String</a:t>
            </a:r>
            <a:r>
              <a:rPr lang="fr-FR" b="1" dirty="0" smtClean="0">
                <a:highlight>
                  <a:srgbClr val="FFFFFF"/>
                </a:highlight>
              </a:rPr>
              <a:t> Chaine = </a:t>
            </a:r>
            <a:r>
              <a:rPr lang="fr-FR" b="1" dirty="0" err="1" smtClean="0">
                <a:highlight>
                  <a:srgbClr val="FFFFFF"/>
                </a:highlight>
              </a:rPr>
              <a:t>clientSoap.Hello</a:t>
            </a:r>
            <a:r>
              <a:rPr lang="fr-FR" b="1" dirty="0" smtClean="0">
                <a:highlight>
                  <a:srgbClr val="FFFFFF"/>
                </a:highlight>
              </a:rPr>
              <a:t>();</a:t>
            </a: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</a:t>
            </a: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richTextBox1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.</a:t>
            </a:r>
            <a:r>
              <a:rPr lang="fr-FR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AppendText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Chaine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+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"\n"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);</a:t>
            </a:r>
            <a:r>
              <a:rPr lang="fr-FR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</a:t>
            </a:r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  <a:endParaRPr lang="fr-FR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5013176"/>
            <a:ext cx="6336704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Les web services :</a:t>
            </a:r>
            <a:br>
              <a:rPr lang="en-US" sz="3200" dirty="0"/>
            </a:br>
            <a:r>
              <a:rPr lang="en-US" sz="3200" dirty="0"/>
              <a:t>un </a:t>
            </a:r>
            <a:r>
              <a:rPr lang="en-US" sz="3200" dirty="0" err="1"/>
              <a:t>élément</a:t>
            </a:r>
            <a:r>
              <a:rPr lang="en-US" sz="3200" dirty="0"/>
              <a:t> des </a:t>
            </a:r>
            <a:r>
              <a:rPr lang="en-US" sz="3200" dirty="0" err="1"/>
              <a:t>systèmes</a:t>
            </a:r>
            <a:r>
              <a:rPr lang="en-US" sz="3200" dirty="0"/>
              <a:t> </a:t>
            </a:r>
            <a:r>
              <a:rPr lang="en-US" sz="3200" dirty="0" smtClean="0"/>
              <a:t>Client-</a:t>
            </a:r>
            <a:r>
              <a:rPr lang="en-US" sz="3200" dirty="0" err="1" smtClean="0"/>
              <a:t>Serveur</a:t>
            </a:r>
            <a:endParaRPr lang="fr-FR" sz="3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3568" y="228600"/>
            <a:ext cx="8460432" cy="9906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On </a:t>
            </a:r>
            <a:r>
              <a:rPr lang="en-US" sz="3500" dirty="0" err="1" smtClean="0"/>
              <a:t>programme</a:t>
            </a:r>
            <a:r>
              <a:rPr lang="en-US" sz="3500" dirty="0" smtClean="0"/>
              <a:t>… </a:t>
            </a:r>
            <a:r>
              <a:rPr lang="en-US" sz="3500" dirty="0" err="1" smtClean="0"/>
              <a:t>presque</a:t>
            </a:r>
            <a:r>
              <a:rPr lang="en-US" sz="3500" dirty="0" smtClean="0"/>
              <a:t> </a:t>
            </a:r>
            <a:r>
              <a:rPr lang="en-US" sz="3500" dirty="0" err="1" smtClean="0"/>
              <a:t>normalement</a:t>
            </a:r>
            <a:endParaRPr lang="en-US" sz="35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90076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7944" y="2276872"/>
            <a:ext cx="180020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660232" y="2780928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148064" y="4040234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051720" y="4166665"/>
            <a:ext cx="115212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7544" y="4941168"/>
            <a:ext cx="122413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2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 web </a:t>
            </a:r>
            <a:r>
              <a:rPr lang="en-US" dirty="0" smtClean="0"/>
              <a:t>services…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</a:t>
            </a:r>
            <a:r>
              <a:rPr lang="en-US" dirty="0" err="1" smtClean="0"/>
              <a:t>Gratuits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162880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accent4">
                    <a:lumMod val="75000"/>
                  </a:schemeClr>
                </a:solidFill>
              </a:rPr>
              <a:t>http://</a:t>
            </a:r>
            <a:r>
              <a:rPr lang="fr-FR" sz="2400" b="1" u="sng" dirty="0" smtClean="0">
                <a:solidFill>
                  <a:schemeClr val="accent4">
                    <a:lumMod val="75000"/>
                  </a:schemeClr>
                </a:solidFill>
              </a:rPr>
              <a:t>www.programmableweb.com/apis/directory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7128792" cy="43924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age 5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904728"/>
            <a:ext cx="8208912" cy="333258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WS </a:t>
            </a:r>
            <a:r>
              <a:rPr lang="fr-FR" dirty="0" smtClean="0"/>
              <a:t>: exemple d’application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648" y="228600"/>
            <a:ext cx="8207824" cy="990600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Géolocalisation</a:t>
            </a:r>
            <a:r>
              <a:rPr lang="en-US" sz="3500" dirty="0" smtClean="0"/>
              <a:t> </a:t>
            </a:r>
            <a:r>
              <a:rPr lang="en-US" sz="3500" dirty="0" err="1" smtClean="0"/>
              <a:t>dans</a:t>
            </a:r>
            <a:r>
              <a:rPr lang="en-US" sz="3500" dirty="0" smtClean="0"/>
              <a:t> </a:t>
            </a:r>
            <a:r>
              <a:rPr lang="en-US" sz="3500" dirty="0" err="1" smtClean="0"/>
              <a:t>une</a:t>
            </a:r>
            <a:r>
              <a:rPr lang="en-US" sz="3500" dirty="0" smtClean="0"/>
              <a:t> application de bureau</a:t>
            </a:r>
            <a:endParaRPr lang="en-US" sz="3500" dirty="0"/>
          </a:p>
        </p:txBody>
      </p:sp>
      <p:pic>
        <p:nvPicPr>
          <p:cNvPr id="6" name="Image 5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38108" y="1772816"/>
            <a:ext cx="5184576" cy="46805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0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z="3500" dirty="0" err="1" smtClean="0"/>
              <a:t>Géolocalisation</a:t>
            </a:r>
            <a:r>
              <a:rPr lang="en-US" sz="3500" dirty="0" smtClean="0"/>
              <a:t> </a:t>
            </a:r>
            <a:r>
              <a:rPr lang="en-US" sz="3500" dirty="0" err="1" smtClean="0"/>
              <a:t>sur</a:t>
            </a:r>
            <a:r>
              <a:rPr lang="en-US" sz="3500" dirty="0" smtClean="0"/>
              <a:t> un site Web avec </a:t>
            </a:r>
            <a:r>
              <a:rPr lang="en-US" sz="3500" dirty="0" err="1" smtClean="0"/>
              <a:t>une</a:t>
            </a:r>
            <a:r>
              <a:rPr lang="en-US" sz="3500" dirty="0" smtClean="0"/>
              <a:t> </a:t>
            </a:r>
            <a:r>
              <a:rPr lang="en-US" sz="3500" dirty="0" err="1" smtClean="0"/>
              <a:t>adresse</a:t>
            </a:r>
            <a:r>
              <a:rPr lang="en-US" sz="3500" dirty="0" smtClean="0"/>
              <a:t> IP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1558637"/>
            <a:ext cx="3774751" cy="52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7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999128"/>
          </a:xfrm>
        </p:spPr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</a:t>
            </a:r>
            <a:r>
              <a:rPr lang="en-US" dirty="0" err="1" smtClean="0"/>
              <a:t>réalisée</a:t>
            </a:r>
            <a:r>
              <a:rPr lang="en-US" dirty="0" smtClean="0"/>
              <a:t> par 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12648" y="1628800"/>
            <a:ext cx="8153400" cy="511256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Jonathan Fontanel (QUALIAC)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Romain</a:t>
            </a:r>
            <a:r>
              <a:rPr lang="en-US" dirty="0" smtClean="0"/>
              <a:t> Guidoux (INRA)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 smtClean="0"/>
              <a:t>Ren</a:t>
            </a:r>
            <a:r>
              <a:rPr lang="en-US" dirty="0" smtClean="0"/>
              <a:t> </a:t>
            </a:r>
            <a:r>
              <a:rPr lang="en-US" dirty="0" err="1" smtClean="0"/>
              <a:t>Libo</a:t>
            </a:r>
            <a:r>
              <a:rPr lang="en-US" dirty="0" smtClean="0"/>
              <a:t> (</a:t>
            </a:r>
            <a:r>
              <a:rPr lang="en-US" dirty="0" err="1" smtClean="0"/>
              <a:t>UdA</a:t>
            </a:r>
            <a:r>
              <a:rPr lang="en-US" dirty="0" smtClean="0"/>
              <a:t>, LIMOS)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Philippe Lacomme (UBP, LIMOS)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28" y="5811713"/>
            <a:ext cx="731387" cy="92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28" y="1672136"/>
            <a:ext cx="766731" cy="89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28" y="4497486"/>
            <a:ext cx="7191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73528" y="3068960"/>
            <a:ext cx="733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3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3C2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3528" y="260648"/>
            <a:ext cx="8562528" cy="711096"/>
          </a:xfrm>
        </p:spPr>
        <p:txBody>
          <a:bodyPr>
            <a:noAutofit/>
          </a:bodyPr>
          <a:lstStyle/>
          <a:p>
            <a:r>
              <a:rPr lang="en-US" sz="3500" dirty="0" smtClean="0"/>
              <a:t>Applications </a:t>
            </a:r>
            <a:r>
              <a:rPr lang="en-US" sz="3500" dirty="0" err="1" smtClean="0"/>
              <a:t>d’information</a:t>
            </a:r>
            <a:r>
              <a:rPr lang="en-US" sz="3500" dirty="0" smtClean="0"/>
              <a:t> </a:t>
            </a:r>
            <a:r>
              <a:rPr lang="en-US" sz="3500" dirty="0" err="1" smtClean="0"/>
              <a:t>scientifique</a:t>
            </a:r>
            <a:r>
              <a:rPr lang="en-US" sz="3500" dirty="0" smtClean="0"/>
              <a:t>… </a:t>
            </a:r>
            <a:r>
              <a:rPr lang="en-US" sz="3500" dirty="0" err="1" smtClean="0"/>
              <a:t>sur</a:t>
            </a:r>
            <a:r>
              <a:rPr lang="en-US" sz="3500" dirty="0" smtClean="0"/>
              <a:t> un mobile</a:t>
            </a:r>
            <a:endParaRPr lang="en-US" sz="35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" y="1582129"/>
            <a:ext cx="5692631" cy="400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53" y="1567384"/>
            <a:ext cx="3152775" cy="529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dirty="0" smtClean="0"/>
              <a:t>Une voie vers les applications mobiles pour “chercher” autrement…</a:t>
            </a:r>
            <a:endParaRPr lang="fr-FR" sz="3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Collecte</a:t>
            </a:r>
            <a:r>
              <a:rPr lang="en-US" sz="3500" dirty="0" smtClean="0"/>
              <a:t> de </a:t>
            </a:r>
            <a:r>
              <a:rPr lang="en-US" sz="3500" dirty="0" err="1" smtClean="0"/>
              <a:t>données</a:t>
            </a:r>
            <a:r>
              <a:rPr lang="en-US" sz="3500" dirty="0" smtClean="0"/>
              <a:t> avec des </a:t>
            </a:r>
            <a:r>
              <a:rPr lang="en-US" sz="3500" dirty="0" err="1" smtClean="0"/>
              <a:t>capteurs</a:t>
            </a:r>
            <a:endParaRPr lang="en-US" sz="3500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1700808"/>
            <a:ext cx="82089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Les téléphones </a:t>
            </a:r>
            <a:r>
              <a:rPr lang="fr-FR" sz="2300" dirty="0" smtClean="0">
                <a:sym typeface="Wingdings" pitchFamily="2" charset="2"/>
              </a:rPr>
              <a:t> redéfinissent les usages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ym typeface="Wingdings" pitchFamily="2" charset="2"/>
              </a:rPr>
              <a:t>Les usagers sont aussi un élément de la collecte</a:t>
            </a:r>
            <a:endParaRPr lang="fr-FR" sz="2300" dirty="0" smtClean="0"/>
          </a:p>
        </p:txBody>
      </p:sp>
      <p:sp>
        <p:nvSpPr>
          <p:cNvPr id="3" name="AutoShape 2" descr="imap://philippe3263%40gmail%2Ecom@imap.googlemail.com:993/fetch%3EUID%3E/INBOX%3E14302?part=1.2.2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imap://philippe3263%40gmail%2Ecom@imap.googlemail.com:993/fetch%3EUID%3E/INBOX%3E14302?part=1.2.2&amp;filename=phot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427984" y="2924944"/>
            <a:ext cx="42484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Les usagers ont des téléphones</a:t>
            </a:r>
            <a:endParaRPr lang="fr-FR" sz="2300" dirty="0" smtClean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 smtClean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ym typeface="Wingdings" pitchFamily="2" charset="2"/>
              </a:rPr>
              <a:t>Le téléphone reçoit des informations sur les bouchons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 smtClean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ym typeface="Wingdings" pitchFamily="2" charset="2"/>
              </a:rPr>
              <a:t>Le téléphone envoie des informations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olidFill>
                  <a:srgbClr val="FF0000"/>
                </a:solidFill>
                <a:sym typeface="Wingdings" pitchFamily="2" charset="2"/>
              </a:rPr>
              <a:t> coût de la collecte = 0 €</a:t>
            </a:r>
            <a:endParaRPr lang="fr-FR" sz="2300" dirty="0" smtClean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957200"/>
            <a:ext cx="195388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èche droite 5"/>
          <p:cNvSpPr/>
          <p:nvPr/>
        </p:nvSpPr>
        <p:spPr>
          <a:xfrm rot="8176258">
            <a:off x="2260080" y="4012382"/>
            <a:ext cx="2298622" cy="483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7861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Dans</a:t>
            </a:r>
            <a:r>
              <a:rPr lang="en-US" sz="3500" dirty="0" smtClean="0"/>
              <a:t> les sciences </a:t>
            </a:r>
            <a:r>
              <a:rPr lang="en-US" sz="3500" dirty="0" err="1" smtClean="0"/>
              <a:t>appliquées</a:t>
            </a:r>
            <a:r>
              <a:rPr lang="en-US" sz="3500" dirty="0" smtClean="0"/>
              <a:t> (</a:t>
            </a:r>
            <a:r>
              <a:rPr lang="en-US" sz="3500" dirty="0" err="1" smtClean="0"/>
              <a:t>biologies</a:t>
            </a:r>
            <a:r>
              <a:rPr lang="en-US" sz="3500" dirty="0" smtClean="0"/>
              <a:t> par </a:t>
            </a:r>
            <a:r>
              <a:rPr lang="en-US" sz="3500" dirty="0" err="1" smtClean="0"/>
              <a:t>exemple</a:t>
            </a:r>
            <a:r>
              <a:rPr lang="en-US" sz="3500" dirty="0" smtClean="0"/>
              <a:t>) : </a:t>
            </a:r>
            <a:r>
              <a:rPr lang="en-US" sz="3500" dirty="0" err="1" smtClean="0"/>
              <a:t>Collecte</a:t>
            </a:r>
            <a:r>
              <a:rPr lang="en-US" sz="3500" dirty="0" smtClean="0"/>
              <a:t> </a:t>
            </a:r>
            <a:r>
              <a:rPr lang="en-US" sz="3500" dirty="0" err="1" smtClean="0"/>
              <a:t>onéreuse</a:t>
            </a:r>
            <a:endParaRPr lang="en-US" sz="3500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1700808"/>
            <a:ext cx="82089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Problème en biologie : collecte de données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Capteurs onéreux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Collecte des données en local, sur l’appareil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Déchargement des données par les chercheurs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Volontaires proches du lieu d’étude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552" y="3789040"/>
            <a:ext cx="82089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Difficile : 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Des volontaires étrangers</a:t>
            </a:r>
          </a:p>
          <a:p>
            <a:pPr marL="725488" lvl="1" indent="-268288" algn="just">
              <a:buFont typeface="Arial" pitchFamily="34" charset="0"/>
              <a:buChar char="•"/>
            </a:pPr>
            <a:r>
              <a:rPr lang="fr-FR" sz="2300" dirty="0" smtClean="0"/>
              <a:t>Un lieu de traitement scientifique à Clermont par exemple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3926" y="5301208"/>
            <a:ext cx="82089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Pourquoi ?</a:t>
            </a:r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4831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Collecte</a:t>
            </a:r>
            <a:r>
              <a:rPr lang="en-US" sz="3500" dirty="0" smtClean="0"/>
              <a:t> de </a:t>
            </a:r>
            <a:r>
              <a:rPr lang="en-US" sz="3500" dirty="0" err="1" smtClean="0"/>
              <a:t>données</a:t>
            </a:r>
            <a:r>
              <a:rPr lang="en-US" sz="3500" dirty="0" smtClean="0"/>
              <a:t> avec des </a:t>
            </a:r>
            <a:r>
              <a:rPr lang="en-US" sz="3500" dirty="0" err="1" smtClean="0"/>
              <a:t>capteurs</a:t>
            </a:r>
            <a:endParaRPr lang="en-US" sz="3500" dirty="0"/>
          </a:p>
        </p:txBody>
      </p:sp>
      <p:sp>
        <p:nvSpPr>
          <p:cNvPr id="4" name="ZoneTexte 3"/>
          <p:cNvSpPr txBox="1"/>
          <p:nvPr/>
        </p:nvSpPr>
        <p:spPr>
          <a:xfrm>
            <a:off x="659182" y="1628800"/>
            <a:ext cx="82089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Configuration des capteurs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Remise des capteurs aux volontaires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Collecte des données en conditions habituelles de vie</a:t>
            </a: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798714"/>
            <a:ext cx="3960439" cy="405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091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Collecte</a:t>
            </a:r>
            <a:r>
              <a:rPr lang="en-US" sz="3500" dirty="0" smtClean="0"/>
              <a:t> de </a:t>
            </a:r>
            <a:r>
              <a:rPr lang="en-US" sz="3500" dirty="0" err="1" smtClean="0"/>
              <a:t>données</a:t>
            </a:r>
            <a:r>
              <a:rPr lang="en-US" sz="3500" dirty="0" smtClean="0"/>
              <a:t> en </a:t>
            </a:r>
            <a:r>
              <a:rPr lang="en-US" sz="3500" dirty="0" err="1" smtClean="0"/>
              <a:t>mobilité</a:t>
            </a:r>
            <a:endParaRPr lang="en-US" sz="3500" dirty="0"/>
          </a:p>
        </p:txBody>
      </p:sp>
      <p:sp>
        <p:nvSpPr>
          <p:cNvPr id="4" name="ZoneTexte 3"/>
          <p:cNvSpPr txBox="1"/>
          <p:nvPr/>
        </p:nvSpPr>
        <p:spPr>
          <a:xfrm>
            <a:off x="611560" y="1484784"/>
            <a:ext cx="82089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Déploiement d’une application mobile via Internet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Collecte des données =&gt; envoi via un web service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300" dirty="0" smtClean="0"/>
              <a:t>Utilisation des données au laboratoire</a:t>
            </a:r>
          </a:p>
        </p:txBody>
      </p:sp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636912"/>
            <a:ext cx="4251621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934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Collecte</a:t>
            </a:r>
            <a:r>
              <a:rPr lang="en-US" sz="3500" dirty="0" smtClean="0"/>
              <a:t> de </a:t>
            </a:r>
            <a:r>
              <a:rPr lang="en-US" sz="3500" dirty="0" err="1" smtClean="0"/>
              <a:t>données</a:t>
            </a:r>
            <a:r>
              <a:rPr lang="en-US" sz="3500" dirty="0" smtClean="0"/>
              <a:t> par un smartphone</a:t>
            </a:r>
            <a:endParaRPr lang="en-US" sz="3500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1700808"/>
            <a:ext cx="82089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Les téléphones </a:t>
            </a:r>
            <a:r>
              <a:rPr lang="fr-FR" sz="2300" dirty="0" smtClean="0">
                <a:sym typeface="Wingdings" pitchFamily="2" charset="2"/>
              </a:rPr>
              <a:t> redéfinissent la manière de collecter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ym typeface="Wingdings" pitchFamily="2" charset="2"/>
              </a:rPr>
              <a:t>Les volontaires sont aussi un élément de la collecte.</a:t>
            </a:r>
            <a:endParaRPr lang="fr-FR" sz="2300" dirty="0" smtClean="0"/>
          </a:p>
        </p:txBody>
      </p:sp>
      <p:sp>
        <p:nvSpPr>
          <p:cNvPr id="3" name="AutoShape 2" descr="imap://philippe3263%40gmail%2Ecom@imap.googlemail.com:993/fetch%3EUID%3E/INBOX%3E14302?part=1.2.2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imap://philippe3263%40gmail%2Ecom@imap.googlemail.com:993/fetch%3EUID%3E/INBOX%3E14302?part=1.2.2&amp;filename=phot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552" y="3068960"/>
            <a:ext cx="82809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/>
              <a:t>Les </a:t>
            </a:r>
            <a:r>
              <a:rPr lang="fr-FR" sz="2300" dirty="0">
                <a:sym typeface="Wingdings" pitchFamily="2" charset="2"/>
              </a:rPr>
              <a:t>volontaires </a:t>
            </a:r>
            <a:r>
              <a:rPr lang="fr-FR" sz="2300" dirty="0" smtClean="0"/>
              <a:t>ont des téléphones </a:t>
            </a:r>
          </a:p>
          <a:p>
            <a:pPr marL="1182688" lvl="2" indent="-268288" algn="just"/>
            <a:r>
              <a:rPr lang="fr-FR" sz="2300" dirty="0" smtClean="0">
                <a:solidFill>
                  <a:srgbClr val="FF0000"/>
                </a:solidFill>
                <a:sym typeface="Wingdings" pitchFamily="2" charset="2"/>
              </a:rPr>
              <a:t> coût </a:t>
            </a:r>
            <a:r>
              <a:rPr lang="fr-FR" sz="2300" dirty="0">
                <a:solidFill>
                  <a:srgbClr val="FF0000"/>
                </a:solidFill>
                <a:sym typeface="Wingdings" pitchFamily="2" charset="2"/>
              </a:rPr>
              <a:t>de la collecte </a:t>
            </a:r>
            <a:r>
              <a:rPr lang="fr-FR" sz="2300" dirty="0" smtClean="0">
                <a:solidFill>
                  <a:srgbClr val="FF0000"/>
                </a:solidFill>
                <a:sym typeface="Wingdings" pitchFamily="2" charset="2"/>
              </a:rPr>
              <a:t>très faible</a:t>
            </a:r>
            <a:endParaRPr lang="fr-FR" sz="2300" dirty="0">
              <a:solidFill>
                <a:srgbClr val="FF0000"/>
              </a:solidFill>
            </a:endParaRP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 smtClean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/>
              <a:t>Les </a:t>
            </a:r>
            <a:r>
              <a:rPr lang="fr-FR" sz="2300" dirty="0">
                <a:sym typeface="Wingdings" pitchFamily="2" charset="2"/>
              </a:rPr>
              <a:t>volontaires </a:t>
            </a:r>
            <a:r>
              <a:rPr lang="fr-FR" sz="2300" dirty="0" smtClean="0"/>
              <a:t>peuvent être géographiquement éloignés</a:t>
            </a:r>
            <a:endParaRPr lang="fr-FR" sz="2300" dirty="0"/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 smtClean="0">
              <a:sym typeface="Wingdings" pitchFamily="2" charset="2"/>
            </a:endParaRPr>
          </a:p>
          <a:p>
            <a:pPr marL="268288" indent="-268288" algn="just">
              <a:buFont typeface="Arial" pitchFamily="34" charset="0"/>
              <a:buChar char="•"/>
            </a:pPr>
            <a:r>
              <a:rPr lang="fr-FR" sz="2300" dirty="0" smtClean="0">
                <a:sym typeface="Wingdings" pitchFamily="2" charset="2"/>
              </a:rPr>
              <a:t>Les administrateurs (chercheurs) ont un lien permanent avec les volontaires</a:t>
            </a:r>
          </a:p>
          <a:p>
            <a:pPr marL="268288" indent="-268288" algn="just">
              <a:buFont typeface="Arial" pitchFamily="34" charset="0"/>
              <a:buChar char="•"/>
            </a:pPr>
            <a:endParaRPr lang="fr-FR" sz="2300" dirty="0">
              <a:sym typeface="Wingdings" pitchFamily="2" charset="2"/>
            </a:endParaRPr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798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260648"/>
            <a:ext cx="8274496" cy="711096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Exemple</a:t>
            </a:r>
            <a:r>
              <a:rPr lang="en-US" sz="3500" dirty="0" smtClean="0"/>
              <a:t> pour </a:t>
            </a:r>
            <a:r>
              <a:rPr lang="en-US" sz="3500" dirty="0" err="1" smtClean="0"/>
              <a:t>l’INRA</a:t>
            </a:r>
            <a:r>
              <a:rPr lang="en-US" sz="3500" dirty="0"/>
              <a:t> : Evaluation de la </a:t>
            </a:r>
            <a:r>
              <a:rPr lang="en-US" sz="3500" dirty="0" err="1"/>
              <a:t>dépense</a:t>
            </a:r>
            <a:r>
              <a:rPr lang="en-US" sz="3500" dirty="0"/>
              <a:t> </a:t>
            </a:r>
            <a:r>
              <a:rPr lang="en-US" sz="3500" dirty="0" err="1"/>
              <a:t>énergétique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556792"/>
            <a:ext cx="82089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FF0000"/>
                </a:solidFill>
              </a:rPr>
              <a:t>But : Se passer de capteurs onéreux et peu pratiques</a:t>
            </a:r>
            <a:endParaRPr lang="fr-FR" sz="2300" dirty="0">
              <a:solidFill>
                <a:srgbClr val="FF0000"/>
              </a:solidFill>
            </a:endParaRPr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" y="2181944"/>
            <a:ext cx="9077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9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 Web Services… </a:t>
            </a:r>
            <a:r>
              <a:rPr lang="en-US" dirty="0" smtClean="0"/>
              <a:t>contraintes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Pour </a:t>
            </a:r>
            <a:r>
              <a:rPr lang="en-US" dirty="0" err="1" smtClean="0"/>
              <a:t>l’utilisateur</a:t>
            </a:r>
            <a:endParaRPr lang="en-US" dirty="0"/>
          </a:p>
        </p:txBody>
      </p:sp>
      <p:pic>
        <p:nvPicPr>
          <p:cNvPr id="6" name="Imag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592" y="1700808"/>
            <a:ext cx="7056784" cy="496855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2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8158" y="1607593"/>
            <a:ext cx="1964788" cy="21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Savoir faire INRA ….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Stand INRA au salon de l’agriculture</a:t>
            </a:r>
          </a:p>
          <a:p>
            <a:endParaRPr lang="fr-FR" dirty="0" smtClean="0"/>
          </a:p>
          <a:p>
            <a:r>
              <a:rPr lang="fr-FR" dirty="0" smtClean="0"/>
              <a:t>Mise en application d’une application</a:t>
            </a:r>
            <a:br>
              <a:rPr lang="fr-FR" dirty="0" smtClean="0"/>
            </a:br>
            <a:r>
              <a:rPr lang="fr-FR" dirty="0" err="1" smtClean="0"/>
              <a:t>smartphone</a:t>
            </a:r>
            <a:r>
              <a:rPr lang="fr-FR" dirty="0" smtClean="0"/>
              <a:t> couplée à un web service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Expert des systèmes mobiles </a:t>
            </a:r>
            <a:r>
              <a:rPr lang="fr-FR" dirty="0" err="1" smtClean="0"/>
              <a:t>Android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137108"/>
            <a:ext cx="1080120" cy="11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77" y="5013176"/>
            <a:ext cx="2304772" cy="166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3554" name="Picture 2" descr="http://streetwayoflife.files.wordpress.com/2012/08/ol_android_log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41168"/>
            <a:ext cx="2175525" cy="163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8492" y="1124744"/>
            <a:ext cx="4301645" cy="49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9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</p:spPr>
        <p:txBody>
          <a:bodyPr>
            <a:noAutofit/>
          </a:bodyPr>
          <a:lstStyle/>
          <a:p>
            <a:r>
              <a:rPr lang="en-US" sz="3400" dirty="0"/>
              <a:t>Structure </a:t>
            </a:r>
            <a:r>
              <a:rPr lang="en-US" sz="3400" dirty="0" err="1"/>
              <a:t>d’une</a:t>
            </a:r>
            <a:r>
              <a:rPr lang="en-US" sz="3400" dirty="0"/>
              <a:t> application… avec </a:t>
            </a:r>
            <a:r>
              <a:rPr lang="en-US" sz="3400" dirty="0" smtClean="0"/>
              <a:t>WS</a:t>
            </a:r>
            <a:endParaRPr lang="fr-FR" sz="3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Pré-requis</a:t>
            </a:r>
            <a:r>
              <a:rPr lang="en-US" dirty="0" smtClean="0"/>
              <a:t> </a:t>
            </a:r>
            <a:r>
              <a:rPr lang="en-US" dirty="0" err="1" smtClean="0"/>
              <a:t>matériel</a:t>
            </a:r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890" y="1628800"/>
            <a:ext cx="7200800" cy="496855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2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Pré-requis</a:t>
            </a:r>
            <a:r>
              <a:rPr lang="en-US" dirty="0" smtClean="0"/>
              <a:t> </a:t>
            </a:r>
            <a:r>
              <a:rPr lang="en-US" dirty="0" err="1" smtClean="0"/>
              <a:t>matériel</a:t>
            </a:r>
            <a:r>
              <a:rPr lang="en-US" dirty="0" smtClean="0"/>
              <a:t> : </a:t>
            </a:r>
            <a:r>
              <a:rPr lang="en-US" dirty="0" err="1" smtClean="0"/>
              <a:t>exemple</a:t>
            </a:r>
            <a:r>
              <a:rPr lang="en-US" dirty="0" smtClean="0"/>
              <a:t> HAL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992888" cy="50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2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Exemple</a:t>
            </a:r>
            <a:r>
              <a:rPr lang="en-US" dirty="0" smtClean="0"/>
              <a:t> Microsoft : IIS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b="10907"/>
          <a:stretch/>
        </p:blipFill>
        <p:spPr>
          <a:xfrm>
            <a:off x="2123728" y="2996952"/>
            <a:ext cx="5400600" cy="368805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51076"/>
            <a:ext cx="6336704" cy="134587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0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Exemple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non</a:t>
            </a:r>
            <a:r>
              <a:rPr lang="en-US" dirty="0" smtClean="0"/>
              <a:t> Microsoft : Glassfish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75181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6" y="4996434"/>
            <a:ext cx="7996439" cy="18446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0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 WS en Java </a:t>
            </a:r>
            <a:r>
              <a:rPr lang="en-US" sz="4000" dirty="0" err="1" smtClean="0"/>
              <a:t>côté</a:t>
            </a:r>
            <a:r>
              <a:rPr lang="en-US" sz="4000" dirty="0" smtClean="0"/>
              <a:t> </a:t>
            </a:r>
            <a:r>
              <a:rPr lang="en-US" sz="4000" dirty="0" err="1"/>
              <a:t>serveur</a:t>
            </a:r>
            <a:r>
              <a:rPr lang="en-US" sz="4000" dirty="0" smtClean="0"/>
              <a:t>…</a:t>
            </a:r>
            <a:endParaRPr lang="fr-FR" sz="4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/>
          <a:p>
            <a:r>
              <a:rPr lang="fr-FR" dirty="0" smtClean="0"/>
              <a:t>Création d’un Web service en SOAP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4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3528" y="260648"/>
            <a:ext cx="8077200" cy="711096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fr-FR" dirty="0"/>
              <a:t> Création d’un projet Java EE </a:t>
            </a:r>
          </a:p>
        </p:txBody>
      </p:sp>
      <p:pic>
        <p:nvPicPr>
          <p:cNvPr id="4" name="Picture 225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51520" y="1700808"/>
            <a:ext cx="6139410" cy="44000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26"/>
          <p:cNvPicPr/>
          <p:nvPr/>
        </p:nvPicPr>
        <p:blipFill rotWithShape="1">
          <a:blip r:embed="rId6" cstate="print">
            <a:extLst/>
          </a:blip>
          <a:srcRect l="29133" t="7196" r="1442" b="45801"/>
          <a:stretch/>
        </p:blipFill>
        <p:spPr bwMode="auto">
          <a:xfrm>
            <a:off x="3851920" y="3706336"/>
            <a:ext cx="4964358" cy="260298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660232" y="437192"/>
            <a:ext cx="2258544" cy="759560"/>
            <a:chOff x="477436" y="1916832"/>
            <a:chExt cx="4742427" cy="1544668"/>
          </a:xfrm>
        </p:grpSpPr>
        <p:sp>
          <p:nvSpPr>
            <p:cNvPr id="15" name="Rectangle 14"/>
            <p:cNvSpPr/>
            <p:nvPr/>
          </p:nvSpPr>
          <p:spPr>
            <a:xfrm>
              <a:off x="477436" y="1916832"/>
              <a:ext cx="4742427" cy="154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6515" y="2437134"/>
              <a:ext cx="2041808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Conteneur EJB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581" y="2437134"/>
              <a:ext cx="2022021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Conteneur Web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732240" y="404664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serveur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72915" y="656864"/>
            <a:ext cx="1119565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7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7248" y="188640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Choisir son serveur</a:t>
            </a:r>
            <a:endParaRPr lang="en-US" dirty="0"/>
          </a:p>
        </p:txBody>
      </p:sp>
      <p:pic>
        <p:nvPicPr>
          <p:cNvPr id="4" name="Image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512" y="1844824"/>
            <a:ext cx="7560840" cy="453650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3" name="Groupe 22"/>
          <p:cNvGrpSpPr/>
          <p:nvPr/>
        </p:nvGrpSpPr>
        <p:grpSpPr>
          <a:xfrm>
            <a:off x="6660232" y="437192"/>
            <a:ext cx="2258544" cy="759560"/>
            <a:chOff x="477436" y="1916832"/>
            <a:chExt cx="4742427" cy="1544668"/>
          </a:xfrm>
        </p:grpSpPr>
        <p:sp>
          <p:nvSpPr>
            <p:cNvPr id="24" name="Rectangle 23"/>
            <p:cNvSpPr/>
            <p:nvPr/>
          </p:nvSpPr>
          <p:spPr>
            <a:xfrm>
              <a:off x="477436" y="1916832"/>
              <a:ext cx="4742427" cy="154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76515" y="2437134"/>
              <a:ext cx="2041808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Conteneur EJB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1581" y="2437134"/>
              <a:ext cx="2022021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Conteneur Web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6732240" y="404664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serveur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72915" y="656864"/>
            <a:ext cx="1119565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7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1264" y="260648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Créer un web service</a:t>
            </a:r>
            <a:endParaRPr lang="en-US" dirty="0"/>
          </a:p>
        </p:txBody>
      </p:sp>
      <p:pic>
        <p:nvPicPr>
          <p:cNvPr id="3" name="Picture 228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9552" y="1700808"/>
            <a:ext cx="5976664" cy="417646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29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915816" y="3212976"/>
            <a:ext cx="6048672" cy="35283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20" name="Groupe 19"/>
          <p:cNvGrpSpPr/>
          <p:nvPr/>
        </p:nvGrpSpPr>
        <p:grpSpPr>
          <a:xfrm>
            <a:off x="6660232" y="437192"/>
            <a:ext cx="2258544" cy="759560"/>
            <a:chOff x="477436" y="1916832"/>
            <a:chExt cx="4742427" cy="1544668"/>
          </a:xfrm>
        </p:grpSpPr>
        <p:sp>
          <p:nvSpPr>
            <p:cNvPr id="21" name="Rectangle 20"/>
            <p:cNvSpPr/>
            <p:nvPr/>
          </p:nvSpPr>
          <p:spPr>
            <a:xfrm>
              <a:off x="477436" y="1916832"/>
              <a:ext cx="4742427" cy="154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76515" y="2437134"/>
              <a:ext cx="2041808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Conteneur EJB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1581" y="2437134"/>
              <a:ext cx="2022021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Conteneur Web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732240" y="404664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serveur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32240" y="656864"/>
            <a:ext cx="1047557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7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1264" y="260648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 projet </a:t>
            </a:r>
            <a:r>
              <a:rPr lang="en-US" dirty="0" smtClean="0">
                <a:solidFill>
                  <a:srgbClr val="FF0000"/>
                </a:solidFill>
              </a:rPr>
              <a:t>avec</a:t>
            </a:r>
            <a:r>
              <a:rPr lang="en-US" dirty="0" smtClean="0"/>
              <a:t> un WS</a:t>
            </a:r>
            <a:endParaRPr lang="en-US" dirty="0"/>
          </a:p>
        </p:txBody>
      </p:sp>
      <p:pic>
        <p:nvPicPr>
          <p:cNvPr id="3" name="Picture 2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544616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6660232" y="437192"/>
            <a:ext cx="2258544" cy="759560"/>
            <a:chOff x="477436" y="1916832"/>
            <a:chExt cx="4742427" cy="1544668"/>
          </a:xfrm>
        </p:grpSpPr>
        <p:sp>
          <p:nvSpPr>
            <p:cNvPr id="8" name="Rectangle 7"/>
            <p:cNvSpPr/>
            <p:nvPr/>
          </p:nvSpPr>
          <p:spPr>
            <a:xfrm>
              <a:off x="477436" y="1916832"/>
              <a:ext cx="4742427" cy="154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6515" y="2437134"/>
              <a:ext cx="2041808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Conteneur EJB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1581" y="2437134"/>
              <a:ext cx="2022021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Conteneur Web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732240" y="404664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serveur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2240" y="656864"/>
            <a:ext cx="1047557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7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496" y="134144"/>
            <a:ext cx="9073008" cy="990600"/>
          </a:xfrm>
        </p:spPr>
        <p:txBody>
          <a:bodyPr>
            <a:noAutofit/>
          </a:bodyPr>
          <a:lstStyle/>
          <a:p>
            <a:r>
              <a:rPr lang="fr-FR" sz="3500" dirty="0" smtClean="0"/>
              <a:t>Capitalisation de compétences dans un livre</a:t>
            </a:r>
            <a:endParaRPr lang="fr-FR" sz="3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-57720" y="5146622"/>
            <a:ext cx="4355976" cy="152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Jonathan Fontanel (QUALIAC)</a:t>
            </a:r>
          </a:p>
          <a:p>
            <a:pPr marL="0" indent="0" algn="ctr">
              <a:buNone/>
            </a:pPr>
            <a:r>
              <a:rPr lang="en-US" sz="2400" dirty="0"/>
              <a:t>Philippe </a:t>
            </a:r>
            <a:r>
              <a:rPr lang="en-US" sz="2400" dirty="0" err="1"/>
              <a:t>Lacomme</a:t>
            </a:r>
            <a:r>
              <a:rPr lang="en-US" sz="2400" dirty="0"/>
              <a:t> (UBP, </a:t>
            </a:r>
            <a:r>
              <a:rPr lang="en-US" sz="2400" dirty="0" smtClean="0"/>
              <a:t>LIMOS</a:t>
            </a:r>
            <a:r>
              <a:rPr lang="en-US" sz="2400" dirty="0"/>
              <a:t>)</a:t>
            </a:r>
          </a:p>
          <a:p>
            <a:pPr marL="0" indent="0" algn="ctr">
              <a:buNone/>
            </a:pPr>
            <a:r>
              <a:rPr lang="en-US" sz="2400" dirty="0" err="1" smtClean="0"/>
              <a:t>Libo</a:t>
            </a:r>
            <a:r>
              <a:rPr lang="en-US" sz="2400" dirty="0" smtClean="0"/>
              <a:t> </a:t>
            </a:r>
            <a:r>
              <a:rPr lang="en-US" sz="2400" dirty="0" err="1"/>
              <a:t>Ren</a:t>
            </a:r>
            <a:r>
              <a:rPr lang="en-US" sz="2400" dirty="0"/>
              <a:t> (</a:t>
            </a:r>
            <a:r>
              <a:rPr lang="en-US" sz="2400" dirty="0" err="1" smtClean="0"/>
              <a:t>UdA</a:t>
            </a:r>
            <a:r>
              <a:rPr lang="en-US" sz="2400" dirty="0" smtClean="0"/>
              <a:t>, LIMOS)</a:t>
            </a:r>
          </a:p>
        </p:txBody>
      </p:sp>
      <p:pic>
        <p:nvPicPr>
          <p:cNvPr id="22530" name="Picture 2" descr="C:\Users\fontanel.pclimos32\Documents\02 Perso\02 Travail\05 Livre Web Service\Les web servic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161712" cy="32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vers le bas 2"/>
          <p:cNvSpPr/>
          <p:nvPr/>
        </p:nvSpPr>
        <p:spPr>
          <a:xfrm rot="3318553">
            <a:off x="3260664" y="2101635"/>
            <a:ext cx="576064" cy="1214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987824" y="1744237"/>
            <a:ext cx="5880905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700" dirty="0"/>
              <a:t>http://www.isima.fr/~lacomme/pagewebservice/webservice/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636912"/>
            <a:ext cx="4853469" cy="403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61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 web service </a:t>
            </a:r>
            <a:r>
              <a:rPr lang="en-US" dirty="0" err="1" smtClean="0"/>
              <a:t>côté</a:t>
            </a:r>
            <a:r>
              <a:rPr lang="en-US" dirty="0" smtClean="0"/>
              <a:t> technique…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7603" y="1556792"/>
            <a:ext cx="5760640" cy="3259631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4931876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Ajout d’une méthode d’addition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512" y="1642611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Le code généré </a:t>
            </a:r>
            <a:r>
              <a:rPr lang="fr-FR" dirty="0" smtClean="0">
                <a:sym typeface="Wingdings" pitchFamily="2" charset="2"/>
              </a:rPr>
              <a:t>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67544" y="5345921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@</a:t>
            </a:r>
            <a:r>
              <a:rPr lang="fr-FR" sz="1600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WebMethod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fr-FR" sz="1600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operationName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sz="1600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"additionner"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endParaRPr lang="fr-FR" sz="1600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sz="1600" dirty="0" smtClean="0">
                <a:solidFill>
                  <a:srgbClr val="8000FF"/>
                </a:solidFill>
                <a:highlight>
                  <a:srgbClr val="FFFFFF"/>
                </a:highlight>
              </a:rPr>
              <a:t>public</a:t>
            </a:r>
            <a:r>
              <a:rPr lang="fr-FR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sz="1600" dirty="0" err="1" smtClean="0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fr-FR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 additionner 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@</a:t>
            </a:r>
            <a:r>
              <a:rPr lang="fr-FR" sz="1600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WebParam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fr-FR" sz="1600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name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fr-FR" sz="1600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</a:t>
            </a:r>
            <a:r>
              <a:rPr lang="fr-FR" sz="1600" b="1" dirty="0" err="1" smtClean="0">
                <a:solidFill>
                  <a:srgbClr val="808080"/>
                </a:solidFill>
                <a:highlight>
                  <a:srgbClr val="FFFFFF"/>
                </a:highlight>
              </a:rPr>
              <a:t>name_a</a:t>
            </a:r>
            <a:r>
              <a:rPr lang="fr-FR" sz="1600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sz="1600" b="1" dirty="0" err="1" smtClean="0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a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, 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@</a:t>
            </a:r>
            <a:r>
              <a:rPr lang="fr-FR" sz="1600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WebParam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fr-FR" sz="1600" b="1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name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fr-FR" sz="1600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</a:t>
            </a:r>
            <a:r>
              <a:rPr lang="fr-FR" sz="1600" b="1" dirty="0" err="1" smtClean="0">
                <a:solidFill>
                  <a:srgbClr val="808080"/>
                </a:solidFill>
                <a:highlight>
                  <a:srgbClr val="FFFFFF"/>
                </a:highlight>
              </a:rPr>
              <a:t>name_b</a:t>
            </a:r>
            <a:r>
              <a:rPr lang="fr-FR" sz="1600" b="1" dirty="0" smtClean="0">
                <a:solidFill>
                  <a:srgbClr val="808080"/>
                </a:solidFill>
                <a:highlight>
                  <a:srgbClr val="FFFFFF"/>
                </a:highlight>
              </a:rPr>
              <a:t>"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fr-FR" sz="1600" b="1" dirty="0" err="1" smtClean="0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fr-FR" sz="1600" b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 b</a:t>
            </a:r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endParaRPr lang="fr-FR" sz="1600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{</a:t>
            </a:r>
            <a:endParaRPr lang="fr-FR" sz="1600" b="1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	</a:t>
            </a:r>
            <a:r>
              <a:rPr lang="fr-FR" sz="1600" dirty="0" smtClean="0">
                <a:solidFill>
                  <a:srgbClr val="008000"/>
                </a:solidFill>
                <a:highlight>
                  <a:srgbClr val="FFFFFF"/>
                </a:highlight>
              </a:rPr>
              <a:t>// Implémentation</a:t>
            </a:r>
          </a:p>
          <a:p>
            <a:r>
              <a:rPr lang="fr-FR" sz="160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  <a:endParaRPr lang="fr-F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7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Un WS … </a:t>
            </a:r>
            <a:r>
              <a:rPr lang="en-US" sz="3500" dirty="0" err="1"/>
              <a:t>dans</a:t>
            </a:r>
            <a:r>
              <a:rPr lang="en-US" sz="3500" dirty="0"/>
              <a:t> le </a:t>
            </a:r>
            <a:r>
              <a:rPr lang="en-US" sz="3500" dirty="0" err="1"/>
              <a:t>serveur</a:t>
            </a:r>
            <a:r>
              <a:rPr lang="en-US" sz="3500" dirty="0"/>
              <a:t> </a:t>
            </a:r>
            <a:r>
              <a:rPr lang="en-US" sz="3500" dirty="0" err="1" smtClean="0"/>
              <a:t>d’applications</a:t>
            </a:r>
            <a:endParaRPr lang="fr-FR" sz="35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web service… déploiement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96944" cy="45291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7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Glassfish….</a:t>
            </a:r>
            <a:endParaRPr lang="en-US" dirty="0"/>
          </a:p>
        </p:txBody>
      </p:sp>
      <p:pic>
        <p:nvPicPr>
          <p:cNvPr id="4" name="Picture 244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15616" y="1628800"/>
            <a:ext cx="6840760" cy="50405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Glassfish….</a:t>
            </a:r>
            <a:endParaRPr lang="en-US" dirty="0"/>
          </a:p>
        </p:txBody>
      </p:sp>
      <p:pic>
        <p:nvPicPr>
          <p:cNvPr id="5" name="Picture 245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71600" y="1772816"/>
            <a:ext cx="7272808" cy="1152128"/>
          </a:xfrm>
          <a:prstGeom prst="rect">
            <a:avLst/>
          </a:prstGeom>
        </p:spPr>
      </p:pic>
      <p:pic>
        <p:nvPicPr>
          <p:cNvPr id="6" name="Picture 246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534181" y="2996952"/>
            <a:ext cx="6300700" cy="36450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1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 WS en Java </a:t>
            </a:r>
            <a:r>
              <a:rPr lang="en-US" dirty="0" err="1" smtClean="0"/>
              <a:t>côté</a:t>
            </a:r>
            <a:r>
              <a:rPr lang="en-US" dirty="0" smtClean="0"/>
              <a:t> </a:t>
            </a:r>
            <a:r>
              <a:rPr lang="en-US" dirty="0"/>
              <a:t>client</a:t>
            </a:r>
            <a:r>
              <a:rPr lang="en-US" dirty="0" smtClean="0"/>
              <a:t>…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Structure…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996" y="1628800"/>
            <a:ext cx="7128791" cy="1296144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 rotWithShape="1">
          <a:blip r:embed="rId6" cstate="print"/>
          <a:srcRect b="37190"/>
          <a:stretch/>
        </p:blipFill>
        <p:spPr>
          <a:xfrm>
            <a:off x="987017" y="3068960"/>
            <a:ext cx="4594008" cy="27075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99"/>
          <p:cNvPicPr/>
          <p:nvPr/>
        </p:nvPicPr>
        <p:blipFill rotWithShape="1">
          <a:blip r:embed="rId7" cstate="print"/>
          <a:srcRect l="28607" t="7169" r="1356" b="43543"/>
          <a:stretch/>
        </p:blipFill>
        <p:spPr bwMode="auto">
          <a:xfrm>
            <a:off x="3779912" y="4374232"/>
            <a:ext cx="4968552" cy="238068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0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95536" y="349144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 web service… client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4" y="3284984"/>
            <a:ext cx="8654096" cy="33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6792"/>
            <a:ext cx="4716016" cy="120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courbée vers la droite 10"/>
          <p:cNvSpPr/>
          <p:nvPr/>
        </p:nvSpPr>
        <p:spPr>
          <a:xfrm>
            <a:off x="56704" y="2852936"/>
            <a:ext cx="432048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871059" y="404664"/>
            <a:ext cx="3237445" cy="792088"/>
            <a:chOff x="477436" y="1877324"/>
            <a:chExt cx="4690994" cy="1584176"/>
          </a:xfrm>
        </p:grpSpPr>
        <p:sp>
          <p:nvSpPr>
            <p:cNvPr id="8" name="Rectangle 7"/>
            <p:cNvSpPr/>
            <p:nvPr/>
          </p:nvSpPr>
          <p:spPr>
            <a:xfrm>
              <a:off x="477436" y="1877324"/>
              <a:ext cx="4690994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86852" y="2355174"/>
              <a:ext cx="1276899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Traitement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7321" y="2369006"/>
              <a:ext cx="130034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A</a:t>
              </a:r>
              <a:r>
                <a:rPr lang="fr-FR" sz="1200" dirty="0" smtClean="0">
                  <a:solidFill>
                    <a:schemeClr val="tx1"/>
                  </a:solidFill>
                </a:rPr>
                <a:t>ffichage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27012" y="2355174"/>
              <a:ext cx="143995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Couche</a:t>
              </a:r>
            </a:p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SOAP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868144" y="377665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client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17880" y="610749"/>
            <a:ext cx="1081401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95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496" y="341640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 web service… </a:t>
            </a:r>
            <a:r>
              <a:rPr lang="en-US" dirty="0" err="1" smtClean="0"/>
              <a:t>utilisation</a:t>
            </a:r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20880" cy="4752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6" name="Groupe 5"/>
          <p:cNvGrpSpPr/>
          <p:nvPr/>
        </p:nvGrpSpPr>
        <p:grpSpPr>
          <a:xfrm>
            <a:off x="5871059" y="404664"/>
            <a:ext cx="3237445" cy="792088"/>
            <a:chOff x="477436" y="1877324"/>
            <a:chExt cx="4690994" cy="1584176"/>
          </a:xfrm>
        </p:grpSpPr>
        <p:sp>
          <p:nvSpPr>
            <p:cNvPr id="7" name="Rectangle 6"/>
            <p:cNvSpPr/>
            <p:nvPr/>
          </p:nvSpPr>
          <p:spPr>
            <a:xfrm>
              <a:off x="477436" y="1877324"/>
              <a:ext cx="4690994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86852" y="2355174"/>
              <a:ext cx="1276899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Traitement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7321" y="2369006"/>
              <a:ext cx="130034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A</a:t>
              </a:r>
              <a:r>
                <a:rPr lang="fr-FR" sz="1200" dirty="0" smtClean="0">
                  <a:solidFill>
                    <a:schemeClr val="tx1"/>
                  </a:solidFill>
                </a:rPr>
                <a:t>ffichage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27012" y="2355174"/>
              <a:ext cx="143995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Couche</a:t>
              </a:r>
            </a:p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SOAP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868144" y="377665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client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4670" y="610749"/>
            <a:ext cx="988047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95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496" y="332656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 web service… </a:t>
            </a:r>
            <a:r>
              <a:rPr lang="en-US" dirty="0" err="1" smtClean="0"/>
              <a:t>utilisation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916832"/>
            <a:ext cx="638278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848872" cy="3168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e 14"/>
          <p:cNvGrpSpPr/>
          <p:nvPr/>
        </p:nvGrpSpPr>
        <p:grpSpPr>
          <a:xfrm>
            <a:off x="5871059" y="404664"/>
            <a:ext cx="3237445" cy="792088"/>
            <a:chOff x="477436" y="1877324"/>
            <a:chExt cx="4690994" cy="1584176"/>
          </a:xfrm>
        </p:grpSpPr>
        <p:sp>
          <p:nvSpPr>
            <p:cNvPr id="16" name="Rectangle 15"/>
            <p:cNvSpPr/>
            <p:nvPr/>
          </p:nvSpPr>
          <p:spPr>
            <a:xfrm>
              <a:off x="477436" y="1877324"/>
              <a:ext cx="4690994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a</a:t>
              </a:r>
              <a:endParaRPr lang="fr-FR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86852" y="2355174"/>
              <a:ext cx="1276899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Traitement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7321" y="2369006"/>
              <a:ext cx="130034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A</a:t>
              </a:r>
              <a:r>
                <a:rPr lang="fr-FR" sz="1200" dirty="0" smtClean="0">
                  <a:solidFill>
                    <a:schemeClr val="tx1"/>
                  </a:solidFill>
                </a:rPr>
                <a:t>ffichage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27012" y="2355174"/>
              <a:ext cx="1439952" cy="87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Couche</a:t>
              </a:r>
            </a:p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SOAP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868144" y="377665"/>
            <a:ext cx="195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Application client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4670" y="610749"/>
            <a:ext cx="988047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3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2363450"/>
            <a:ext cx="792088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 web services </a:t>
            </a:r>
            <a:r>
              <a:rPr lang="en-US" dirty="0" smtClean="0"/>
              <a:t>: </a:t>
            </a:r>
            <a:r>
              <a:rPr lang="en-US" dirty="0" err="1" smtClean="0"/>
              <a:t>tous</a:t>
            </a:r>
            <a:r>
              <a:rPr lang="en-US" dirty="0" smtClean="0"/>
              <a:t> </a:t>
            </a:r>
            <a:r>
              <a:rPr lang="en-US" dirty="0"/>
              <a:t>clients </a:t>
            </a:r>
            <a:r>
              <a:rPr lang="en-US" dirty="0" smtClean="0"/>
              <a:t>!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Exemple Android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Un WS en Java </a:t>
            </a:r>
            <a:r>
              <a:rPr lang="en-US" sz="3500" dirty="0" err="1" smtClean="0"/>
              <a:t>côté</a:t>
            </a:r>
            <a:r>
              <a:rPr lang="en-US" sz="3500" dirty="0" smtClean="0"/>
              <a:t> client MOBILE</a:t>
            </a:r>
            <a:endParaRPr lang="fr-FR" sz="35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Structure…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1640" y="1518019"/>
            <a:ext cx="6696744" cy="1715277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6" cstate="print">
            <a:extLst/>
          </a:blip>
          <a:srcRect l="4489" t="30636" r="44140" b="47107"/>
          <a:stretch/>
        </p:blipFill>
        <p:spPr bwMode="auto">
          <a:xfrm>
            <a:off x="432435" y="3573016"/>
            <a:ext cx="2759710" cy="113855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7" cstate="print">
            <a:extLst/>
          </a:blip>
          <a:srcRect l="1634" t="16895" r="1580" b="23489"/>
          <a:stretch/>
        </p:blipFill>
        <p:spPr bwMode="auto">
          <a:xfrm>
            <a:off x="3491880" y="3573016"/>
            <a:ext cx="5185410" cy="292227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9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d’affichage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772816"/>
            <a:ext cx="2664296" cy="33252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131840" y="1628800"/>
            <a:ext cx="5472608" cy="498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520" y="269632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Android ne supporte pas la </a:t>
            </a:r>
            <a:r>
              <a:rPr lang="fr-FR" dirty="0"/>
              <a:t>couche </a:t>
            </a:r>
            <a:r>
              <a:rPr lang="fr-FR" dirty="0" smtClean="0"/>
              <a:t>SOAP en natif : Ksoap</a:t>
            </a:r>
            <a:r>
              <a:rPr lang="fr-FR" dirty="0"/>
              <a:t>2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1560" y="1620089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 smtClean="0">
                <a:solidFill>
                  <a:schemeClr val="accent4"/>
                </a:solidFill>
              </a:rPr>
              <a:t>http</a:t>
            </a:r>
            <a:r>
              <a:rPr lang="fr-FR" sz="2800" b="1" u="sng" dirty="0">
                <a:solidFill>
                  <a:schemeClr val="accent4"/>
                </a:solidFill>
              </a:rPr>
              <a:t>://code.google.com/p/ksoap2-android/</a:t>
            </a:r>
            <a:endParaRPr lang="fr-FR" sz="2800" b="1" dirty="0">
              <a:solidFill>
                <a:schemeClr val="accent4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r="49908"/>
          <a:stretch/>
        </p:blipFill>
        <p:spPr bwMode="auto">
          <a:xfrm>
            <a:off x="407150" y="2276872"/>
            <a:ext cx="8269306" cy="720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239264" y="3068960"/>
            <a:ext cx="4420968" cy="3780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382000" cy="711096"/>
          </a:xfrm>
        </p:spPr>
        <p:txBody>
          <a:bodyPr>
            <a:normAutofit/>
          </a:bodyPr>
          <a:lstStyle/>
          <a:p>
            <a:r>
              <a:rPr lang="en-US" sz="3500" dirty="0" smtClean="0"/>
              <a:t>Du code pour </a:t>
            </a:r>
            <a:r>
              <a:rPr lang="en-US" sz="3500" dirty="0" err="1" smtClean="0"/>
              <a:t>utiliser</a:t>
            </a:r>
            <a:r>
              <a:rPr lang="en-US" sz="3500" dirty="0" smtClean="0"/>
              <a:t> </a:t>
            </a:r>
            <a:r>
              <a:rPr lang="en-US" sz="3500" dirty="0" err="1" smtClean="0"/>
              <a:t>cette</a:t>
            </a:r>
            <a:r>
              <a:rPr lang="en-US" sz="3500" dirty="0" smtClean="0"/>
              <a:t> </a:t>
            </a:r>
            <a:r>
              <a:rPr lang="en-US" sz="3500" dirty="0" err="1" smtClean="0"/>
              <a:t>bibliothèque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8729"/>
            <a:ext cx="6204743" cy="527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48264" y="21328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6501" y="2924944"/>
            <a:ext cx="5961803" cy="2520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331640" y="2060848"/>
            <a:ext cx="5961803" cy="6120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46501" y="3248980"/>
            <a:ext cx="5961803" cy="7560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921786" y="285293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2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48264" y="338893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3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501" y="4060946"/>
            <a:ext cx="5961803" cy="9001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948264" y="42530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4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0" y="4990862"/>
            <a:ext cx="5961803" cy="8144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948264" y="5189130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5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6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Une</a:t>
            </a:r>
            <a:r>
              <a:rPr lang="en-US" sz="3500" dirty="0" smtClean="0"/>
              <a:t> </a:t>
            </a:r>
            <a:r>
              <a:rPr lang="en-US" sz="3500" dirty="0" err="1" smtClean="0"/>
              <a:t>démo</a:t>
            </a:r>
            <a:r>
              <a:rPr lang="en-US" sz="3500" dirty="0" smtClean="0"/>
              <a:t> </a:t>
            </a:r>
            <a:r>
              <a:rPr lang="en-US" sz="3500" dirty="0" err="1" smtClean="0"/>
              <a:t>sur</a:t>
            </a:r>
            <a:r>
              <a:rPr lang="en-US" sz="3500" dirty="0" smtClean="0"/>
              <a:t> </a:t>
            </a:r>
            <a:r>
              <a:rPr lang="en-US" sz="3500" dirty="0" err="1" smtClean="0"/>
              <a:t>émulateur</a:t>
            </a:r>
            <a:r>
              <a:rPr lang="en-US" sz="3500" dirty="0" smtClean="0"/>
              <a:t> </a:t>
            </a:r>
            <a:r>
              <a:rPr lang="en-US" sz="3500" dirty="0" err="1" smtClean="0"/>
              <a:t>ou</a:t>
            </a:r>
            <a:r>
              <a:rPr lang="en-US" sz="3500" dirty="0" smtClean="0"/>
              <a:t> </a:t>
            </a:r>
            <a:r>
              <a:rPr lang="en-US" sz="3500" dirty="0" err="1" smtClean="0"/>
              <a:t>téléphone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51520" y="2292098"/>
            <a:ext cx="4248472" cy="3528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\\glouglou\NikiLacomme\WebService\Redaction\Version_2\Chapitre 8\DSC_0453_2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59254"/>
            <a:ext cx="2520280" cy="479408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6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Dépôt</a:t>
            </a:r>
            <a:r>
              <a:rPr lang="en-US" sz="3500" dirty="0" smtClean="0"/>
              <a:t> </a:t>
            </a:r>
            <a:r>
              <a:rPr lang="en-US" sz="3500" dirty="0" err="1" smtClean="0"/>
              <a:t>d’une</a:t>
            </a:r>
            <a:r>
              <a:rPr lang="en-US" sz="3500" dirty="0" smtClean="0"/>
              <a:t> application </a:t>
            </a:r>
            <a:r>
              <a:rPr lang="en-US" sz="3500" dirty="0" err="1" smtClean="0"/>
              <a:t>sur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98658" name="Picture 2" descr="Logo Google Pl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6040" y="332656"/>
            <a:ext cx="2667000" cy="6096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96" y="1268760"/>
            <a:ext cx="5634176" cy="515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5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Exemple Apple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/>
              <a:t>Un WS en Java </a:t>
            </a:r>
            <a:r>
              <a:rPr lang="en-US" sz="3700" dirty="0" err="1" smtClean="0"/>
              <a:t>côté</a:t>
            </a:r>
            <a:r>
              <a:rPr lang="en-US" sz="3700" dirty="0" smtClean="0"/>
              <a:t> client MOBILE</a:t>
            </a:r>
            <a:endParaRPr lang="fr-FR" sz="37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smtClean="0"/>
              <a:t>Structure…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682269"/>
            <a:ext cx="8260108" cy="1512168"/>
          </a:xfrm>
          <a:prstGeom prst="rect">
            <a:avLst/>
          </a:prstGeom>
        </p:spPr>
      </p:pic>
      <p:pic>
        <p:nvPicPr>
          <p:cNvPr id="11" name="Image 10" descr="D:\Docs\WS\chp_10_v5_modifier_figures\ecran_ios_chp9\fig-9-40.pn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5250" y="3501008"/>
            <a:ext cx="6408712" cy="26731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9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Une</a:t>
            </a:r>
            <a:r>
              <a:rPr lang="en-US" sz="3500" dirty="0" smtClean="0"/>
              <a:t> </a:t>
            </a:r>
            <a:r>
              <a:rPr lang="en-US" sz="3500" dirty="0" err="1" smtClean="0"/>
              <a:t>couche</a:t>
            </a:r>
            <a:r>
              <a:rPr lang="en-US" sz="3500" dirty="0" smtClean="0"/>
              <a:t> </a:t>
            </a:r>
            <a:r>
              <a:rPr lang="en-US" sz="3500" dirty="0" err="1" smtClean="0"/>
              <a:t>d’affichage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Image 6" descr="D:\Docs\WS\chp_10_v5_modifier_figures\ecran_ios_chp9\fig-9-4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42464"/>
            <a:ext cx="7928824" cy="47828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2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04" y="228600"/>
            <a:ext cx="9036496" cy="990600"/>
          </a:xfrm>
        </p:spPr>
        <p:txBody>
          <a:bodyPr>
            <a:noAutofit/>
          </a:bodyPr>
          <a:lstStyle/>
          <a:p>
            <a:r>
              <a:rPr lang="en-US" sz="3500" dirty="0" smtClean="0"/>
              <a:t>Mobiles, </a:t>
            </a:r>
            <a:r>
              <a:rPr lang="en-US" sz="3500" dirty="0" err="1" smtClean="0"/>
              <a:t>Tablettes</a:t>
            </a:r>
            <a:r>
              <a:rPr lang="en-US" sz="3500" dirty="0" smtClean="0"/>
              <a:t>, </a:t>
            </a:r>
            <a:r>
              <a:rPr lang="en-US" sz="3500" dirty="0" err="1" smtClean="0"/>
              <a:t>Ordinateurs</a:t>
            </a:r>
            <a:r>
              <a:rPr lang="en-US" sz="3500" dirty="0" smtClean="0"/>
              <a:t> : </a:t>
            </a:r>
            <a:r>
              <a:rPr lang="en-US" sz="3500" dirty="0" err="1"/>
              <a:t>T</a:t>
            </a:r>
            <a:r>
              <a:rPr lang="en-US" sz="3500" dirty="0" err="1" smtClean="0"/>
              <a:t>ous</a:t>
            </a:r>
            <a:r>
              <a:rPr lang="en-US" sz="3500" dirty="0" smtClean="0"/>
              <a:t> clients</a:t>
            </a:r>
            <a:endParaRPr lang="en-US" sz="3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8748464" cy="31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fr-FR" dirty="0" smtClean="0"/>
              <a:t>On est tous des clients des web services 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6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Autofit/>
          </a:bodyPr>
          <a:lstStyle/>
          <a:p>
            <a:r>
              <a:rPr lang="fr-FR" sz="3500" dirty="0" smtClean="0"/>
              <a:t>Apple ne </a:t>
            </a:r>
            <a:r>
              <a:rPr lang="fr-FR" sz="3500" dirty="0"/>
              <a:t>supporte </a:t>
            </a:r>
            <a:r>
              <a:rPr lang="fr-FR" sz="3500" dirty="0" smtClean="0"/>
              <a:t>pas la </a:t>
            </a:r>
            <a:r>
              <a:rPr lang="fr-FR" sz="3500" dirty="0"/>
              <a:t>couche </a:t>
            </a:r>
            <a:r>
              <a:rPr lang="fr-FR" sz="3500" dirty="0" smtClean="0"/>
              <a:t>SOAP en natif… manipuler directement HTTP….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Imag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8722"/>
            <a:ext cx="8208912" cy="3518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Imag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6214"/>
            <a:ext cx="8424936" cy="516515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5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382000" cy="711096"/>
          </a:xfrm>
        </p:spPr>
        <p:txBody>
          <a:bodyPr>
            <a:normAutofit fontScale="90000"/>
          </a:bodyPr>
          <a:lstStyle/>
          <a:p>
            <a:r>
              <a:rPr lang="fr-FR" sz="3500" dirty="0" smtClean="0"/>
              <a:t>Apple ne supporte pas la couche SOAP en natif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21555" cy="4792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1628799"/>
            <a:ext cx="7848872" cy="22322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3568" y="4005065"/>
            <a:ext cx="7848872" cy="7920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83568" y="4869160"/>
            <a:ext cx="7848872" cy="8640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3568" y="5877272"/>
            <a:ext cx="7848872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145922" y="2524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145922" y="414908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2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172400" y="504511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3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44408" y="58372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4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1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Une</a:t>
            </a:r>
            <a:r>
              <a:rPr lang="en-US" sz="3500" dirty="0" smtClean="0"/>
              <a:t> </a:t>
            </a:r>
            <a:r>
              <a:rPr lang="en-US" sz="3500" dirty="0" err="1" smtClean="0"/>
              <a:t>démo</a:t>
            </a:r>
            <a:r>
              <a:rPr lang="en-US" sz="3500" dirty="0" smtClean="0"/>
              <a:t> </a:t>
            </a:r>
            <a:r>
              <a:rPr lang="en-US" sz="3500" dirty="0" err="1" smtClean="0"/>
              <a:t>sur</a:t>
            </a:r>
            <a:r>
              <a:rPr lang="en-US" sz="3500" dirty="0" smtClean="0"/>
              <a:t> </a:t>
            </a:r>
            <a:r>
              <a:rPr lang="en-US" sz="3500" dirty="0" err="1" smtClean="0"/>
              <a:t>émulateur</a:t>
            </a:r>
            <a:r>
              <a:rPr lang="en-US" sz="3500" dirty="0" smtClean="0"/>
              <a:t> </a:t>
            </a:r>
            <a:r>
              <a:rPr lang="en-US" sz="3500" dirty="0" err="1" smtClean="0"/>
              <a:t>ou</a:t>
            </a:r>
            <a:r>
              <a:rPr lang="en-US" sz="3500" dirty="0" smtClean="0"/>
              <a:t> </a:t>
            </a:r>
            <a:r>
              <a:rPr lang="en-US" sz="3500" dirty="0" err="1" smtClean="0"/>
              <a:t>téléphone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7" name="Image 6" descr="D:\Docs\WS\chp_10_v5_modifier_figures\code_xcode_4\iphone_4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6053"/>
            <a:ext cx="2808312" cy="48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lacomme.T3500-PC\Desktop\iphone_55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4630"/>
            <a:ext cx="2664296" cy="512622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0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Dépôt</a:t>
            </a:r>
            <a:r>
              <a:rPr lang="en-US" sz="3500" dirty="0" smtClean="0"/>
              <a:t> </a:t>
            </a:r>
            <a:r>
              <a:rPr lang="en-US" sz="3500" dirty="0" err="1" smtClean="0"/>
              <a:t>d’une</a:t>
            </a:r>
            <a:r>
              <a:rPr lang="en-US" sz="3500" dirty="0" smtClean="0"/>
              <a:t> application </a:t>
            </a:r>
            <a:r>
              <a:rPr lang="en-US" sz="3500" dirty="0" err="1" smtClean="0"/>
              <a:t>sur</a:t>
            </a:r>
            <a:r>
              <a:rPr lang="en-US" sz="3500" dirty="0" smtClean="0"/>
              <a:t> </a:t>
            </a:r>
            <a:r>
              <a:rPr lang="en-US" sz="3500" dirty="0" err="1" smtClean="0"/>
              <a:t>l’AppStore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048672" cy="553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5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Les Web Services… une répercussion sur d’autre domaines…..</a:t>
            </a:r>
            <a:endParaRPr lang="fr-FR" sz="3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smtClean="0"/>
              <a:t>En </a:t>
            </a:r>
            <a:r>
              <a:rPr lang="en-US" sz="3500" dirty="0" err="1" smtClean="0"/>
              <a:t>recherche</a:t>
            </a:r>
            <a:r>
              <a:rPr lang="en-US" sz="3500" dirty="0" smtClean="0"/>
              <a:t> </a:t>
            </a:r>
            <a:r>
              <a:rPr lang="en-US" sz="3500" dirty="0" err="1" smtClean="0"/>
              <a:t>opérationnelle</a:t>
            </a:r>
            <a:r>
              <a:rPr lang="en-US" sz="3500" dirty="0" smtClean="0"/>
              <a:t>….</a:t>
            </a:r>
            <a:endParaRPr lang="en-US" sz="3500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604563"/>
              </p:ext>
            </p:extLst>
          </p:nvPr>
        </p:nvGraphicFramePr>
        <p:xfrm>
          <a:off x="4606551" y="1628799"/>
          <a:ext cx="3421833" cy="438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8" name="Visio" r:id="rId6" imgW="5495186" imgH="7027181" progId="Visio.Drawing.11">
                  <p:embed/>
                </p:oleObj>
              </mc:Choice>
              <mc:Fallback>
                <p:oleObj name="Visio" r:id="rId6" imgW="5495186" imgH="7027181" progId="Visio.Drawing.11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551" y="1628799"/>
                        <a:ext cx="3421833" cy="43810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947462" y="1772816"/>
            <a:ext cx="2544418" cy="384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Les méthodes de RO en C++ ou en C#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71600" y="580526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L’adresse du web service : </a:t>
            </a:r>
            <a:r>
              <a:rPr lang="fr-FR" sz="2800" u="sng" dirty="0" smtClean="0">
                <a:solidFill>
                  <a:srgbClr val="C00000"/>
                </a:solidFill>
              </a:rPr>
              <a:t>http://www.isima.fr/~lacomme/ORWebServices/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102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1"/>
          <p:cNvSpPr txBox="1"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Code sur le client pour utiliser le GRASP 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114300" indent="0" algn="ctr">
              <a:buFont typeface="Wingdings"/>
              <a:buNone/>
            </a:pPr>
            <a:endParaRPr lang="fr-FR" sz="2000" i="1" dirty="0" smtClean="0"/>
          </a:p>
          <a:p>
            <a:pPr marL="114300" indent="0" algn="ctr">
              <a:buFont typeface="Wingdings"/>
              <a:buNone/>
            </a:pPr>
            <a:r>
              <a:rPr lang="fr-FR" sz="2000" i="1" dirty="0" smtClean="0"/>
              <a:t>Exemple de code client pour appeler la procédure GRASP</a:t>
            </a:r>
          </a:p>
          <a:p>
            <a:pPr marL="114300" indent="0" algn="ctr">
              <a:buFont typeface="Wingdings"/>
              <a:buNone/>
            </a:pPr>
            <a:endParaRPr lang="fr-FR" sz="1100" i="1" dirty="0" smtClean="0"/>
          </a:p>
          <a:p>
            <a:pPr marL="114300" indent="0">
              <a:buFont typeface="Wingdings"/>
              <a:buNone/>
            </a:pPr>
            <a:endParaRPr lang="fr-FR" sz="20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500" dirty="0" err="1" smtClean="0"/>
              <a:t>L’utilisation</a:t>
            </a:r>
            <a:r>
              <a:rPr lang="en-US" sz="3500" dirty="0" smtClean="0"/>
              <a:t>… en C#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885109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2411141"/>
            <a:ext cx="8203024" cy="2257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83568" y="3707285"/>
            <a:ext cx="8203024" cy="2257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3568" y="4211341"/>
            <a:ext cx="8203024" cy="2257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820472" y="24528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820472" y="3676962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2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20472" y="4221088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3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1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632"/>
            <a:ext cx="8077200" cy="711096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L’utilisation</a:t>
            </a:r>
            <a:r>
              <a:rPr lang="en-US" sz="3500" dirty="0" smtClean="0"/>
              <a:t>… </a:t>
            </a:r>
            <a:r>
              <a:rPr lang="en-US" sz="3500" dirty="0" err="1" smtClean="0"/>
              <a:t>sur</a:t>
            </a:r>
            <a:r>
              <a:rPr lang="en-US" sz="3500" dirty="0" smtClean="0"/>
              <a:t> </a:t>
            </a:r>
            <a:r>
              <a:rPr lang="en-US" sz="3500" dirty="0" err="1" smtClean="0"/>
              <a:t>tablette</a:t>
            </a:r>
            <a:endParaRPr lang="en-US" sz="35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1" y="1634683"/>
            <a:ext cx="8037927" cy="503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8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3648" y="2087940"/>
            <a:ext cx="7848872" cy="23491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Le </a:t>
            </a:r>
            <a:r>
              <a:rPr lang="en-US" sz="3500" dirty="0" err="1" smtClean="0"/>
              <a:t>futur</a:t>
            </a:r>
            <a:r>
              <a:rPr lang="en-US" sz="3500" dirty="0" smtClean="0"/>
              <a:t> du web et de la </a:t>
            </a:r>
            <a:r>
              <a:rPr lang="en-US" sz="3500" dirty="0" err="1" smtClean="0"/>
              <a:t>mobilité</a:t>
            </a:r>
            <a:r>
              <a:rPr lang="en-US" sz="3500" dirty="0" smtClean="0"/>
              <a:t> ?</a:t>
            </a:r>
            <a:endParaRPr lang="fr-FR" sz="35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260648"/>
            <a:ext cx="8077200" cy="711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mobilité</a:t>
            </a:r>
            <a:r>
              <a:rPr lang="en-US" dirty="0" smtClean="0"/>
              <a:t> et services </a:t>
            </a:r>
            <a:r>
              <a:rPr lang="en-US" dirty="0" err="1" smtClean="0"/>
              <a:t>intégrés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Espace réservé du contenu 1"/>
          <p:cNvSpPr txBox="1"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Google Glass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114300" indent="0" algn="ctr">
              <a:buFont typeface="Wingdings"/>
              <a:buNone/>
            </a:pPr>
            <a:endParaRPr lang="fr-FR" sz="2000" i="1" dirty="0" smtClean="0"/>
          </a:p>
          <a:p>
            <a:r>
              <a:rPr lang="fr-FR" dirty="0" smtClean="0"/>
              <a:t>Intégration dans les voitures…</a:t>
            </a:r>
          </a:p>
          <a:p>
            <a:pPr marL="114300" indent="0" algn="ctr">
              <a:buFont typeface="Wingdings"/>
              <a:buNone/>
            </a:pPr>
            <a:endParaRPr lang="fr-FR" sz="2000" i="1" dirty="0" smtClean="0"/>
          </a:p>
          <a:p>
            <a:pPr marL="114300" indent="0" algn="ctr">
              <a:buFont typeface="Wingdings"/>
              <a:buNone/>
            </a:pPr>
            <a:endParaRPr lang="fr-FR" sz="2000" i="1" dirty="0" smtClean="0"/>
          </a:p>
          <a:p>
            <a:pPr marL="114300" indent="0" algn="ctr">
              <a:buFont typeface="Wingdings"/>
              <a:buNone/>
            </a:pPr>
            <a:endParaRPr lang="fr-FR" sz="2000" i="1" dirty="0" smtClean="0"/>
          </a:p>
          <a:p>
            <a:pPr marL="114300" indent="0">
              <a:buFont typeface="Wingdings"/>
              <a:buNone/>
            </a:pPr>
            <a:endParaRPr lang="fr-FR" sz="2000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1868665" cy="20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0207"/>
            <a:ext cx="1766621" cy="206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8071711" cy="3362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5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560" y="188640"/>
            <a:ext cx="8532440" cy="990600"/>
          </a:xfrm>
        </p:spPr>
        <p:txBody>
          <a:bodyPr>
            <a:noAutofit/>
          </a:bodyPr>
          <a:lstStyle/>
          <a:p>
            <a:r>
              <a:rPr lang="en-US" sz="3500" dirty="0" err="1" smtClean="0"/>
              <a:t>Exemple</a:t>
            </a:r>
            <a:r>
              <a:rPr lang="en-US" sz="3500" dirty="0" smtClean="0"/>
              <a:t> </a:t>
            </a:r>
            <a:r>
              <a:rPr lang="en-US" sz="3500" dirty="0" err="1" smtClean="0"/>
              <a:t>dans</a:t>
            </a:r>
            <a:r>
              <a:rPr lang="en-US" sz="3500" dirty="0" smtClean="0"/>
              <a:t> la vie d’un </a:t>
            </a:r>
            <a:r>
              <a:rPr lang="en-US" sz="3500" dirty="0" err="1" smtClean="0"/>
              <a:t>chercheur</a:t>
            </a:r>
            <a:r>
              <a:rPr lang="en-US" sz="3500" dirty="0" smtClean="0"/>
              <a:t> : HAL</a:t>
            </a:r>
            <a:endParaRPr lang="en-US" sz="35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00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dirty="0" smtClean="0"/>
              <a:t>Service HAL : l'archive </a:t>
            </a:r>
            <a:r>
              <a:rPr lang="fr-FR" dirty="0"/>
              <a:t>ouverte pluridisciplinaire </a:t>
            </a:r>
            <a:r>
              <a:rPr lang="fr-FR" b="1" dirty="0"/>
              <a:t>HAL</a:t>
            </a:r>
            <a:r>
              <a:rPr lang="fr-FR" dirty="0"/>
              <a:t>, est destinée au dépôt et à la diffusion d'articles </a:t>
            </a:r>
            <a:r>
              <a:rPr lang="fr-FR" dirty="0" smtClean="0"/>
              <a:t>scientifiques.</a:t>
            </a:r>
          </a:p>
          <a:p>
            <a:endParaRPr lang="fr-FR" dirty="0" smtClean="0"/>
          </a:p>
          <a:p>
            <a:endParaRPr lang="fr-FR" dirty="0"/>
          </a:p>
          <a:p>
            <a:pPr algn="just"/>
            <a:r>
              <a:rPr lang="fr-FR" dirty="0" smtClean="0"/>
              <a:t>HAL a développé des web services pour :</a:t>
            </a:r>
          </a:p>
          <a:p>
            <a:pPr lvl="1" algn="just"/>
            <a:r>
              <a:rPr lang="fr-FR" dirty="0" smtClean="0"/>
              <a:t>La consultation </a:t>
            </a:r>
            <a:r>
              <a:rPr lang="fr-FR" dirty="0"/>
              <a:t>des référentiels internes de HAL (métadonnées, laboratoires, domaines scientifiques, etc.)</a:t>
            </a:r>
          </a:p>
          <a:p>
            <a:pPr lvl="1" algn="just"/>
            <a:endParaRPr lang="fr-FR" dirty="0"/>
          </a:p>
          <a:p>
            <a:pPr lvl="1" algn="just"/>
            <a:r>
              <a:rPr lang="fr-FR" dirty="0" smtClean="0"/>
              <a:t>Le dépôt</a:t>
            </a:r>
            <a:r>
              <a:rPr lang="fr-FR" dirty="0"/>
              <a:t>, modification d’articles scientifiques</a:t>
            </a:r>
          </a:p>
          <a:p>
            <a:pPr lvl="1" algn="just"/>
            <a:endParaRPr lang="fr-FR" dirty="0"/>
          </a:p>
          <a:p>
            <a:pPr lvl="1" algn="just"/>
            <a:r>
              <a:rPr lang="fr-FR" dirty="0" smtClean="0"/>
              <a:t>La consultation </a:t>
            </a:r>
            <a:r>
              <a:rPr lang="fr-FR" dirty="0"/>
              <a:t>ou </a:t>
            </a:r>
            <a:r>
              <a:rPr lang="fr-FR" dirty="0" smtClean="0"/>
              <a:t>la recherche </a:t>
            </a:r>
            <a:r>
              <a:rPr lang="fr-FR" dirty="0"/>
              <a:t>d’articles scientifiques déposés sur HAL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4578" name="Picture 2" descr="HAL - hal.archives-ouvertes.f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cnrs.fr/fr/z-tools/images/site/une/h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425751" cy="9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4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Questions?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33D6E5A2-EC83-451F-A719-9AC1370DD5CF}" type="slidenum">
              <a:rPr lang="en-US" smtClean="0"/>
              <a:pPr/>
              <a:t>70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Des </a:t>
            </a:r>
            <a:r>
              <a:rPr lang="en-US" sz="3500" dirty="0" err="1" smtClean="0"/>
              <a:t>environnements</a:t>
            </a:r>
            <a:r>
              <a:rPr lang="en-US" sz="3500" dirty="0" smtClean="0"/>
              <a:t> </a:t>
            </a:r>
            <a:r>
              <a:rPr lang="en-US" sz="3500" dirty="0" err="1" smtClean="0"/>
              <a:t>nombreux</a:t>
            </a:r>
            <a:endParaRPr lang="en-US" sz="35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9" y="1628800"/>
            <a:ext cx="8764581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457200" y="1436712"/>
            <a:ext cx="7859216" cy="53046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endParaRPr lang="fr-FR" dirty="0" smtClean="0"/>
          </a:p>
          <a:p>
            <a:pPr lvl="1"/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Les avantages des web services :</a:t>
            </a:r>
          </a:p>
          <a:p>
            <a:pPr lvl="1"/>
            <a:r>
              <a:rPr lang="fr-FR" dirty="0" smtClean="0"/>
              <a:t>Interopérabilité</a:t>
            </a:r>
          </a:p>
          <a:p>
            <a:pPr lvl="1"/>
            <a:r>
              <a:rPr lang="fr-FR" dirty="0" smtClean="0"/>
              <a:t>Disponibilité</a:t>
            </a:r>
          </a:p>
          <a:p>
            <a:pPr lvl="1"/>
            <a:r>
              <a:rPr lang="fr-FR" dirty="0" smtClean="0"/>
              <a:t>Facilité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4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peu</a:t>
            </a:r>
            <a:r>
              <a:rPr lang="en-US" dirty="0" smtClean="0"/>
              <a:t> </a:t>
            </a:r>
            <a:r>
              <a:rPr lang="en-US" dirty="0" err="1" smtClean="0"/>
              <a:t>d’histoire</a:t>
            </a:r>
            <a:endParaRPr lang="en-US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611065"/>
              </p:ext>
            </p:extLst>
          </p:nvPr>
        </p:nvGraphicFramePr>
        <p:xfrm>
          <a:off x="611560" y="2060848"/>
          <a:ext cx="8280920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Visio" r:id="rId6" imgW="6037201" imgH="1233791" progId="Visio.Drawing.11">
                  <p:embed/>
                </p:oleObj>
              </mc:Choice>
              <mc:Fallback>
                <p:oleObj name="Visio" r:id="rId6" imgW="6037201" imgH="12337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060848"/>
                        <a:ext cx="8280920" cy="1656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55576" y="4439434"/>
            <a:ext cx="7560840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REST : Fielding </a:t>
            </a:r>
            <a:r>
              <a:rPr lang="en-US" sz="1600" dirty="0"/>
              <a:t>R.T. and R.N. </a:t>
            </a:r>
            <a:r>
              <a:rPr lang="en-US" sz="1600" dirty="0" smtClean="0"/>
              <a:t>Taylor</a:t>
            </a:r>
          </a:p>
          <a:p>
            <a:r>
              <a:rPr lang="en-US" sz="1600" dirty="0" smtClean="0"/>
              <a:t>Principled </a:t>
            </a:r>
            <a:r>
              <a:rPr lang="en-US" sz="1600" dirty="0"/>
              <a:t>design of the modern web </a:t>
            </a:r>
            <a:r>
              <a:rPr lang="en-US" sz="1600" dirty="0" smtClean="0"/>
              <a:t>architecture</a:t>
            </a:r>
          </a:p>
          <a:p>
            <a:r>
              <a:rPr lang="en-US" sz="1600" i="1" dirty="0" smtClean="0"/>
              <a:t>ACM </a:t>
            </a:r>
            <a:r>
              <a:rPr lang="en-US" sz="1600" i="1" dirty="0"/>
              <a:t>Trans. Internet Technol. (TOIT), 2(2), pp. 115–150. </a:t>
            </a:r>
            <a:r>
              <a:rPr lang="en-US" sz="1600" i="1" dirty="0" smtClean="0"/>
              <a:t>2002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3D6E5A2-EC83-451F-A719-9AC1370DD5C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5576" y="5517232"/>
            <a:ext cx="7560840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/>
              <a:t>Issam</a:t>
            </a:r>
            <a:r>
              <a:rPr lang="en-US" sz="1600" dirty="0" smtClean="0"/>
              <a:t> RABHI </a:t>
            </a:r>
          </a:p>
          <a:p>
            <a:r>
              <a:rPr lang="en-US" sz="1600" dirty="0" err="1" smtClean="0"/>
              <a:t>Testabilité</a:t>
            </a:r>
            <a:r>
              <a:rPr lang="en-US" sz="1600" dirty="0" smtClean="0"/>
              <a:t> des services Web.</a:t>
            </a:r>
          </a:p>
          <a:p>
            <a:r>
              <a:rPr lang="en-US" sz="1600" i="1" dirty="0" smtClean="0"/>
              <a:t>LIMOS, </a:t>
            </a:r>
            <a:r>
              <a:rPr lang="en-US" sz="1600" i="1" dirty="0" err="1" smtClean="0"/>
              <a:t>soutenu</a:t>
            </a:r>
            <a:r>
              <a:rPr lang="en-US" sz="1600" i="1" dirty="0" smtClean="0"/>
              <a:t> en </a:t>
            </a:r>
            <a:r>
              <a:rPr lang="en-US" sz="1600" i="1" dirty="0" err="1" smtClean="0"/>
              <a:t>janvier</a:t>
            </a:r>
            <a:r>
              <a:rPr lang="en-US" sz="1600" i="1" dirty="0" smtClean="0"/>
              <a:t> 2012</a:t>
            </a:r>
            <a:endParaRPr lang="fr-FR" sz="16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767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hnh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Johnh</Template>
  <TotalTime>0</TotalTime>
  <Words>3351</Words>
  <Application>Microsoft Office PowerPoint</Application>
  <PresentationFormat>Affichage à l'écran (4:3)</PresentationFormat>
  <Paragraphs>558</Paragraphs>
  <Slides>70</Slides>
  <Notes>69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2" baseType="lpstr">
      <vt:lpstr>Johnh</vt:lpstr>
      <vt:lpstr>Visio</vt:lpstr>
      <vt:lpstr>Les Web Services :  Une porte ouverte vers de nouveaux usages mobiles </vt:lpstr>
      <vt:lpstr>Présentation réalisée par : </vt:lpstr>
      <vt:lpstr>Savoir faire INRA ….</vt:lpstr>
      <vt:lpstr>Capitalisation de compétences dans un livre</vt:lpstr>
      <vt:lpstr>Les web services : tous clients !</vt:lpstr>
      <vt:lpstr>Mobiles, Tablettes, Ordinateurs : Tous clients</vt:lpstr>
      <vt:lpstr>Exemple dans la vie d’un chercheur : HAL</vt:lpstr>
      <vt:lpstr>Des environnements nombreux</vt:lpstr>
      <vt:lpstr>Un peu d’histoire</vt:lpstr>
      <vt:lpstr>SOAP vs REST</vt:lpstr>
      <vt:lpstr>Environnement tout intégré</vt:lpstr>
      <vt:lpstr>On programme… presque normalement</vt:lpstr>
      <vt:lpstr>Les web services : un élément des systèmes Client-Serveur</vt:lpstr>
      <vt:lpstr>On programme… presque normalement</vt:lpstr>
      <vt:lpstr>Des web services…</vt:lpstr>
      <vt:lpstr>…Gratuits</vt:lpstr>
      <vt:lpstr>Les WS : exemple d’application</vt:lpstr>
      <vt:lpstr>Géolocalisation dans une application de bureau</vt:lpstr>
      <vt:lpstr>Géolocalisation sur un site Web avec une adresse IP</vt:lpstr>
      <vt:lpstr>Applications d’information scientifique… sur un mobile</vt:lpstr>
      <vt:lpstr>Une voie vers les applications mobiles pour “chercher” autrement…</vt:lpstr>
      <vt:lpstr>Collecte de données avec des capteurs</vt:lpstr>
      <vt:lpstr>Dans les sciences appliquées (biologies par exemple) : Collecte onéreuse</vt:lpstr>
      <vt:lpstr>Collecte de données avec des capteurs</vt:lpstr>
      <vt:lpstr>Collecte de données en mobilité</vt:lpstr>
      <vt:lpstr>Collecte de données par un smartphone</vt:lpstr>
      <vt:lpstr>Exemple pour l’INRA : Evaluation de la dépense énergétique</vt:lpstr>
      <vt:lpstr>Les Web Services… contraintes</vt:lpstr>
      <vt:lpstr>Pour l’utilisateur</vt:lpstr>
      <vt:lpstr>Structure d’une application… avec WS</vt:lpstr>
      <vt:lpstr>Pré-requis matériel</vt:lpstr>
      <vt:lpstr>Pré-requis matériel : exemple HAL</vt:lpstr>
      <vt:lpstr>Exemple Microsoft : IIS</vt:lpstr>
      <vt:lpstr>Exemple non Microsoft : Glassfish</vt:lpstr>
      <vt:lpstr>Un WS en Java côté serveur…</vt:lpstr>
      <vt:lpstr> Création d’un projet Java EE </vt:lpstr>
      <vt:lpstr>Choisir son serveur</vt:lpstr>
      <vt:lpstr>Créer un web service</vt:lpstr>
      <vt:lpstr>Un projet avec un WS</vt:lpstr>
      <vt:lpstr>Un web service côté technique…</vt:lpstr>
      <vt:lpstr>Un WS … dans le serveur d’applications</vt:lpstr>
      <vt:lpstr>Un web service… déploiement</vt:lpstr>
      <vt:lpstr>Glassfish….</vt:lpstr>
      <vt:lpstr>Glassfish….</vt:lpstr>
      <vt:lpstr>Un WS en Java côté client…</vt:lpstr>
      <vt:lpstr>Structure…</vt:lpstr>
      <vt:lpstr>Un web service… client</vt:lpstr>
      <vt:lpstr>Un web service… utilisation</vt:lpstr>
      <vt:lpstr>Un web service… utilisation</vt:lpstr>
      <vt:lpstr>Un WS en Java côté client MOBILE</vt:lpstr>
      <vt:lpstr>Structure…</vt:lpstr>
      <vt:lpstr>Une couche d’affichage</vt:lpstr>
      <vt:lpstr>Android ne supporte pas la couche SOAP en natif : Ksoap2</vt:lpstr>
      <vt:lpstr>Du code pour utiliser cette bibliothèque</vt:lpstr>
      <vt:lpstr>Une démo sur émulateur ou téléphone</vt:lpstr>
      <vt:lpstr>Dépôt d’une application sur</vt:lpstr>
      <vt:lpstr>Un WS en Java côté client MOBILE</vt:lpstr>
      <vt:lpstr>Structure…</vt:lpstr>
      <vt:lpstr>Une couche d’affichage</vt:lpstr>
      <vt:lpstr>Apple ne supporte pas la couche SOAP en natif… manipuler directement HTTP….</vt:lpstr>
      <vt:lpstr>Apple ne supporte pas la couche SOAP en natif</vt:lpstr>
      <vt:lpstr>Une démo sur émulateur ou téléphone</vt:lpstr>
      <vt:lpstr>Dépôt d’une application sur l’AppStore</vt:lpstr>
      <vt:lpstr>Les Web Services… une répercussion sur d’autre domaines…..</vt:lpstr>
      <vt:lpstr>En recherche opérationnelle….</vt:lpstr>
      <vt:lpstr>L’utilisation… en C#</vt:lpstr>
      <vt:lpstr>L’utilisation… sur tablette</vt:lpstr>
      <vt:lpstr>Le futur du web et de la mobilité ?</vt:lpstr>
      <vt:lpstr>La mobilité et services intégrés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2013-02-27T12:56:41Z</dcterms:created>
  <dcterms:modified xsi:type="dcterms:W3CDTF">2013-04-11T15:26:54Z</dcterms:modified>
</cp:coreProperties>
</file>