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65" r:id="rId5"/>
    <p:sldId id="270" r:id="rId6"/>
    <p:sldId id="269" r:id="rId7"/>
    <p:sldId id="271" r:id="rId8"/>
    <p:sldId id="273" r:id="rId9"/>
    <p:sldId id="277" r:id="rId10"/>
    <p:sldId id="275" r:id="rId11"/>
    <p:sldId id="278" r:id="rId12"/>
    <p:sldId id="279" r:id="rId13"/>
    <p:sldId id="274" r:id="rId14"/>
    <p:sldId id="276" r:id="rId15"/>
    <p:sldId id="259" r:id="rId16"/>
    <p:sldId id="260" r:id="rId17"/>
    <p:sldId id="262" r:id="rId18"/>
    <p:sldId id="263" r:id="rId19"/>
    <p:sldId id="266" r:id="rId20"/>
    <p:sldId id="267" r:id="rId21"/>
    <p:sldId id="272" r:id="rId22"/>
    <p:sldId id="261" r:id="rId23"/>
    <p:sldId id="268" r:id="rId24"/>
    <p:sldId id="264" r:id="rId2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50" autoAdjust="0"/>
    <p:restoredTop sz="87801" autoAdjust="0"/>
  </p:normalViewPr>
  <p:slideViewPr>
    <p:cSldViewPr>
      <p:cViewPr varScale="1">
        <p:scale>
          <a:sx n="98" d="100"/>
          <a:sy n="98" d="100"/>
        </p:scale>
        <p:origin x="-18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D163D-0C05-4F6D-9E7E-E82C10068125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5439E-1760-4367-AD41-0F0611EDCB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317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inux.softpedia.com/get/System/Archiving/NexentaStor-39625.shtml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linux.softpedia.com/get/System/Operating-Systems/Linux-Distributions/NexentaStor-Community-Edition-102520.shtml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Moyens financier et humain modérés par rapport à l’environnement pris en charge : besoin d’outils efficaces,</a:t>
            </a:r>
            <a:r>
              <a:rPr lang="fr-FR" baseline="0" dirty="0" smtClean="0"/>
              <a:t> choix du placement d’argent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5439E-1760-4367-AD41-0F0611EDCBC3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084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but pour l’utilisateur</a:t>
            </a:r>
          </a:p>
          <a:p>
            <a:r>
              <a:rPr lang="fr-FR" dirty="0" smtClean="0"/>
              <a:t>Comment répondre à ces attentes : résumé théorique de la solution</a:t>
            </a:r>
          </a:p>
          <a:p>
            <a:r>
              <a:rPr lang="fr-FR" dirty="0" smtClean="0"/>
              <a:t>12pools pour un total de 250vm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5439E-1760-4367-AD41-0F0611EDCBC3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94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Ce qui constitue l’ensemble de la solution VIEW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5439E-1760-4367-AD41-0F0611EDCBC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6241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Jusqu’à 6000iops pour 5 disques au travail</a:t>
            </a:r>
          </a:p>
          <a:p>
            <a:r>
              <a:rPr lang="fr-FR" dirty="0" smtClean="0"/>
              <a:t>Disque SAS 15,000 : 180iops soit plus d’une 20ene de disques pour le même </a:t>
            </a:r>
            <a:r>
              <a:rPr lang="fr-FR" dirty="0" err="1" smtClean="0"/>
              <a:t>resultat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5439E-1760-4367-AD41-0F0611EDCBC3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18024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15,000€ / an pour </a:t>
            </a:r>
            <a:r>
              <a:rPr lang="fr-FR" dirty="0" err="1" smtClean="0"/>
              <a:t>etre</a:t>
            </a:r>
            <a:r>
              <a:rPr lang="fr-FR" dirty="0" smtClean="0"/>
              <a:t> capable de fournir un service efficace à 7000 utilisateurs potentiels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5439E-1760-4367-AD41-0F0611EDCBC3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819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8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smtClean="0"/>
              <a:t>Séparer la partie software et hardware du stockage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5439E-1760-4367-AD41-0F0611EDCBC3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4628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effectLst/>
              </a:rPr>
              <a:t>NexentaStor</a:t>
            </a:r>
            <a:r>
              <a:rPr lang="en-US" dirty="0" smtClean="0">
                <a:effectLst/>
              </a:rPr>
              <a:t> is a commercial software that provides enterprise-class storage solutions for everyone who needs superior features, including unlimited incremental backups or 'snapshots', block level mirroring, snapshot mirroring (replication), integrated search, and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easy</a:t>
            </a:r>
            <a:r>
              <a:rPr lang="en-US" dirty="0" smtClean="0">
                <a:effectLst/>
              </a:rPr>
              <a:t> management of extremely large storage pools.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>Being based on the </a:t>
            </a:r>
            <a:r>
              <a:rPr lang="en-US" dirty="0" err="1" smtClean="0">
                <a:effectLst/>
              </a:rPr>
              <a:t>OpenSolaris</a:t>
            </a:r>
            <a:r>
              <a:rPr lang="en-US" dirty="0" smtClean="0">
                <a:effectLst/>
              </a:rPr>
              <a:t> distribution, </a:t>
            </a:r>
            <a:r>
              <a:rPr lang="en-US" dirty="0" err="1" smtClean="0">
                <a:effectLst/>
              </a:rPr>
              <a:t>NexentaStor</a:t>
            </a:r>
            <a:r>
              <a:rPr lang="en-US" dirty="0" smtClean="0">
                <a:effectLst/>
              </a:rPr>
              <a:t> provides </a:t>
            </a:r>
            <a:r>
              <a:rPr lang="en-US" dirty="0" err="1" smtClean="0">
                <a:effectLst/>
              </a:rPr>
              <a:t>iSCSI</a:t>
            </a:r>
            <a:r>
              <a:rPr lang="en-US" dirty="0" smtClean="0">
                <a:effectLst/>
              </a:rPr>
              <a:t> and NAS based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storage solutions</a:t>
            </a:r>
            <a:r>
              <a:rPr lang="en-US" dirty="0" smtClean="0">
                <a:effectLst/>
              </a:rPr>
              <a:t> with several capabilities that are required by most organizations.</a:t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err="1" smtClean="0">
                <a:effectLst/>
              </a:rPr>
              <a:t>NexentaStor</a:t>
            </a:r>
            <a:r>
              <a:rPr lang="en-US" dirty="0" smtClean="0">
                <a:effectLst/>
              </a:rPr>
              <a:t> is distributed as an Enterprise Edition and a Community Edition, which is free for up to 18TB of </a:t>
            </a:r>
            <a:r>
              <a:rPr lang="en-US" sz="1200" b="0" i="0" u="sng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storage</a:t>
            </a:r>
            <a:r>
              <a:rPr lang="en-US" dirty="0" smtClean="0">
                <a:effectLst/>
              </a:rPr>
              <a:t>. The </a:t>
            </a:r>
            <a:r>
              <a:rPr lang="en-US" dirty="0" err="1" smtClean="0">
                <a:effectLst/>
              </a:rPr>
              <a:t>NexentaStor</a:t>
            </a:r>
            <a:r>
              <a:rPr lang="en-US" dirty="0" smtClean="0">
                <a:effectLst/>
              </a:rPr>
              <a:t> Community Edition can also be downloaded from </a:t>
            </a:r>
            <a:r>
              <a:rPr lang="en-US" dirty="0" err="1" smtClean="0">
                <a:effectLst/>
              </a:rPr>
              <a:t>Softpedia</a:t>
            </a:r>
            <a:r>
              <a:rPr lang="en-US" dirty="0" smtClean="0">
                <a:effectLst/>
              </a:rPr>
              <a:t>, </a:t>
            </a:r>
            <a:r>
              <a:rPr lang="en-US" dirty="0" smtClean="0">
                <a:effectLst/>
                <a:hlinkClick r:id="rId4"/>
              </a:rPr>
              <a:t>here</a:t>
            </a:r>
            <a:r>
              <a:rPr lang="en-US" dirty="0" smtClean="0">
                <a:effectLst/>
              </a:rPr>
              <a:t>. Moreover, VMware and Citrix </a:t>
            </a:r>
            <a:r>
              <a:rPr lang="en-US" dirty="0" err="1" smtClean="0">
                <a:effectLst/>
              </a:rPr>
              <a:t>XenServer</a:t>
            </a:r>
            <a:r>
              <a:rPr lang="en-US" dirty="0" smtClean="0">
                <a:effectLst/>
              </a:rPr>
              <a:t> images are available for download from the project's home page.</a:t>
            </a:r>
            <a:br>
              <a:rPr lang="en-US" dirty="0" smtClean="0">
                <a:effectLst/>
              </a:rPr>
            </a:br>
            <a:endParaRPr lang="en-US" dirty="0" smtClean="0">
              <a:effectLst/>
            </a:endParaRPr>
          </a:p>
          <a:p>
            <a:r>
              <a:rPr lang="en-US" b="1" dirty="0" smtClean="0">
                <a:effectLst/>
              </a:rPr>
              <a:t>Requirements: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64 bit processor</a:t>
            </a:r>
          </a:p>
          <a:p>
            <a:r>
              <a:rPr lang="en-US" dirty="0" smtClean="0">
                <a:effectLst/>
              </a:rPr>
              <a:t>2 GB RAM minimum for evaluation (recommend 4 to 8 GB)</a:t>
            </a:r>
          </a:p>
          <a:p>
            <a:r>
              <a:rPr lang="en-US" dirty="0" smtClean="0">
                <a:effectLst/>
              </a:rPr>
              <a:t>2 identical relatively small disks for high-availability system folder</a:t>
            </a:r>
          </a:p>
          <a:p>
            <a:r>
              <a:rPr lang="en-US" dirty="0" smtClean="0">
                <a:effectLst/>
              </a:rPr>
              <a:t>Additional drives/storage for data volumes</a:t>
            </a:r>
          </a:p>
          <a:p>
            <a:r>
              <a:rPr lang="en-US" b="1" dirty="0" smtClean="0">
                <a:effectLst/>
              </a:rPr>
              <a:t>Limitations: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Free 45-day trial.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5439E-1760-4367-AD41-0F0611EDCBC3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6694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Séparation du</a:t>
            </a:r>
            <a:r>
              <a:rPr lang="fr-FR" baseline="0" dirty="0" smtClean="0"/>
              <a:t> besoin d’IOPS pour le stockage, du besoin d’IOPS pour le management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5439E-1760-4367-AD41-0F0611EDCBC3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4060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18C09AA-2816-4C5A-8FBD-40A971285977}" type="datetimeFigureOut">
              <a:rPr lang="fr-FR" smtClean="0"/>
              <a:t>16/04/2014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C56FD0-3559-4B4C-B7EA-57CD782E100F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64873" y="5733256"/>
            <a:ext cx="7418685" cy="824727"/>
          </a:xfrm>
        </p:spPr>
        <p:txBody>
          <a:bodyPr>
            <a:normAutofit/>
          </a:bodyPr>
          <a:lstStyle/>
          <a:p>
            <a:r>
              <a:rPr lang="fr-FR" sz="1700" dirty="0" smtClean="0"/>
              <a:t>Guillaume RANCE – Service Commun Informatique</a:t>
            </a:r>
          </a:p>
          <a:p>
            <a:r>
              <a:rPr lang="fr-FR" sz="1700" dirty="0" smtClean="0"/>
              <a:t>Université Blaise Pascal, Clermont-Ferrand</a:t>
            </a:r>
            <a:endParaRPr lang="fr-FR" sz="17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87624" y="3140968"/>
            <a:ext cx="7175351" cy="1793167"/>
          </a:xfrm>
        </p:spPr>
        <p:txBody>
          <a:bodyPr/>
          <a:lstStyle/>
          <a:p>
            <a:r>
              <a:rPr lang="fr-FR" dirty="0" smtClean="0"/>
              <a:t>Cloud </a:t>
            </a:r>
            <a:r>
              <a:rPr lang="fr-FR" dirty="0" err="1" smtClean="0"/>
              <a:t>Computing</a:t>
            </a:r>
            <a:endParaRPr lang="fr-FR" dirty="0"/>
          </a:p>
        </p:txBody>
      </p:sp>
      <p:pic>
        <p:nvPicPr>
          <p:cNvPr id="1026" name="Picture 2" descr="M:\vmware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44" y="476672"/>
            <a:ext cx="3109744" cy="19460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M:\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196752"/>
            <a:ext cx="3636683" cy="6827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ous-titre 2"/>
          <p:cNvSpPr txBox="1">
            <a:spLocks/>
          </p:cNvSpPr>
          <p:nvPr/>
        </p:nvSpPr>
        <p:spPr>
          <a:xfrm>
            <a:off x="2372936" y="4221085"/>
            <a:ext cx="4501431" cy="412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700" dirty="0" smtClean="0"/>
              <a:t>Mutualisation du stockage et des ressources</a:t>
            </a:r>
            <a:endParaRPr lang="fr-FR" sz="1700" dirty="0"/>
          </a:p>
        </p:txBody>
      </p:sp>
    </p:spTree>
    <p:extLst>
      <p:ext uri="{BB962C8B-B14F-4D97-AF65-F5344CB8AC3E}">
        <p14:creationId xmlns:p14="http://schemas.microsoft.com/office/powerpoint/2010/main" val="2584360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467544" y="2060848"/>
            <a:ext cx="8676456" cy="5517232"/>
          </a:xfrm>
        </p:spPr>
        <p:txBody>
          <a:bodyPr/>
          <a:lstStyle/>
          <a:p>
            <a:r>
              <a:rPr lang="fr-FR" dirty="0" smtClean="0"/>
              <a:t>RAM : 250 VDI 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500Go minimum sans compter l’infra de service</a:t>
            </a: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79512" y="188640"/>
            <a:ext cx="7819271" cy="115212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dirty="0" smtClean="0"/>
              <a:t>Ressources techniques nécessaires</a:t>
            </a:r>
            <a:endParaRPr lang="fr-FR" dirty="0"/>
          </a:p>
        </p:txBody>
      </p:sp>
      <p:pic>
        <p:nvPicPr>
          <p:cNvPr id="1026" name="Picture 2" descr="\\tsclient\guillaume\Capture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36" y="2875136"/>
            <a:ext cx="8882260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024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1143000"/>
          </a:xfrm>
        </p:spPr>
        <p:txBody>
          <a:bodyPr/>
          <a:lstStyle/>
          <a:p>
            <a:pPr algn="l"/>
            <a:r>
              <a:rPr lang="fr-FR" sz="2800" dirty="0" smtClean="0"/>
              <a:t>IOPS : pour seulement l’allumage de 30 VDI</a:t>
            </a:r>
            <a:endParaRPr lang="fr-FR" sz="2800" dirty="0"/>
          </a:p>
        </p:txBody>
      </p:sp>
      <p:pic>
        <p:nvPicPr>
          <p:cNvPr id="2050" name="Picture 2" descr="\\tsclient\guillaume\Capture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052736"/>
            <a:ext cx="4320480" cy="5469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86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179512" y="260648"/>
            <a:ext cx="8784976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sz="2800" dirty="0" smtClean="0"/>
              <a:t>IOPS : pour la recomposition de 15 VDI</a:t>
            </a:r>
            <a:endParaRPr lang="fr-FR" sz="2800" dirty="0"/>
          </a:p>
        </p:txBody>
      </p:sp>
      <p:pic>
        <p:nvPicPr>
          <p:cNvPr id="3074" name="Picture 2" descr="\\tsclient\guillaume\Capture1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268760"/>
            <a:ext cx="8784976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56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819271" cy="1152128"/>
          </a:xfrm>
        </p:spPr>
        <p:txBody>
          <a:bodyPr/>
          <a:lstStyle/>
          <a:p>
            <a:pPr algn="l"/>
            <a:r>
              <a:rPr lang="fr-FR" dirty="0" smtClean="0"/>
              <a:t>Ressources nécessaires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23528" y="1628800"/>
            <a:ext cx="8820472" cy="5229200"/>
          </a:xfrm>
        </p:spPr>
        <p:txBody>
          <a:bodyPr/>
          <a:lstStyle/>
          <a:p>
            <a:r>
              <a:rPr lang="fr-FR" dirty="0" smtClean="0"/>
              <a:t>Savoir où vous allez car il vous faudra investir pour avoir une infrastructure viable et stable</a:t>
            </a:r>
          </a:p>
          <a:p>
            <a:endParaRPr lang="fr-FR" dirty="0" smtClean="0"/>
          </a:p>
          <a:p>
            <a:r>
              <a:rPr lang="fr-FR" dirty="0" smtClean="0"/>
              <a:t>Des €€€€€ pour</a:t>
            </a:r>
          </a:p>
          <a:p>
            <a:pPr lvl="3"/>
            <a:r>
              <a:rPr lang="fr-FR" dirty="0" smtClean="0"/>
              <a:t>Les licences </a:t>
            </a:r>
            <a:r>
              <a:rPr lang="fr-FR" dirty="0"/>
              <a:t>: 12K€ + </a:t>
            </a:r>
            <a:r>
              <a:rPr lang="fr-FR" dirty="0" err="1"/>
              <a:t>View</a:t>
            </a:r>
            <a:r>
              <a:rPr lang="fr-FR" dirty="0"/>
              <a:t> : </a:t>
            </a:r>
            <a:r>
              <a:rPr lang="fr-FR" dirty="0" smtClean="0"/>
              <a:t>7K</a:t>
            </a:r>
            <a:r>
              <a:rPr lang="fr-FR" dirty="0"/>
              <a:t>€</a:t>
            </a:r>
          </a:p>
          <a:p>
            <a:pPr lvl="3"/>
            <a:r>
              <a:rPr lang="fr-FR" dirty="0" smtClean="0"/>
              <a:t>Les </a:t>
            </a:r>
            <a:r>
              <a:rPr lang="fr-FR" dirty="0" err="1" smtClean="0"/>
              <a:t>ESXi</a:t>
            </a:r>
            <a:r>
              <a:rPr lang="fr-FR" dirty="0" smtClean="0"/>
              <a:t> : 25K€</a:t>
            </a:r>
          </a:p>
          <a:p>
            <a:pPr lvl="3"/>
            <a:r>
              <a:rPr lang="fr-FR" dirty="0" smtClean="0"/>
              <a:t>Le réseau : 4K€</a:t>
            </a:r>
          </a:p>
          <a:p>
            <a:pPr lvl="3"/>
            <a:r>
              <a:rPr lang="fr-FR" dirty="0" smtClean="0"/>
              <a:t>Le stockage : 13K€</a:t>
            </a:r>
          </a:p>
          <a:p>
            <a:pPr lvl="3"/>
            <a:r>
              <a:rPr lang="fr-FR" dirty="0" smtClean="0"/>
              <a:t>Les sauvegardes sur NAS distant via VEEAM : 2K€</a:t>
            </a:r>
          </a:p>
          <a:p>
            <a:pPr lvl="3"/>
            <a:r>
              <a:rPr lang="fr-FR" dirty="0" smtClean="0"/>
              <a:t>La formation des personnels</a:t>
            </a:r>
          </a:p>
          <a:p>
            <a:pPr marL="914400" lvl="3" indent="0">
              <a:buNone/>
            </a:pPr>
            <a:r>
              <a:rPr lang="fr-FR" dirty="0" smtClean="0"/>
              <a:t> </a:t>
            </a:r>
            <a:r>
              <a:rPr lang="fr-FR" sz="2800" dirty="0" smtClean="0"/>
              <a:t>63,000€ depuis les 3 dernières années</a:t>
            </a:r>
          </a:p>
          <a:p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467544" y="5301208"/>
            <a:ext cx="828080" cy="4455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62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964488" cy="1440160"/>
          </a:xfrm>
        </p:spPr>
        <p:txBody>
          <a:bodyPr/>
          <a:lstStyle/>
          <a:p>
            <a:pPr algn="l"/>
            <a:r>
              <a:rPr lang="fr-FR" dirty="0" smtClean="0"/>
              <a:t>Bilan de ces trois dernières années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95536" y="2420888"/>
            <a:ext cx="8748464" cy="4032448"/>
          </a:xfrm>
        </p:spPr>
        <p:txBody>
          <a:bodyPr/>
          <a:lstStyle/>
          <a:p>
            <a:r>
              <a:rPr lang="fr-FR" dirty="0" smtClean="0"/>
              <a:t>Le VDI est entré dans les mœurs et indispensable</a:t>
            </a:r>
          </a:p>
          <a:p>
            <a:pPr lvl="3"/>
            <a:r>
              <a:rPr lang="fr-FR" dirty="0" smtClean="0"/>
              <a:t>Très régulièrement + de 35 connexions simultanées et dépassement des 50 jetons</a:t>
            </a:r>
          </a:p>
          <a:p>
            <a:r>
              <a:rPr lang="fr-FR" dirty="0" smtClean="0"/>
              <a:t>Vrai recul/savoir faire sur le besoin d’IOPS et de RAM</a:t>
            </a:r>
          </a:p>
          <a:p>
            <a:r>
              <a:rPr lang="fr-FR" smtClean="0"/>
              <a:t>Transfert </a:t>
            </a:r>
            <a:r>
              <a:rPr lang="fr-FR" dirty="0" smtClean="0"/>
              <a:t>de </a:t>
            </a:r>
            <a:r>
              <a:rPr lang="fr-FR" smtClean="0"/>
              <a:t>compétences </a:t>
            </a:r>
            <a:r>
              <a:rPr lang="fr-FR" smtClean="0"/>
              <a:t>aisée, </a:t>
            </a:r>
            <a:r>
              <a:rPr lang="fr-FR" dirty="0" smtClean="0"/>
              <a:t>passionnante </a:t>
            </a:r>
          </a:p>
          <a:p>
            <a:r>
              <a:rPr lang="fr-FR" dirty="0" smtClean="0"/>
              <a:t>Administration des pools et du VDI peu chronophage</a:t>
            </a:r>
          </a:p>
          <a:p>
            <a:r>
              <a:rPr lang="fr-FR" dirty="0" smtClean="0"/>
              <a:t>Retour sur investissement intéressant dans un contexte de faire plus et d’être au service de l’utilisateur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346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5008" y="260648"/>
            <a:ext cx="8928992" cy="1143000"/>
          </a:xfrm>
        </p:spPr>
        <p:txBody>
          <a:bodyPr/>
          <a:lstStyle/>
          <a:p>
            <a:pPr algn="l"/>
            <a:r>
              <a:rPr lang="fr-FR" dirty="0" smtClean="0"/>
              <a:t>Hyperviseur de stockage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467544" y="3068960"/>
            <a:ext cx="8676456" cy="3474720"/>
          </a:xfrm>
        </p:spPr>
        <p:txBody>
          <a:bodyPr/>
          <a:lstStyle/>
          <a:p>
            <a:r>
              <a:rPr lang="fr-FR" dirty="0" smtClean="0"/>
              <a:t>SDS : Software </a:t>
            </a:r>
            <a:r>
              <a:rPr lang="fr-FR" dirty="0" err="1" smtClean="0"/>
              <a:t>Defined</a:t>
            </a:r>
            <a:r>
              <a:rPr lang="fr-FR" dirty="0" smtClean="0"/>
              <a:t> Storage</a:t>
            </a:r>
          </a:p>
          <a:p>
            <a:endParaRPr lang="fr-FR" dirty="0" smtClean="0"/>
          </a:p>
          <a:p>
            <a:r>
              <a:rPr lang="fr-FR" dirty="0" smtClean="0"/>
              <a:t>Licence gratuite, limitée mais permissive</a:t>
            </a:r>
          </a:p>
          <a:p>
            <a:endParaRPr lang="fr-FR" dirty="0"/>
          </a:p>
          <a:p>
            <a:r>
              <a:rPr lang="fr-FR" dirty="0" smtClean="0"/>
              <a:t>Installation et utilisation triviale (voire avancée…)</a:t>
            </a:r>
          </a:p>
          <a:p>
            <a:endParaRPr lang="fr-FR" dirty="0"/>
          </a:p>
          <a:p>
            <a:r>
              <a:rPr lang="fr-FR" dirty="0" smtClean="0"/>
              <a:t>Notre usage</a:t>
            </a:r>
            <a:endParaRPr lang="fr-FR" dirty="0"/>
          </a:p>
        </p:txBody>
      </p:sp>
      <p:pic>
        <p:nvPicPr>
          <p:cNvPr id="4" name="Picture 5" descr="M: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628800"/>
            <a:ext cx="4986187" cy="9361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92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341784"/>
            <a:ext cx="9865096" cy="1143000"/>
          </a:xfrm>
        </p:spPr>
        <p:txBody>
          <a:bodyPr/>
          <a:lstStyle/>
          <a:p>
            <a:pPr algn="l"/>
            <a:r>
              <a:rPr lang="fr-FR" dirty="0" smtClean="0"/>
              <a:t>Principes de fonctionnement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755576" y="2204864"/>
            <a:ext cx="8561040" cy="5400600"/>
          </a:xfrm>
        </p:spPr>
        <p:txBody>
          <a:bodyPr>
            <a:normAutofit/>
          </a:bodyPr>
          <a:lstStyle/>
          <a:p>
            <a:r>
              <a:rPr lang="fr-FR" dirty="0" smtClean="0"/>
              <a:t>Software </a:t>
            </a:r>
            <a:r>
              <a:rPr lang="fr-FR" dirty="0" err="1" smtClean="0"/>
              <a:t>Defined</a:t>
            </a:r>
            <a:r>
              <a:rPr lang="fr-FR" dirty="0" smtClean="0"/>
              <a:t> Storage : logiciel </a:t>
            </a:r>
            <a:r>
              <a:rPr lang="fr-FR" dirty="0" err="1" smtClean="0"/>
              <a:t>Bare</a:t>
            </a:r>
            <a:r>
              <a:rPr lang="fr-FR" dirty="0" smtClean="0"/>
              <a:t> </a:t>
            </a:r>
            <a:r>
              <a:rPr lang="fr-FR" dirty="0" err="1" smtClean="0"/>
              <a:t>Metal</a:t>
            </a:r>
            <a:endParaRPr lang="fr-FR" dirty="0" smtClean="0"/>
          </a:p>
          <a:p>
            <a:pPr lvl="3"/>
            <a:r>
              <a:rPr lang="fr-FR" dirty="0" smtClean="0"/>
              <a:t>Installation sous forme </a:t>
            </a:r>
            <a:r>
              <a:rPr lang="fr-FR" dirty="0" err="1" smtClean="0"/>
              <a:t>d’appliance</a:t>
            </a:r>
            <a:endParaRPr lang="fr-FR" dirty="0" smtClean="0"/>
          </a:p>
          <a:p>
            <a:pPr marL="365760" lvl="1" indent="0">
              <a:buNone/>
            </a:pPr>
            <a:r>
              <a:rPr lang="fr-FR" sz="1700" i="1" dirty="0" smtClean="0"/>
              <a:t>Choix disque système </a:t>
            </a:r>
            <a:r>
              <a:rPr lang="fr-FR" sz="1700" i="1" dirty="0" smtClean="0">
                <a:sym typeface="Wingdings" panose="05000000000000000000" pitchFamily="2" charset="2"/>
              </a:rPr>
              <a:t>    Réseau        Paramétrer l’accès à l’interface</a:t>
            </a:r>
          </a:p>
          <a:p>
            <a:pPr marL="365760" lvl="1" indent="0">
              <a:buNone/>
            </a:pPr>
            <a:endParaRPr lang="fr-FR" dirty="0" smtClean="0"/>
          </a:p>
          <a:p>
            <a:r>
              <a:rPr lang="fr-FR" dirty="0" smtClean="0"/>
              <a:t>Absorbe tous types de disques, locaux ou externes :</a:t>
            </a:r>
          </a:p>
          <a:p>
            <a:pPr lvl="3"/>
            <a:r>
              <a:rPr lang="fr-FR" dirty="0" smtClean="0"/>
              <a:t>SSD importés depuis une baie </a:t>
            </a:r>
            <a:r>
              <a:rPr lang="fr-FR" dirty="0" err="1" smtClean="0"/>
              <a:t>Synology</a:t>
            </a:r>
            <a:r>
              <a:rPr lang="fr-FR" dirty="0" smtClean="0"/>
              <a:t>, </a:t>
            </a:r>
          </a:p>
          <a:p>
            <a:pPr lvl="3"/>
            <a:r>
              <a:rPr lang="fr-FR" dirty="0" smtClean="0"/>
              <a:t>NL SAS</a:t>
            </a:r>
            <a:r>
              <a:rPr lang="fr-FR" dirty="0"/>
              <a:t> </a:t>
            </a:r>
            <a:r>
              <a:rPr lang="fr-FR" dirty="0" smtClean="0"/>
              <a:t>local à la machine supportant </a:t>
            </a:r>
            <a:r>
              <a:rPr lang="fr-FR" dirty="0" err="1" smtClean="0"/>
              <a:t>Nexenta</a:t>
            </a:r>
            <a:r>
              <a:rPr lang="fr-FR" dirty="0" smtClean="0"/>
              <a:t>,</a:t>
            </a:r>
          </a:p>
          <a:p>
            <a:pPr lvl="3"/>
            <a:r>
              <a:rPr lang="fr-FR" dirty="0" smtClean="0"/>
              <a:t>Import </a:t>
            </a:r>
            <a:r>
              <a:rPr lang="fr-FR" dirty="0" err="1" smtClean="0"/>
              <a:t>iSCSI</a:t>
            </a:r>
            <a:r>
              <a:rPr lang="fr-FR" dirty="0" smtClean="0"/>
              <a:t> depuis une baie constructeur…</a:t>
            </a:r>
          </a:p>
          <a:p>
            <a:pPr lvl="3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0645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827584" y="1268760"/>
            <a:ext cx="8561040" cy="5400600"/>
          </a:xfrm>
        </p:spPr>
        <p:txBody>
          <a:bodyPr>
            <a:normAutofit/>
          </a:bodyPr>
          <a:lstStyle/>
          <a:p>
            <a:r>
              <a:rPr lang="fr-FR" dirty="0" smtClean="0"/>
              <a:t>Système de fichiers unique : ZFS</a:t>
            </a:r>
          </a:p>
          <a:p>
            <a:pPr lvl="3"/>
            <a:r>
              <a:rPr lang="fr-FR" dirty="0" smtClean="0"/>
              <a:t>Grande flexibilité et capacité de stockage</a:t>
            </a:r>
          </a:p>
          <a:p>
            <a:pPr lvl="3"/>
            <a:r>
              <a:rPr lang="fr-FR" dirty="0" smtClean="0"/>
              <a:t>Simplicité d’administration </a:t>
            </a:r>
            <a:endParaRPr lang="fr-FR" dirty="0"/>
          </a:p>
          <a:p>
            <a:pPr lvl="3"/>
            <a:r>
              <a:rPr lang="fr-FR" dirty="0" smtClean="0"/>
              <a:t>Compression et déduplication à la volée</a:t>
            </a:r>
            <a:endParaRPr lang="fr-FR" dirty="0"/>
          </a:p>
          <a:p>
            <a:pPr lvl="3"/>
            <a:r>
              <a:rPr lang="fr-FR" dirty="0" smtClean="0"/>
              <a:t>Eviter </a:t>
            </a:r>
            <a:r>
              <a:rPr lang="fr-FR" dirty="0"/>
              <a:t>la perte de données : </a:t>
            </a:r>
            <a:r>
              <a:rPr lang="fr-FR" dirty="0" err="1" smtClean="0"/>
              <a:t>RaidZ</a:t>
            </a:r>
            <a:r>
              <a:rPr lang="fr-FR" dirty="0" smtClean="0"/>
              <a:t> ( Raid logiciel )</a:t>
            </a:r>
            <a:endParaRPr lang="fr-FR" dirty="0"/>
          </a:p>
          <a:p>
            <a:pPr lvl="3"/>
            <a:r>
              <a:rPr lang="fr-FR" dirty="0" err="1" smtClean="0"/>
              <a:t>Snapshot</a:t>
            </a:r>
            <a:endParaRPr lang="fr-FR" dirty="0" smtClean="0"/>
          </a:p>
          <a:p>
            <a:pPr lvl="3"/>
            <a:endParaRPr lang="fr-FR" dirty="0" smtClean="0"/>
          </a:p>
          <a:p>
            <a:r>
              <a:rPr lang="fr-FR" dirty="0" smtClean="0"/>
              <a:t>La RAM sert de cache, 32Go sur notre R510</a:t>
            </a:r>
          </a:p>
          <a:p>
            <a:endParaRPr lang="fr-FR" dirty="0"/>
          </a:p>
          <a:p>
            <a:r>
              <a:rPr lang="fr-FR" dirty="0"/>
              <a:t>Exporter </a:t>
            </a:r>
            <a:r>
              <a:rPr lang="fr-FR" dirty="0" smtClean="0"/>
              <a:t>le stockage </a:t>
            </a:r>
            <a:r>
              <a:rPr lang="fr-FR" dirty="0"/>
              <a:t>:</a:t>
            </a:r>
          </a:p>
          <a:p>
            <a:pPr lvl="3"/>
            <a:r>
              <a:rPr lang="fr-FR" dirty="0"/>
              <a:t>NFS</a:t>
            </a:r>
          </a:p>
          <a:p>
            <a:pPr lvl="3"/>
            <a:r>
              <a:rPr lang="fr-FR" dirty="0"/>
              <a:t>CIFS</a:t>
            </a:r>
          </a:p>
          <a:p>
            <a:pPr lvl="3"/>
            <a:r>
              <a:rPr lang="fr-FR" dirty="0" err="1" smtClean="0"/>
              <a:t>iSCSI</a:t>
            </a:r>
            <a:endParaRPr lang="fr-FR" dirty="0" smtClean="0"/>
          </a:p>
          <a:p>
            <a:pPr lvl="3"/>
            <a:r>
              <a:rPr lang="fr-FR" dirty="0" err="1" smtClean="0"/>
              <a:t>Rsynch</a:t>
            </a:r>
            <a:r>
              <a:rPr lang="fr-FR" dirty="0"/>
              <a:t>…</a:t>
            </a:r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93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08520" y="188640"/>
            <a:ext cx="10369152" cy="1143000"/>
          </a:xfrm>
        </p:spPr>
        <p:txBody>
          <a:bodyPr/>
          <a:lstStyle/>
          <a:p>
            <a:pPr algn="l"/>
            <a:r>
              <a:rPr lang="fr-FR" dirty="0" smtClean="0"/>
              <a:t>Interface et gestion du stockage</a:t>
            </a:r>
            <a:endParaRPr lang="fr-FR" dirty="0"/>
          </a:p>
        </p:txBody>
      </p:sp>
      <p:pic>
        <p:nvPicPr>
          <p:cNvPr id="1026" name="Picture 2" descr="M:\Capture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1124744"/>
            <a:ext cx="8766778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250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-108520" y="188640"/>
            <a:ext cx="10369152" cy="1143000"/>
          </a:xfrm>
        </p:spPr>
        <p:txBody>
          <a:bodyPr/>
          <a:lstStyle/>
          <a:p>
            <a:pPr algn="l"/>
            <a:r>
              <a:rPr lang="fr-FR" dirty="0" smtClean="0"/>
              <a:t>Interface et gestion du stockage</a:t>
            </a:r>
            <a:endParaRPr lang="fr-FR" dirty="0"/>
          </a:p>
        </p:txBody>
      </p:sp>
      <p:pic>
        <p:nvPicPr>
          <p:cNvPr id="2050" name="Picture 2" descr="M:\Captur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412776"/>
            <a:ext cx="8963657" cy="5347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85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992888" cy="1143000"/>
          </a:xfrm>
        </p:spPr>
        <p:txBody>
          <a:bodyPr/>
          <a:lstStyle/>
          <a:p>
            <a:pPr algn="l"/>
            <a:r>
              <a:rPr lang="fr-FR" dirty="0" smtClean="0"/>
              <a:t>Ce que nous allons voir…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251520" y="2420888"/>
            <a:ext cx="8640960" cy="3474720"/>
          </a:xfrm>
        </p:spPr>
        <p:txBody>
          <a:bodyPr/>
          <a:lstStyle/>
          <a:p>
            <a:r>
              <a:rPr lang="fr-FR" dirty="0" smtClean="0"/>
              <a:t>Résumé de notre infrastructure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err="1"/>
              <a:t>Vmware</a:t>
            </a:r>
            <a:r>
              <a:rPr lang="fr-FR" dirty="0"/>
              <a:t> </a:t>
            </a:r>
            <a:r>
              <a:rPr lang="fr-FR" dirty="0" err="1"/>
              <a:t>View</a:t>
            </a:r>
            <a:r>
              <a:rPr lang="fr-FR" dirty="0"/>
              <a:t> : </a:t>
            </a:r>
            <a:r>
              <a:rPr lang="fr-FR" dirty="0" smtClean="0"/>
              <a:t>Desktop As A Service, mise </a:t>
            </a:r>
            <a:r>
              <a:rPr lang="fr-FR" dirty="0"/>
              <a:t>à </a:t>
            </a:r>
            <a:r>
              <a:rPr lang="fr-FR" dirty="0" smtClean="0"/>
              <a:t>disposition </a:t>
            </a:r>
            <a:r>
              <a:rPr lang="fr-FR" dirty="0"/>
              <a:t>des ressources aux utilisateurs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Gestion du stockage avec l’hyperviseur </a:t>
            </a:r>
            <a:r>
              <a:rPr lang="fr-FR" dirty="0" err="1" smtClean="0"/>
              <a:t>Nexenta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797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-108520" y="188640"/>
            <a:ext cx="10369152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dirty="0" smtClean="0"/>
              <a:t>Interface et gestion du stockage</a:t>
            </a:r>
            <a:endParaRPr lang="fr-FR" dirty="0"/>
          </a:p>
        </p:txBody>
      </p:sp>
      <p:pic>
        <p:nvPicPr>
          <p:cNvPr id="3075" name="Picture 3" descr="M:\Capture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97" y="2769388"/>
            <a:ext cx="8964489" cy="1667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10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512511" cy="1143000"/>
          </a:xfrm>
        </p:spPr>
        <p:txBody>
          <a:bodyPr/>
          <a:lstStyle/>
          <a:p>
            <a:pPr algn="l"/>
            <a:r>
              <a:rPr lang="fr-FR" dirty="0" smtClean="0"/>
              <a:t>Gérer ses disques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539552" y="1196752"/>
            <a:ext cx="8208912" cy="5445224"/>
          </a:xfrm>
        </p:spPr>
        <p:txBody>
          <a:bodyPr>
            <a:normAutofit lnSpcReduction="1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fr-FR" dirty="0" smtClean="0"/>
              <a:t>Je vois mes disques</a:t>
            </a:r>
          </a:p>
          <a:p>
            <a:pPr marL="502920" indent="-457200">
              <a:buFont typeface="+mj-lt"/>
              <a:buAutoNum type="arabicPeriod"/>
            </a:pPr>
            <a:r>
              <a:rPr lang="fr-FR" dirty="0" smtClean="0"/>
              <a:t>Comment les utiliser ? </a:t>
            </a:r>
          </a:p>
          <a:p>
            <a:pPr lvl="3"/>
            <a:r>
              <a:rPr lang="fr-FR" dirty="0" smtClean="0"/>
              <a:t>Log ? </a:t>
            </a:r>
          </a:p>
          <a:p>
            <a:pPr lvl="3"/>
            <a:r>
              <a:rPr lang="fr-FR" dirty="0" smtClean="0"/>
              <a:t>Cache ? </a:t>
            </a:r>
          </a:p>
          <a:p>
            <a:pPr lvl="3"/>
            <a:r>
              <a:rPr lang="fr-FR" dirty="0" smtClean="0"/>
              <a:t>Raidz1/2/3 ? </a:t>
            </a:r>
          </a:p>
          <a:p>
            <a:pPr lvl="3"/>
            <a:r>
              <a:rPr lang="fr-FR" dirty="0" smtClean="0"/>
              <a:t>Mirror ?</a:t>
            </a:r>
          </a:p>
          <a:p>
            <a:pPr marL="502920" indent="-457200">
              <a:buFont typeface="+mj-lt"/>
              <a:buAutoNum type="arabicPeriod"/>
            </a:pPr>
            <a:r>
              <a:rPr lang="fr-FR" dirty="0" smtClean="0"/>
              <a:t>Rendre performant mon volume de disques ?</a:t>
            </a:r>
          </a:p>
          <a:p>
            <a:pPr lvl="3"/>
            <a:r>
              <a:rPr lang="fr-FR" dirty="0" smtClean="0"/>
              <a:t>Déduplication</a:t>
            </a:r>
          </a:p>
          <a:p>
            <a:pPr lvl="3"/>
            <a:r>
              <a:rPr lang="fr-FR" dirty="0" smtClean="0"/>
              <a:t>Compression</a:t>
            </a:r>
          </a:p>
          <a:p>
            <a:pPr marL="502920" indent="-457200">
              <a:buFont typeface="+mj-lt"/>
              <a:buAutoNum type="arabicPeriod"/>
            </a:pPr>
            <a:r>
              <a:rPr lang="fr-FR" dirty="0" smtClean="0"/>
              <a:t>Exporter un espace disque :</a:t>
            </a:r>
          </a:p>
          <a:p>
            <a:pPr lvl="3"/>
            <a:r>
              <a:rPr lang="fr-FR" dirty="0" smtClean="0"/>
              <a:t>NFS, CIFS, FTP, </a:t>
            </a:r>
            <a:r>
              <a:rPr lang="fr-FR" dirty="0" err="1" smtClean="0"/>
              <a:t>Rsync</a:t>
            </a:r>
            <a:endParaRPr lang="fr-FR" dirty="0" smtClean="0"/>
          </a:p>
          <a:p>
            <a:pPr lvl="3"/>
            <a:r>
              <a:rPr lang="fr-FR" dirty="0" err="1" smtClean="0"/>
              <a:t>iSCSI</a:t>
            </a:r>
            <a:endParaRPr lang="fr-FR" dirty="0" smtClean="0"/>
          </a:p>
          <a:p>
            <a:pPr marL="502920" indent="-457200">
              <a:buFont typeface="+mj-lt"/>
              <a:buAutoNum type="arabicPeriod"/>
            </a:pPr>
            <a:r>
              <a:rPr lang="fr-FR" dirty="0" smtClean="0"/>
              <a:t>Sauvegarde</a:t>
            </a:r>
          </a:p>
          <a:p>
            <a:pPr lvl="3"/>
            <a:r>
              <a:rPr lang="fr-FR" dirty="0" err="1" smtClean="0"/>
              <a:t>Snapshot</a:t>
            </a:r>
            <a:endParaRPr lang="fr-FR" dirty="0" smtClean="0"/>
          </a:p>
          <a:p>
            <a:pPr lvl="3"/>
            <a:r>
              <a:rPr lang="fr-FR" dirty="0" smtClean="0"/>
              <a:t>Sauvegarde externe</a:t>
            </a:r>
          </a:p>
          <a:p>
            <a:pPr marL="1371600" lvl="3" indent="-457200">
              <a:buFont typeface="+mj-lt"/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599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1" y="404664"/>
            <a:ext cx="6336704" cy="1080120"/>
          </a:xfrm>
        </p:spPr>
        <p:txBody>
          <a:bodyPr/>
          <a:lstStyle/>
          <a:p>
            <a:pPr algn="l"/>
            <a:r>
              <a:rPr lang="fr-FR" dirty="0" err="1" smtClean="0"/>
              <a:t>Licensing</a:t>
            </a:r>
            <a:endParaRPr lang="fr-FR" dirty="0"/>
          </a:p>
        </p:txBody>
      </p:sp>
      <p:pic>
        <p:nvPicPr>
          <p:cNvPr id="1026" name="Picture 2" descr="C:\Users\guirance\Desktop\Captu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8880"/>
            <a:ext cx="8707723" cy="2451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55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496944" cy="1224136"/>
          </a:xfrm>
        </p:spPr>
        <p:txBody>
          <a:bodyPr/>
          <a:lstStyle/>
          <a:p>
            <a:pPr algn="l"/>
            <a:r>
              <a:rPr lang="fr-FR" dirty="0" smtClean="0"/>
              <a:t>Licence gratuite mais…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23528" y="1916832"/>
            <a:ext cx="8424936" cy="4320480"/>
          </a:xfrm>
        </p:spPr>
        <p:txBody>
          <a:bodyPr/>
          <a:lstStyle/>
          <a:p>
            <a:r>
              <a:rPr lang="fr-FR" dirty="0" smtClean="0"/>
              <a:t>Ne pas négliger les ressources </a:t>
            </a:r>
          </a:p>
          <a:p>
            <a:endParaRPr lang="fr-FR" dirty="0" smtClean="0"/>
          </a:p>
          <a:p>
            <a:pPr lvl="2"/>
            <a:r>
              <a:rPr lang="fr-FR" dirty="0" smtClean="0"/>
              <a:t>Un lien réseau efficace</a:t>
            </a:r>
          </a:p>
          <a:p>
            <a:pPr lvl="2"/>
            <a:r>
              <a:rPr lang="fr-FR" dirty="0" smtClean="0"/>
              <a:t>RAM et CPU conséquent pour la déduplication, compression etc…</a:t>
            </a:r>
          </a:p>
          <a:p>
            <a:pPr lvl="2"/>
            <a:r>
              <a:rPr lang="fr-FR" dirty="0" smtClean="0"/>
              <a:t>Des disques en quantité pour le RAIDZ logiciel</a:t>
            </a:r>
          </a:p>
          <a:p>
            <a:pPr lvl="2"/>
            <a:r>
              <a:rPr lang="fr-FR" dirty="0" smtClean="0"/>
              <a:t>Bonne répartition des disques (IOPS) pour les LOG, le CACHE…</a:t>
            </a:r>
          </a:p>
          <a:p>
            <a:pPr lvl="2"/>
            <a:r>
              <a:rPr lang="fr-FR" dirty="0" smtClean="0"/>
              <a:t>Support minimum </a:t>
            </a:r>
            <a:r>
              <a:rPr lang="fr-FR" dirty="0" smtClean="0">
                <a:sym typeface="Wingdings" panose="05000000000000000000" pitchFamily="2" charset="2"/>
              </a:rPr>
              <a:t> </a:t>
            </a:r>
            <a:r>
              <a:rPr lang="fr-FR" dirty="0" smtClean="0"/>
              <a:t>une sauvegarde minimum</a:t>
            </a:r>
          </a:p>
          <a:p>
            <a:pPr lvl="2"/>
            <a:r>
              <a:rPr lang="fr-FR" dirty="0" smtClean="0"/>
              <a:t>Chronophage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3363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795" y="260648"/>
            <a:ext cx="6512511" cy="1143000"/>
          </a:xfrm>
        </p:spPr>
        <p:txBody>
          <a:bodyPr/>
          <a:lstStyle/>
          <a:p>
            <a:r>
              <a:rPr lang="fr-FR" dirty="0" smtClean="0"/>
              <a:t>Notre expérience sur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68152" y="2204864"/>
            <a:ext cx="8975848" cy="4149080"/>
          </a:xfrm>
        </p:spPr>
        <p:txBody>
          <a:bodyPr>
            <a:normAutofit/>
          </a:bodyPr>
          <a:lstStyle/>
          <a:p>
            <a:r>
              <a:rPr lang="fr-FR" dirty="0" smtClean="0"/>
              <a:t>Rapport coûts/avantages excellent… quand tout va bien</a:t>
            </a:r>
          </a:p>
          <a:p>
            <a:pPr lvl="2"/>
            <a:r>
              <a:rPr lang="fr-FR" dirty="0" smtClean="0"/>
              <a:t>Version gratuite avec de bonnes fonctionnalités et jusqu’à 18To</a:t>
            </a:r>
            <a:endParaRPr lang="fr-FR" dirty="0"/>
          </a:p>
          <a:p>
            <a:r>
              <a:rPr lang="fr-FR" dirty="0" smtClean="0"/>
              <a:t>Utilisation simple du produit : raid5 + raidz0 + NFS</a:t>
            </a:r>
          </a:p>
          <a:p>
            <a:pPr lvl="2"/>
            <a:r>
              <a:rPr lang="fr-FR" dirty="0" smtClean="0"/>
              <a:t>Couac en raidz1 : perte de </a:t>
            </a:r>
            <a:r>
              <a:rPr lang="fr-FR" dirty="0" err="1" smtClean="0"/>
              <a:t>metadonnées</a:t>
            </a:r>
            <a:r>
              <a:rPr lang="fr-FR" dirty="0" smtClean="0"/>
              <a:t> équivalente à la perte de 2 disques</a:t>
            </a:r>
          </a:p>
          <a:p>
            <a:r>
              <a:rPr lang="fr-FR" dirty="0" smtClean="0"/>
              <a:t>Exportation vers toutes nos machines : NFS, CIFS, </a:t>
            </a:r>
            <a:r>
              <a:rPr lang="fr-FR" dirty="0" err="1" smtClean="0"/>
              <a:t>iSCSI</a:t>
            </a:r>
            <a:endParaRPr lang="fr-FR" dirty="0" smtClean="0"/>
          </a:p>
          <a:p>
            <a:r>
              <a:rPr lang="fr-FR" dirty="0" smtClean="0"/>
              <a:t>Perspectives d’évolution en restant dans le gratuit</a:t>
            </a:r>
          </a:p>
          <a:p>
            <a:r>
              <a:rPr lang="fr-FR" dirty="0" smtClean="0"/>
              <a:t>La gestion du stockage plus poussée demande de se spécialiser et un vrai investissement</a:t>
            </a:r>
          </a:p>
          <a:p>
            <a:r>
              <a:rPr lang="fr-FR" dirty="0"/>
              <a:t>Test de la concurrence </a:t>
            </a:r>
            <a:r>
              <a:rPr lang="fr-FR" dirty="0" err="1"/>
              <a:t>Datacore</a:t>
            </a:r>
            <a:r>
              <a:rPr lang="fr-FR" dirty="0"/>
              <a:t>, </a:t>
            </a:r>
            <a:r>
              <a:rPr lang="fr-FR" dirty="0" err="1"/>
              <a:t>Netapp</a:t>
            </a:r>
            <a:r>
              <a:rPr lang="fr-FR" dirty="0"/>
              <a:t> </a:t>
            </a:r>
            <a:r>
              <a:rPr lang="fr-FR" dirty="0" smtClean="0"/>
              <a:t>: hors budget</a:t>
            </a:r>
            <a:endParaRPr lang="fr-FR" dirty="0"/>
          </a:p>
        </p:txBody>
      </p:sp>
      <p:pic>
        <p:nvPicPr>
          <p:cNvPr id="4" name="Picture 5" descr="M: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216968"/>
            <a:ext cx="4392488" cy="82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40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756592" y="188640"/>
            <a:ext cx="9763487" cy="1143000"/>
          </a:xfrm>
        </p:spPr>
        <p:txBody>
          <a:bodyPr/>
          <a:lstStyle/>
          <a:p>
            <a:r>
              <a:rPr lang="fr-FR" dirty="0" smtClean="0"/>
              <a:t>Service Commun Informatique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287016" y="1268760"/>
            <a:ext cx="8856984" cy="5949280"/>
          </a:xfrm>
        </p:spPr>
        <p:txBody>
          <a:bodyPr/>
          <a:lstStyle/>
          <a:p>
            <a:r>
              <a:rPr lang="fr-FR" dirty="0" smtClean="0"/>
              <a:t>Au service de la pédagogie de 2 UFR</a:t>
            </a:r>
          </a:p>
          <a:p>
            <a:pPr lvl="3"/>
            <a:r>
              <a:rPr lang="fr-FR" dirty="0"/>
              <a:t>7000 utilisateurs </a:t>
            </a:r>
            <a:r>
              <a:rPr lang="fr-FR" dirty="0" smtClean="0"/>
              <a:t>actifs</a:t>
            </a:r>
            <a:r>
              <a:rPr lang="fr-FR" dirty="0"/>
              <a:t>,</a:t>
            </a:r>
          </a:p>
          <a:p>
            <a:pPr lvl="3"/>
            <a:r>
              <a:rPr lang="fr-FR" dirty="0"/>
              <a:t>20 salles (PC/</a:t>
            </a:r>
            <a:r>
              <a:rPr lang="fr-FR" dirty="0" err="1"/>
              <a:t>Tx</a:t>
            </a:r>
            <a:r>
              <a:rPr lang="fr-FR" dirty="0"/>
              <a:t>) sur 3 sites géographiques</a:t>
            </a:r>
          </a:p>
          <a:p>
            <a:r>
              <a:rPr lang="fr-FR" dirty="0" smtClean="0"/>
              <a:t>3 Personnels IE, ASI, ASI contractuel + 1 Directeur</a:t>
            </a:r>
          </a:p>
          <a:p>
            <a:pPr lvl="3"/>
            <a:r>
              <a:rPr lang="fr-FR" dirty="0" smtClean="0"/>
              <a:t>40,000€/an</a:t>
            </a:r>
          </a:p>
          <a:p>
            <a:r>
              <a:rPr lang="fr-FR" dirty="0" smtClean="0"/>
              <a:t>Cluster </a:t>
            </a:r>
            <a:r>
              <a:rPr lang="fr-FR" dirty="0" err="1" smtClean="0"/>
              <a:t>Vmware</a:t>
            </a:r>
            <a:r>
              <a:rPr lang="fr-FR" dirty="0" smtClean="0"/>
              <a:t> Enterprise + 3 </a:t>
            </a:r>
            <a:r>
              <a:rPr lang="fr-FR" dirty="0" err="1" smtClean="0"/>
              <a:t>ESXi</a:t>
            </a:r>
            <a:r>
              <a:rPr lang="fr-FR" dirty="0" smtClean="0"/>
              <a:t> 5.5</a:t>
            </a:r>
          </a:p>
          <a:p>
            <a:pPr lvl="3"/>
            <a:r>
              <a:rPr lang="fr-FR" dirty="0" smtClean="0"/>
              <a:t>600Go RAM</a:t>
            </a:r>
          </a:p>
          <a:p>
            <a:pPr lvl="3"/>
            <a:r>
              <a:rPr lang="fr-FR" dirty="0" smtClean="0"/>
              <a:t>72 cœurs logiques</a:t>
            </a:r>
          </a:p>
          <a:p>
            <a:pPr lvl="3"/>
            <a:r>
              <a:rPr lang="fr-FR" dirty="0" smtClean="0"/>
              <a:t>50 </a:t>
            </a:r>
            <a:r>
              <a:rPr lang="fr-FR" dirty="0" err="1" smtClean="0"/>
              <a:t>VMs</a:t>
            </a:r>
            <a:r>
              <a:rPr lang="fr-FR" dirty="0" smtClean="0"/>
              <a:t> pour le service</a:t>
            </a:r>
          </a:p>
          <a:p>
            <a:pPr lvl="3"/>
            <a:r>
              <a:rPr lang="fr-FR" dirty="0" smtClean="0"/>
              <a:t>300 </a:t>
            </a:r>
            <a:r>
              <a:rPr lang="fr-FR" dirty="0" err="1" smtClean="0"/>
              <a:t>VMs</a:t>
            </a:r>
            <a:r>
              <a:rPr lang="fr-FR" dirty="0" smtClean="0"/>
              <a:t> postes de travail individuelles accessibles via le portail VIEW</a:t>
            </a:r>
            <a:endParaRPr lang="fr-FR" dirty="0"/>
          </a:p>
          <a:p>
            <a:r>
              <a:rPr lang="fr-FR" dirty="0" smtClean="0"/>
              <a:t>Stockage de 25To</a:t>
            </a:r>
          </a:p>
          <a:p>
            <a:pPr lvl="3"/>
            <a:r>
              <a:rPr lang="fr-FR" dirty="0" smtClean="0"/>
              <a:t>MD3000i Dell</a:t>
            </a:r>
          </a:p>
          <a:p>
            <a:pPr lvl="3"/>
            <a:r>
              <a:rPr lang="fr-FR" dirty="0" smtClean="0"/>
              <a:t>2 </a:t>
            </a:r>
            <a:r>
              <a:rPr lang="fr-FR" dirty="0" err="1" smtClean="0"/>
              <a:t>Synology</a:t>
            </a:r>
            <a:r>
              <a:rPr lang="fr-FR" dirty="0" smtClean="0"/>
              <a:t> RS3412xs SSD</a:t>
            </a:r>
          </a:p>
          <a:p>
            <a:pPr lvl="3"/>
            <a:r>
              <a:rPr lang="fr-FR" dirty="0" smtClean="0"/>
              <a:t>Hyperviseur de stockage </a:t>
            </a:r>
            <a:r>
              <a:rPr lang="fr-FR" dirty="0" err="1" smtClean="0"/>
              <a:t>Nexenta</a:t>
            </a:r>
            <a:r>
              <a:rPr lang="fr-FR" dirty="0" smtClean="0"/>
              <a:t> sur Dell R510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376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051" y="404664"/>
            <a:ext cx="9797533" cy="1143000"/>
          </a:xfrm>
        </p:spPr>
        <p:txBody>
          <a:bodyPr/>
          <a:lstStyle/>
          <a:p>
            <a:pPr algn="l"/>
            <a:r>
              <a:rPr lang="fr-FR" dirty="0" smtClean="0"/>
              <a:t>Accès aux ressources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043608" y="2708920"/>
            <a:ext cx="7704856" cy="3474720"/>
          </a:xfrm>
        </p:spPr>
        <p:txBody>
          <a:bodyPr/>
          <a:lstStyle/>
          <a:p>
            <a:r>
              <a:rPr lang="fr-FR" dirty="0" smtClean="0"/>
              <a:t>Qu’est ce que le VDI ?</a:t>
            </a:r>
          </a:p>
          <a:p>
            <a:endParaRPr lang="fr-FR" dirty="0"/>
          </a:p>
          <a:p>
            <a:r>
              <a:rPr lang="fr-FR" dirty="0" smtClean="0"/>
              <a:t>Les ressources nécessaires</a:t>
            </a:r>
          </a:p>
          <a:p>
            <a:endParaRPr lang="fr-FR" dirty="0"/>
          </a:p>
          <a:p>
            <a:r>
              <a:rPr lang="fr-FR" dirty="0" smtClean="0"/>
              <a:t>Notre retour d’expérience sur les 3 dernières années</a:t>
            </a:r>
            <a:endParaRPr lang="fr-FR" dirty="0"/>
          </a:p>
        </p:txBody>
      </p:sp>
      <p:pic>
        <p:nvPicPr>
          <p:cNvPr id="4" name="Picture 2" descr="M:\vmware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064" y="1052736"/>
            <a:ext cx="3566996" cy="2232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3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179512" y="1988840"/>
            <a:ext cx="8820472" cy="4392488"/>
          </a:xfrm>
        </p:spPr>
        <p:txBody>
          <a:bodyPr/>
          <a:lstStyle/>
          <a:p>
            <a:r>
              <a:rPr lang="fr-FR" dirty="0" smtClean="0"/>
              <a:t>L’utilisateur veut une machine Windows</a:t>
            </a:r>
          </a:p>
          <a:p>
            <a:pPr lvl="2"/>
            <a:r>
              <a:rPr lang="fr-FR" dirty="0"/>
              <a:t>Environnement connu et </a:t>
            </a:r>
            <a:r>
              <a:rPr lang="fr-FR" dirty="0" smtClean="0"/>
              <a:t>identique </a:t>
            </a:r>
            <a:r>
              <a:rPr lang="fr-FR" dirty="0"/>
              <a:t>au cours des </a:t>
            </a:r>
            <a:r>
              <a:rPr lang="fr-FR" dirty="0" err="1"/>
              <a:t>TPs</a:t>
            </a:r>
            <a:endParaRPr lang="fr-FR" dirty="0"/>
          </a:p>
          <a:p>
            <a:pPr lvl="2"/>
            <a:r>
              <a:rPr lang="fr-FR" dirty="0" smtClean="0"/>
              <a:t>Simple d’accès</a:t>
            </a:r>
          </a:p>
          <a:p>
            <a:pPr lvl="2"/>
            <a:r>
              <a:rPr lang="fr-FR" dirty="0" smtClean="0"/>
              <a:t>Connexion sécurisée et rapide</a:t>
            </a:r>
          </a:p>
          <a:p>
            <a:endParaRPr lang="fr-FR" dirty="0" smtClean="0"/>
          </a:p>
          <a:p>
            <a:r>
              <a:rPr lang="fr-FR" dirty="0" smtClean="0"/>
              <a:t>Nous fournissons des postes de travail au travers de </a:t>
            </a:r>
            <a:r>
              <a:rPr lang="fr-FR" dirty="0" err="1" smtClean="0"/>
              <a:t>Vmware</a:t>
            </a:r>
            <a:r>
              <a:rPr lang="fr-FR" dirty="0" smtClean="0"/>
              <a:t> </a:t>
            </a:r>
            <a:r>
              <a:rPr lang="fr-FR" dirty="0" err="1" smtClean="0"/>
              <a:t>View</a:t>
            </a:r>
            <a:endParaRPr lang="fr-FR" dirty="0"/>
          </a:p>
          <a:p>
            <a:pPr lvl="2"/>
            <a:r>
              <a:rPr lang="fr-FR" dirty="0" smtClean="0"/>
              <a:t>Via RDP, </a:t>
            </a:r>
            <a:r>
              <a:rPr lang="fr-FR" dirty="0" err="1" smtClean="0"/>
              <a:t>PCoIP</a:t>
            </a:r>
            <a:r>
              <a:rPr lang="fr-FR" dirty="0" smtClean="0"/>
              <a:t> ou HTML5</a:t>
            </a:r>
          </a:p>
          <a:p>
            <a:pPr lvl="2"/>
            <a:r>
              <a:rPr lang="fr-FR" dirty="0" smtClean="0"/>
              <a:t>Par pools d’enseignement (Math, Bio, Chimie…)</a:t>
            </a:r>
          </a:p>
          <a:p>
            <a:pPr lvl="2"/>
            <a:r>
              <a:rPr lang="fr-FR" dirty="0"/>
              <a:t>S</a:t>
            </a:r>
            <a:r>
              <a:rPr lang="fr-FR" dirty="0" smtClean="0"/>
              <a:t>ans surcharger notre stockage et notre puissance de calcul</a:t>
            </a:r>
          </a:p>
          <a:p>
            <a:pPr lvl="2"/>
            <a:r>
              <a:rPr lang="fr-FR" dirty="0" smtClean="0"/>
              <a:t>Sans trop impacter notre temps de travail</a:t>
            </a:r>
            <a:endParaRPr lang="fr-FR" dirty="0"/>
          </a:p>
          <a:p>
            <a:pPr marL="45720" indent="0">
              <a:buNone/>
            </a:pPr>
            <a:endParaRPr lang="fr-FR" dirty="0" smtClean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467544" y="260648"/>
            <a:ext cx="9649072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dirty="0" smtClean="0"/>
              <a:t>V</a:t>
            </a:r>
            <a:r>
              <a:rPr lang="fr-FR" sz="2800" dirty="0" smtClean="0"/>
              <a:t>irtual</a:t>
            </a:r>
            <a:r>
              <a:rPr lang="fr-FR" dirty="0" smtClean="0"/>
              <a:t> D</a:t>
            </a:r>
            <a:r>
              <a:rPr lang="fr-FR" sz="2800" dirty="0" smtClean="0"/>
              <a:t>esktop</a:t>
            </a:r>
            <a:r>
              <a:rPr lang="fr-FR" dirty="0" smtClean="0"/>
              <a:t> I</a:t>
            </a:r>
            <a:r>
              <a:rPr lang="fr-FR" sz="3200" dirty="0" smtClean="0"/>
              <a:t>nfrastructure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788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9649072" cy="1143000"/>
          </a:xfrm>
        </p:spPr>
        <p:txBody>
          <a:bodyPr/>
          <a:lstStyle/>
          <a:p>
            <a:pPr algn="l"/>
            <a:r>
              <a:rPr lang="fr-FR" dirty="0" smtClean="0"/>
              <a:t>V</a:t>
            </a:r>
            <a:r>
              <a:rPr lang="fr-FR" sz="2800" dirty="0" smtClean="0"/>
              <a:t>irtual</a:t>
            </a:r>
            <a:r>
              <a:rPr lang="fr-FR" dirty="0" smtClean="0"/>
              <a:t> D</a:t>
            </a:r>
            <a:r>
              <a:rPr lang="fr-FR" sz="2800" dirty="0" smtClean="0"/>
              <a:t>esktop</a:t>
            </a:r>
            <a:r>
              <a:rPr lang="fr-FR" dirty="0" smtClean="0"/>
              <a:t> I</a:t>
            </a:r>
            <a:r>
              <a:rPr lang="fr-FR" sz="3200" dirty="0" smtClean="0"/>
              <a:t>nfrastructure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23528" y="1772816"/>
            <a:ext cx="9217024" cy="5085184"/>
          </a:xfrm>
        </p:spPr>
        <p:txBody>
          <a:bodyPr/>
          <a:lstStyle/>
          <a:p>
            <a:r>
              <a:rPr lang="fr-FR" dirty="0" smtClean="0"/>
              <a:t>VMware Horizon VIEW, un </a:t>
            </a:r>
            <a:r>
              <a:rPr lang="fr-FR" dirty="0" err="1" smtClean="0"/>
              <a:t>addon</a:t>
            </a:r>
            <a:r>
              <a:rPr lang="fr-FR" dirty="0" smtClean="0"/>
              <a:t> à VMware </a:t>
            </a:r>
            <a:r>
              <a:rPr lang="fr-FR" dirty="0" err="1" smtClean="0"/>
              <a:t>VSphere</a:t>
            </a:r>
            <a:endParaRPr lang="fr-FR" dirty="0" smtClean="0"/>
          </a:p>
          <a:p>
            <a:pPr lvl="2"/>
            <a:r>
              <a:rPr lang="fr-FR" dirty="0" smtClean="0"/>
              <a:t>Une infrastructure </a:t>
            </a:r>
            <a:r>
              <a:rPr lang="fr-FR" dirty="0" err="1" smtClean="0"/>
              <a:t>virtualisée</a:t>
            </a:r>
            <a:r>
              <a:rPr lang="fr-FR" dirty="0" smtClean="0"/>
              <a:t> gérée par un </a:t>
            </a:r>
            <a:r>
              <a:rPr lang="fr-FR" dirty="0" err="1"/>
              <a:t>v</a:t>
            </a:r>
            <a:r>
              <a:rPr lang="fr-FR" dirty="0" err="1" smtClean="0"/>
              <a:t>Center</a:t>
            </a:r>
            <a:endParaRPr lang="fr-FR" dirty="0" smtClean="0"/>
          </a:p>
          <a:p>
            <a:pPr lvl="2"/>
            <a:r>
              <a:rPr lang="fr-FR" dirty="0" smtClean="0"/>
              <a:t>Un </a:t>
            </a:r>
            <a:r>
              <a:rPr lang="fr-FR" dirty="0" err="1" smtClean="0"/>
              <a:t>View</a:t>
            </a:r>
            <a:r>
              <a:rPr lang="fr-FR" dirty="0" smtClean="0"/>
              <a:t> composer pour gérer les postes de travail</a:t>
            </a:r>
          </a:p>
          <a:p>
            <a:pPr lvl="2"/>
            <a:r>
              <a:rPr lang="fr-FR" dirty="0" smtClean="0"/>
              <a:t>Un Security Server : frontal pour accéder à une VM</a:t>
            </a:r>
          </a:p>
          <a:p>
            <a:pPr lvl="2"/>
            <a:r>
              <a:rPr lang="fr-FR" dirty="0" smtClean="0"/>
              <a:t>Un </a:t>
            </a:r>
            <a:r>
              <a:rPr lang="fr-FR" dirty="0" err="1" smtClean="0"/>
              <a:t>Connection</a:t>
            </a:r>
            <a:r>
              <a:rPr lang="fr-FR" dirty="0" smtClean="0"/>
              <a:t> Server liant l’utilisateur avec sa future VM</a:t>
            </a:r>
          </a:p>
          <a:p>
            <a:pPr lvl="2"/>
            <a:r>
              <a:rPr lang="fr-FR" dirty="0" smtClean="0"/>
              <a:t>Un moyen d’authentification (Active Directory)</a:t>
            </a:r>
          </a:p>
          <a:p>
            <a:pPr lvl="2"/>
            <a:r>
              <a:rPr lang="fr-FR" dirty="0" smtClean="0"/>
              <a:t>Du stockage capable de fournir énormément d’IOPS</a:t>
            </a:r>
          </a:p>
          <a:p>
            <a:pPr lvl="2"/>
            <a:r>
              <a:rPr lang="fr-FR" dirty="0" smtClean="0"/>
              <a:t>Du réseau véloce, ordonné et cloisonné</a:t>
            </a:r>
          </a:p>
          <a:p>
            <a:pPr lvl="2"/>
            <a:r>
              <a:rPr lang="fr-FR" dirty="0" smtClean="0"/>
              <a:t>Des €€€€€ et de l’investissement humain</a:t>
            </a:r>
          </a:p>
          <a:p>
            <a:pPr lvl="2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97381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rme libre 29"/>
          <p:cNvSpPr/>
          <p:nvPr/>
        </p:nvSpPr>
        <p:spPr>
          <a:xfrm>
            <a:off x="2066284" y="4284943"/>
            <a:ext cx="2001652" cy="2037519"/>
          </a:xfrm>
          <a:custGeom>
            <a:avLst/>
            <a:gdLst>
              <a:gd name="connsiteX0" fmla="*/ 0 w 2001652"/>
              <a:gd name="connsiteY0" fmla="*/ 1018760 h 2037519"/>
              <a:gd name="connsiteX1" fmla="*/ 1000826 w 2001652"/>
              <a:gd name="connsiteY1" fmla="*/ 0 h 2037519"/>
              <a:gd name="connsiteX2" fmla="*/ 2001652 w 2001652"/>
              <a:gd name="connsiteY2" fmla="*/ 1018760 h 2037519"/>
              <a:gd name="connsiteX3" fmla="*/ 1000826 w 2001652"/>
              <a:gd name="connsiteY3" fmla="*/ 2037520 h 2037519"/>
              <a:gd name="connsiteX4" fmla="*/ 0 w 2001652"/>
              <a:gd name="connsiteY4" fmla="*/ 1018760 h 2037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1652" h="2037519">
                <a:moveTo>
                  <a:pt x="0" y="1018760"/>
                </a:moveTo>
                <a:cubicBezTo>
                  <a:pt x="0" y="456114"/>
                  <a:pt x="448085" y="0"/>
                  <a:pt x="1000826" y="0"/>
                </a:cubicBezTo>
                <a:cubicBezTo>
                  <a:pt x="1553567" y="0"/>
                  <a:pt x="2001652" y="456114"/>
                  <a:pt x="2001652" y="1018760"/>
                </a:cubicBezTo>
                <a:cubicBezTo>
                  <a:pt x="2001652" y="1581406"/>
                  <a:pt x="1553567" y="2037520"/>
                  <a:pt x="1000826" y="2037520"/>
                </a:cubicBezTo>
                <a:cubicBezTo>
                  <a:pt x="448085" y="2037520"/>
                  <a:pt x="0" y="1581406"/>
                  <a:pt x="0" y="1018760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29965" tIns="335218" rIns="329965" bIns="335218" numCol="1" spcCol="1270" anchor="ctr" anchorCtr="0">
            <a:noAutofit/>
          </a:bodyPr>
          <a:lstStyle/>
          <a:p>
            <a:pPr lvl="0" algn="ctr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fr-FR" sz="2900" kern="1200" dirty="0" smtClean="0"/>
          </a:p>
          <a:p>
            <a:pPr lvl="0" algn="ctr" defTabSz="1289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900" kern="1200" dirty="0" err="1" smtClean="0"/>
              <a:t>VCenter</a:t>
            </a:r>
            <a:endParaRPr lang="fr-FR" sz="2900" kern="1200" dirty="0"/>
          </a:p>
        </p:txBody>
      </p:sp>
      <p:sp>
        <p:nvSpPr>
          <p:cNvPr id="36" name="Forme libre 35"/>
          <p:cNvSpPr/>
          <p:nvPr/>
        </p:nvSpPr>
        <p:spPr>
          <a:xfrm>
            <a:off x="3395115" y="4537880"/>
            <a:ext cx="437857" cy="449102"/>
          </a:xfrm>
          <a:custGeom>
            <a:avLst/>
            <a:gdLst>
              <a:gd name="connsiteX0" fmla="*/ 0 w 437857"/>
              <a:gd name="connsiteY0" fmla="*/ 224551 h 449102"/>
              <a:gd name="connsiteX1" fmla="*/ 218929 w 437857"/>
              <a:gd name="connsiteY1" fmla="*/ 0 h 449102"/>
              <a:gd name="connsiteX2" fmla="*/ 437858 w 437857"/>
              <a:gd name="connsiteY2" fmla="*/ 224551 h 449102"/>
              <a:gd name="connsiteX3" fmla="*/ 218929 w 437857"/>
              <a:gd name="connsiteY3" fmla="*/ 449102 h 449102"/>
              <a:gd name="connsiteX4" fmla="*/ 0 w 437857"/>
              <a:gd name="connsiteY4" fmla="*/ 224551 h 44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857" h="449102">
                <a:moveTo>
                  <a:pt x="0" y="224551"/>
                </a:moveTo>
                <a:cubicBezTo>
                  <a:pt x="0" y="100535"/>
                  <a:pt x="98018" y="0"/>
                  <a:pt x="218929" y="0"/>
                </a:cubicBezTo>
                <a:cubicBezTo>
                  <a:pt x="339840" y="0"/>
                  <a:pt x="437858" y="100535"/>
                  <a:pt x="437858" y="224551"/>
                </a:cubicBezTo>
                <a:cubicBezTo>
                  <a:pt x="437858" y="348567"/>
                  <a:pt x="339840" y="449102"/>
                  <a:pt x="218929" y="449102"/>
                </a:cubicBezTo>
                <a:cubicBezTo>
                  <a:pt x="98018" y="449102"/>
                  <a:pt x="0" y="348567"/>
                  <a:pt x="0" y="224551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6823" tIns="78469" rIns="76823" bIns="78469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dirty="0" smtClean="0"/>
              <a:t>VM</a:t>
            </a:r>
            <a:endParaRPr lang="fr-FR" sz="1000" kern="1200" dirty="0"/>
          </a:p>
        </p:txBody>
      </p:sp>
      <p:sp>
        <p:nvSpPr>
          <p:cNvPr id="37" name="Forme libre 36"/>
          <p:cNvSpPr/>
          <p:nvPr/>
        </p:nvSpPr>
        <p:spPr>
          <a:xfrm>
            <a:off x="3614043" y="3842606"/>
            <a:ext cx="843078" cy="843097"/>
          </a:xfrm>
          <a:custGeom>
            <a:avLst/>
            <a:gdLst>
              <a:gd name="connsiteX0" fmla="*/ 0 w 843078"/>
              <a:gd name="connsiteY0" fmla="*/ 421549 h 843097"/>
              <a:gd name="connsiteX1" fmla="*/ 421539 w 843078"/>
              <a:gd name="connsiteY1" fmla="*/ 0 h 843097"/>
              <a:gd name="connsiteX2" fmla="*/ 843078 w 843078"/>
              <a:gd name="connsiteY2" fmla="*/ 421549 h 843097"/>
              <a:gd name="connsiteX3" fmla="*/ 421539 w 843078"/>
              <a:gd name="connsiteY3" fmla="*/ 843098 h 843097"/>
              <a:gd name="connsiteX4" fmla="*/ 0 w 843078"/>
              <a:gd name="connsiteY4" fmla="*/ 421549 h 843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43078" h="843097">
                <a:moveTo>
                  <a:pt x="0" y="421549"/>
                </a:moveTo>
                <a:cubicBezTo>
                  <a:pt x="0" y="188734"/>
                  <a:pt x="188729" y="0"/>
                  <a:pt x="421539" y="0"/>
                </a:cubicBezTo>
                <a:cubicBezTo>
                  <a:pt x="654349" y="0"/>
                  <a:pt x="843078" y="188734"/>
                  <a:pt x="843078" y="421549"/>
                </a:cubicBezTo>
                <a:cubicBezTo>
                  <a:pt x="843078" y="654364"/>
                  <a:pt x="654349" y="843098"/>
                  <a:pt x="421539" y="843098"/>
                </a:cubicBezTo>
                <a:cubicBezTo>
                  <a:pt x="188729" y="843098"/>
                  <a:pt x="0" y="654364"/>
                  <a:pt x="0" y="421549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136166" tIns="136169" rIns="136166" bIns="136169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dirty="0" smtClean="0"/>
              <a:t>Security Server</a:t>
            </a:r>
            <a:endParaRPr lang="fr-FR" sz="1000" kern="1200" dirty="0"/>
          </a:p>
        </p:txBody>
      </p:sp>
      <p:sp>
        <p:nvSpPr>
          <p:cNvPr id="38" name="Forme libre 37"/>
          <p:cNvSpPr/>
          <p:nvPr/>
        </p:nvSpPr>
        <p:spPr>
          <a:xfrm>
            <a:off x="3775769" y="4798013"/>
            <a:ext cx="988639" cy="988659"/>
          </a:xfrm>
          <a:custGeom>
            <a:avLst/>
            <a:gdLst>
              <a:gd name="connsiteX0" fmla="*/ 0 w 988639"/>
              <a:gd name="connsiteY0" fmla="*/ 494330 h 988659"/>
              <a:gd name="connsiteX1" fmla="*/ 494320 w 988639"/>
              <a:gd name="connsiteY1" fmla="*/ 0 h 988659"/>
              <a:gd name="connsiteX2" fmla="*/ 988640 w 988639"/>
              <a:gd name="connsiteY2" fmla="*/ 494330 h 988659"/>
              <a:gd name="connsiteX3" fmla="*/ 494320 w 988639"/>
              <a:gd name="connsiteY3" fmla="*/ 988660 h 988659"/>
              <a:gd name="connsiteX4" fmla="*/ 0 w 988639"/>
              <a:gd name="connsiteY4" fmla="*/ 494330 h 988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8639" h="988659">
                <a:moveTo>
                  <a:pt x="0" y="494330"/>
                </a:moveTo>
                <a:cubicBezTo>
                  <a:pt x="0" y="221319"/>
                  <a:pt x="221315" y="0"/>
                  <a:pt x="494320" y="0"/>
                </a:cubicBezTo>
                <a:cubicBezTo>
                  <a:pt x="767325" y="0"/>
                  <a:pt x="988640" y="221319"/>
                  <a:pt x="988640" y="494330"/>
                </a:cubicBezTo>
                <a:cubicBezTo>
                  <a:pt x="988640" y="767341"/>
                  <a:pt x="767325" y="988660"/>
                  <a:pt x="494320" y="988660"/>
                </a:cubicBezTo>
                <a:cubicBezTo>
                  <a:pt x="221315" y="988660"/>
                  <a:pt x="0" y="767341"/>
                  <a:pt x="0" y="494330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157483" tIns="157486" rIns="157483" bIns="157486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smtClean="0"/>
              <a:t>Connection Server</a:t>
            </a:r>
            <a:endParaRPr lang="fr-FR" sz="1000" kern="1200" dirty="0"/>
          </a:p>
        </p:txBody>
      </p:sp>
      <p:sp>
        <p:nvSpPr>
          <p:cNvPr id="39" name="Forme libre 38"/>
          <p:cNvSpPr/>
          <p:nvPr/>
        </p:nvSpPr>
        <p:spPr>
          <a:xfrm>
            <a:off x="2639304" y="4081792"/>
            <a:ext cx="725411" cy="680639"/>
          </a:xfrm>
          <a:custGeom>
            <a:avLst/>
            <a:gdLst>
              <a:gd name="connsiteX0" fmla="*/ 0 w 549859"/>
              <a:gd name="connsiteY0" fmla="*/ 276016 h 552031"/>
              <a:gd name="connsiteX1" fmla="*/ 274930 w 549859"/>
              <a:gd name="connsiteY1" fmla="*/ 0 h 552031"/>
              <a:gd name="connsiteX2" fmla="*/ 549860 w 549859"/>
              <a:gd name="connsiteY2" fmla="*/ 276016 h 552031"/>
              <a:gd name="connsiteX3" fmla="*/ 274930 w 549859"/>
              <a:gd name="connsiteY3" fmla="*/ 552032 h 552031"/>
              <a:gd name="connsiteX4" fmla="*/ 0 w 549859"/>
              <a:gd name="connsiteY4" fmla="*/ 276016 h 552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9859" h="552031">
                <a:moveTo>
                  <a:pt x="0" y="276016"/>
                </a:moveTo>
                <a:cubicBezTo>
                  <a:pt x="0" y="123577"/>
                  <a:pt x="123090" y="0"/>
                  <a:pt x="274930" y="0"/>
                </a:cubicBezTo>
                <a:cubicBezTo>
                  <a:pt x="426770" y="0"/>
                  <a:pt x="549860" y="123577"/>
                  <a:pt x="549860" y="276016"/>
                </a:cubicBezTo>
                <a:cubicBezTo>
                  <a:pt x="549860" y="428455"/>
                  <a:pt x="426770" y="552032"/>
                  <a:pt x="274930" y="552032"/>
                </a:cubicBezTo>
                <a:cubicBezTo>
                  <a:pt x="123090" y="552032"/>
                  <a:pt x="0" y="428455"/>
                  <a:pt x="0" y="276016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93225" tIns="93543" rIns="93225" bIns="9354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dirty="0" smtClean="0"/>
              <a:t>Active Directory</a:t>
            </a:r>
            <a:endParaRPr lang="fr-FR" sz="1000" kern="1200" dirty="0"/>
          </a:p>
        </p:txBody>
      </p:sp>
      <p:cxnSp>
        <p:nvCxnSpPr>
          <p:cNvPr id="14" name="Connecteur droit avec flèche 13"/>
          <p:cNvCxnSpPr/>
          <p:nvPr/>
        </p:nvCxnSpPr>
        <p:spPr>
          <a:xfrm>
            <a:off x="4320790" y="4439679"/>
            <a:ext cx="0" cy="6455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/>
          <p:nvPr/>
        </p:nvCxnSpPr>
        <p:spPr>
          <a:xfrm flipH="1" flipV="1">
            <a:off x="3275856" y="4624345"/>
            <a:ext cx="936104" cy="46083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Accolade fermante 25"/>
          <p:cNvSpPr/>
          <p:nvPr/>
        </p:nvSpPr>
        <p:spPr>
          <a:xfrm>
            <a:off x="2269410" y="4537879"/>
            <a:ext cx="103689" cy="1248794"/>
          </a:xfrm>
          <a:prstGeom prst="rightBrace">
            <a:avLst>
              <a:gd name="adj1" fmla="val 34788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avec flèche 27"/>
          <p:cNvCxnSpPr>
            <a:endCxn id="26" idx="1"/>
          </p:cNvCxnSpPr>
          <p:nvPr/>
        </p:nvCxnSpPr>
        <p:spPr>
          <a:xfrm flipH="1">
            <a:off x="2373099" y="5078145"/>
            <a:ext cx="1728194" cy="8413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Organigramme : Disque magnétique 4"/>
          <p:cNvSpPr/>
          <p:nvPr/>
        </p:nvSpPr>
        <p:spPr>
          <a:xfrm>
            <a:off x="1187623" y="4295663"/>
            <a:ext cx="914400" cy="1764776"/>
          </a:xfrm>
          <a:prstGeom prst="flowChartMagneticDisk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fr-FR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371350" y="4439679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</a:rPr>
              <a:t>SSD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1" name="Forme libre 30"/>
          <p:cNvSpPr/>
          <p:nvPr/>
        </p:nvSpPr>
        <p:spPr>
          <a:xfrm>
            <a:off x="1831884" y="4537880"/>
            <a:ext cx="437857" cy="449102"/>
          </a:xfrm>
          <a:custGeom>
            <a:avLst/>
            <a:gdLst>
              <a:gd name="connsiteX0" fmla="*/ 0 w 437857"/>
              <a:gd name="connsiteY0" fmla="*/ 224551 h 449102"/>
              <a:gd name="connsiteX1" fmla="*/ 218929 w 437857"/>
              <a:gd name="connsiteY1" fmla="*/ 0 h 449102"/>
              <a:gd name="connsiteX2" fmla="*/ 437858 w 437857"/>
              <a:gd name="connsiteY2" fmla="*/ 224551 h 449102"/>
              <a:gd name="connsiteX3" fmla="*/ 218929 w 437857"/>
              <a:gd name="connsiteY3" fmla="*/ 449102 h 449102"/>
              <a:gd name="connsiteX4" fmla="*/ 0 w 437857"/>
              <a:gd name="connsiteY4" fmla="*/ 224551 h 44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857" h="449102">
                <a:moveTo>
                  <a:pt x="0" y="224551"/>
                </a:moveTo>
                <a:cubicBezTo>
                  <a:pt x="0" y="100535"/>
                  <a:pt x="98018" y="0"/>
                  <a:pt x="218929" y="0"/>
                </a:cubicBezTo>
                <a:cubicBezTo>
                  <a:pt x="339840" y="0"/>
                  <a:pt x="437858" y="100535"/>
                  <a:pt x="437858" y="224551"/>
                </a:cubicBezTo>
                <a:cubicBezTo>
                  <a:pt x="437858" y="348567"/>
                  <a:pt x="339840" y="449102"/>
                  <a:pt x="218929" y="449102"/>
                </a:cubicBezTo>
                <a:cubicBezTo>
                  <a:pt x="98018" y="449102"/>
                  <a:pt x="0" y="348567"/>
                  <a:pt x="0" y="224551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6823" tIns="78469" rIns="76823" bIns="78469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dirty="0" smtClean="0"/>
              <a:t>VM</a:t>
            </a:r>
            <a:endParaRPr lang="fr-FR" sz="1000" kern="1200" dirty="0"/>
          </a:p>
        </p:txBody>
      </p:sp>
      <p:sp>
        <p:nvSpPr>
          <p:cNvPr id="32" name="Forme libre 31"/>
          <p:cNvSpPr/>
          <p:nvPr/>
        </p:nvSpPr>
        <p:spPr>
          <a:xfrm>
            <a:off x="1831554" y="4704040"/>
            <a:ext cx="437857" cy="449102"/>
          </a:xfrm>
          <a:custGeom>
            <a:avLst/>
            <a:gdLst>
              <a:gd name="connsiteX0" fmla="*/ 0 w 437857"/>
              <a:gd name="connsiteY0" fmla="*/ 224551 h 449102"/>
              <a:gd name="connsiteX1" fmla="*/ 218929 w 437857"/>
              <a:gd name="connsiteY1" fmla="*/ 0 h 449102"/>
              <a:gd name="connsiteX2" fmla="*/ 437858 w 437857"/>
              <a:gd name="connsiteY2" fmla="*/ 224551 h 449102"/>
              <a:gd name="connsiteX3" fmla="*/ 218929 w 437857"/>
              <a:gd name="connsiteY3" fmla="*/ 449102 h 449102"/>
              <a:gd name="connsiteX4" fmla="*/ 0 w 437857"/>
              <a:gd name="connsiteY4" fmla="*/ 224551 h 44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857" h="449102">
                <a:moveTo>
                  <a:pt x="0" y="224551"/>
                </a:moveTo>
                <a:cubicBezTo>
                  <a:pt x="0" y="100535"/>
                  <a:pt x="98018" y="0"/>
                  <a:pt x="218929" y="0"/>
                </a:cubicBezTo>
                <a:cubicBezTo>
                  <a:pt x="339840" y="0"/>
                  <a:pt x="437858" y="100535"/>
                  <a:pt x="437858" y="224551"/>
                </a:cubicBezTo>
                <a:cubicBezTo>
                  <a:pt x="437858" y="348567"/>
                  <a:pt x="339840" y="449102"/>
                  <a:pt x="218929" y="449102"/>
                </a:cubicBezTo>
                <a:cubicBezTo>
                  <a:pt x="98018" y="449102"/>
                  <a:pt x="0" y="348567"/>
                  <a:pt x="0" y="224551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4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4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6823" tIns="78469" rIns="76823" bIns="78469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dirty="0" smtClean="0"/>
              <a:t>VM</a:t>
            </a:r>
            <a:endParaRPr lang="fr-FR" sz="1000" kern="1200" dirty="0"/>
          </a:p>
        </p:txBody>
      </p:sp>
      <p:sp>
        <p:nvSpPr>
          <p:cNvPr id="33" name="Forme libre 32"/>
          <p:cNvSpPr/>
          <p:nvPr/>
        </p:nvSpPr>
        <p:spPr>
          <a:xfrm>
            <a:off x="1831555" y="4860721"/>
            <a:ext cx="437857" cy="449102"/>
          </a:xfrm>
          <a:custGeom>
            <a:avLst/>
            <a:gdLst>
              <a:gd name="connsiteX0" fmla="*/ 0 w 437857"/>
              <a:gd name="connsiteY0" fmla="*/ 224551 h 449102"/>
              <a:gd name="connsiteX1" fmla="*/ 218929 w 437857"/>
              <a:gd name="connsiteY1" fmla="*/ 0 h 449102"/>
              <a:gd name="connsiteX2" fmla="*/ 437858 w 437857"/>
              <a:gd name="connsiteY2" fmla="*/ 224551 h 449102"/>
              <a:gd name="connsiteX3" fmla="*/ 218929 w 437857"/>
              <a:gd name="connsiteY3" fmla="*/ 449102 h 449102"/>
              <a:gd name="connsiteX4" fmla="*/ 0 w 437857"/>
              <a:gd name="connsiteY4" fmla="*/ 224551 h 44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857" h="449102">
                <a:moveTo>
                  <a:pt x="0" y="224551"/>
                </a:moveTo>
                <a:cubicBezTo>
                  <a:pt x="0" y="100535"/>
                  <a:pt x="98018" y="0"/>
                  <a:pt x="218929" y="0"/>
                </a:cubicBezTo>
                <a:cubicBezTo>
                  <a:pt x="339840" y="0"/>
                  <a:pt x="437858" y="100535"/>
                  <a:pt x="437858" y="224551"/>
                </a:cubicBezTo>
                <a:cubicBezTo>
                  <a:pt x="437858" y="348567"/>
                  <a:pt x="339840" y="449102"/>
                  <a:pt x="218929" y="449102"/>
                </a:cubicBezTo>
                <a:cubicBezTo>
                  <a:pt x="98018" y="449102"/>
                  <a:pt x="0" y="348567"/>
                  <a:pt x="0" y="224551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5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6823" tIns="78469" rIns="76823" bIns="78469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dirty="0" smtClean="0"/>
              <a:t>VM</a:t>
            </a:r>
            <a:endParaRPr lang="fr-FR" sz="1000" kern="1200" dirty="0"/>
          </a:p>
        </p:txBody>
      </p:sp>
      <p:sp>
        <p:nvSpPr>
          <p:cNvPr id="34" name="Forme libre 33"/>
          <p:cNvSpPr/>
          <p:nvPr/>
        </p:nvSpPr>
        <p:spPr>
          <a:xfrm>
            <a:off x="1831884" y="4996209"/>
            <a:ext cx="437857" cy="449102"/>
          </a:xfrm>
          <a:custGeom>
            <a:avLst/>
            <a:gdLst>
              <a:gd name="connsiteX0" fmla="*/ 0 w 437857"/>
              <a:gd name="connsiteY0" fmla="*/ 224551 h 449102"/>
              <a:gd name="connsiteX1" fmla="*/ 218929 w 437857"/>
              <a:gd name="connsiteY1" fmla="*/ 0 h 449102"/>
              <a:gd name="connsiteX2" fmla="*/ 437858 w 437857"/>
              <a:gd name="connsiteY2" fmla="*/ 224551 h 449102"/>
              <a:gd name="connsiteX3" fmla="*/ 218929 w 437857"/>
              <a:gd name="connsiteY3" fmla="*/ 449102 h 449102"/>
              <a:gd name="connsiteX4" fmla="*/ 0 w 437857"/>
              <a:gd name="connsiteY4" fmla="*/ 224551 h 44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857" h="449102">
                <a:moveTo>
                  <a:pt x="0" y="224551"/>
                </a:moveTo>
                <a:cubicBezTo>
                  <a:pt x="0" y="100535"/>
                  <a:pt x="98018" y="0"/>
                  <a:pt x="218929" y="0"/>
                </a:cubicBezTo>
                <a:cubicBezTo>
                  <a:pt x="339840" y="0"/>
                  <a:pt x="437858" y="100535"/>
                  <a:pt x="437858" y="224551"/>
                </a:cubicBezTo>
                <a:cubicBezTo>
                  <a:pt x="437858" y="348567"/>
                  <a:pt x="339840" y="449102"/>
                  <a:pt x="218929" y="449102"/>
                </a:cubicBezTo>
                <a:cubicBezTo>
                  <a:pt x="98018" y="449102"/>
                  <a:pt x="0" y="348567"/>
                  <a:pt x="0" y="224551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6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6823" tIns="78469" rIns="76823" bIns="78469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dirty="0" smtClean="0"/>
              <a:t>VM</a:t>
            </a:r>
            <a:endParaRPr lang="fr-FR" sz="1000" kern="1200" dirty="0"/>
          </a:p>
        </p:txBody>
      </p:sp>
      <p:sp>
        <p:nvSpPr>
          <p:cNvPr id="35" name="Forme libre 34"/>
          <p:cNvSpPr/>
          <p:nvPr/>
        </p:nvSpPr>
        <p:spPr>
          <a:xfrm>
            <a:off x="1831884" y="5141953"/>
            <a:ext cx="437857" cy="449102"/>
          </a:xfrm>
          <a:custGeom>
            <a:avLst/>
            <a:gdLst>
              <a:gd name="connsiteX0" fmla="*/ 0 w 437857"/>
              <a:gd name="connsiteY0" fmla="*/ 224551 h 449102"/>
              <a:gd name="connsiteX1" fmla="*/ 218929 w 437857"/>
              <a:gd name="connsiteY1" fmla="*/ 0 h 449102"/>
              <a:gd name="connsiteX2" fmla="*/ 437858 w 437857"/>
              <a:gd name="connsiteY2" fmla="*/ 224551 h 449102"/>
              <a:gd name="connsiteX3" fmla="*/ 218929 w 437857"/>
              <a:gd name="connsiteY3" fmla="*/ 449102 h 449102"/>
              <a:gd name="connsiteX4" fmla="*/ 0 w 437857"/>
              <a:gd name="connsiteY4" fmla="*/ 224551 h 44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857" h="449102">
                <a:moveTo>
                  <a:pt x="0" y="224551"/>
                </a:moveTo>
                <a:cubicBezTo>
                  <a:pt x="0" y="100535"/>
                  <a:pt x="98018" y="0"/>
                  <a:pt x="218929" y="0"/>
                </a:cubicBezTo>
                <a:cubicBezTo>
                  <a:pt x="339840" y="0"/>
                  <a:pt x="437858" y="100535"/>
                  <a:pt x="437858" y="224551"/>
                </a:cubicBezTo>
                <a:cubicBezTo>
                  <a:pt x="437858" y="348567"/>
                  <a:pt x="339840" y="449102"/>
                  <a:pt x="218929" y="449102"/>
                </a:cubicBezTo>
                <a:cubicBezTo>
                  <a:pt x="98018" y="449102"/>
                  <a:pt x="0" y="348567"/>
                  <a:pt x="0" y="224551"/>
                </a:cubicBez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2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2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6823" tIns="78469" rIns="76823" bIns="78469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dirty="0" smtClean="0"/>
              <a:t>VM</a:t>
            </a:r>
            <a:endParaRPr lang="fr-FR" sz="1000" kern="1200" dirty="0"/>
          </a:p>
        </p:txBody>
      </p:sp>
      <p:sp>
        <p:nvSpPr>
          <p:cNvPr id="8" name="Nuage 7"/>
          <p:cNvSpPr/>
          <p:nvPr/>
        </p:nvSpPr>
        <p:spPr>
          <a:xfrm>
            <a:off x="4967226" y="1941195"/>
            <a:ext cx="1945852" cy="1408802"/>
          </a:xfrm>
          <a:prstGeom prst="clou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Moins 8"/>
          <p:cNvSpPr/>
          <p:nvPr/>
        </p:nvSpPr>
        <p:spPr>
          <a:xfrm rot="2620180">
            <a:off x="3979547" y="3384440"/>
            <a:ext cx="1800200" cy="432048"/>
          </a:xfrm>
          <a:prstGeom prst="mathMinus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avec flèche 11"/>
          <p:cNvCxnSpPr/>
          <p:nvPr/>
        </p:nvCxnSpPr>
        <p:spPr>
          <a:xfrm flipH="1">
            <a:off x="4270088" y="908720"/>
            <a:ext cx="3398256" cy="30243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V="1">
            <a:off x="3769053" y="908720"/>
            <a:ext cx="4182752" cy="374450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" name="Forme libre 39"/>
          <p:cNvSpPr/>
          <p:nvPr/>
        </p:nvSpPr>
        <p:spPr>
          <a:xfrm>
            <a:off x="1831553" y="5310577"/>
            <a:ext cx="437857" cy="449102"/>
          </a:xfrm>
          <a:custGeom>
            <a:avLst/>
            <a:gdLst>
              <a:gd name="connsiteX0" fmla="*/ 0 w 437857"/>
              <a:gd name="connsiteY0" fmla="*/ 224551 h 449102"/>
              <a:gd name="connsiteX1" fmla="*/ 218929 w 437857"/>
              <a:gd name="connsiteY1" fmla="*/ 0 h 449102"/>
              <a:gd name="connsiteX2" fmla="*/ 437858 w 437857"/>
              <a:gd name="connsiteY2" fmla="*/ 224551 h 449102"/>
              <a:gd name="connsiteX3" fmla="*/ 218929 w 437857"/>
              <a:gd name="connsiteY3" fmla="*/ 449102 h 449102"/>
              <a:gd name="connsiteX4" fmla="*/ 0 w 437857"/>
              <a:gd name="connsiteY4" fmla="*/ 224551 h 449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7857" h="449102">
                <a:moveTo>
                  <a:pt x="0" y="224551"/>
                </a:moveTo>
                <a:cubicBezTo>
                  <a:pt x="0" y="100535"/>
                  <a:pt x="98018" y="0"/>
                  <a:pt x="218929" y="0"/>
                </a:cubicBezTo>
                <a:cubicBezTo>
                  <a:pt x="339840" y="0"/>
                  <a:pt x="437858" y="100535"/>
                  <a:pt x="437858" y="224551"/>
                </a:cubicBezTo>
                <a:cubicBezTo>
                  <a:pt x="437858" y="348567"/>
                  <a:pt x="339840" y="449102"/>
                  <a:pt x="218929" y="449102"/>
                </a:cubicBezTo>
                <a:cubicBezTo>
                  <a:pt x="98018" y="449102"/>
                  <a:pt x="0" y="348567"/>
                  <a:pt x="0" y="224551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alpha val="50000"/>
              <a:hueOff val="0"/>
              <a:satOff val="0"/>
              <a:lumOff val="0"/>
              <a:alphaOff val="0"/>
            </a:schemeClr>
          </a:fillRef>
          <a:effectRef idx="2">
            <a:schemeClr val="accent3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76823" tIns="78469" rIns="76823" bIns="78469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000" kern="1200" dirty="0" smtClean="0"/>
              <a:t>VM</a:t>
            </a:r>
            <a:endParaRPr lang="fr-FR" sz="1000" kern="1200" dirty="0"/>
          </a:p>
        </p:txBody>
      </p:sp>
      <p:sp>
        <p:nvSpPr>
          <p:cNvPr id="23" name="Titre 1"/>
          <p:cNvSpPr>
            <a:spLocks noGrp="1"/>
          </p:cNvSpPr>
          <p:nvPr>
            <p:ph type="title"/>
          </p:nvPr>
        </p:nvSpPr>
        <p:spPr>
          <a:xfrm>
            <a:off x="142690" y="116632"/>
            <a:ext cx="9649072" cy="1143000"/>
          </a:xfrm>
        </p:spPr>
        <p:txBody>
          <a:bodyPr/>
          <a:lstStyle/>
          <a:p>
            <a:pPr algn="l"/>
            <a:r>
              <a:rPr lang="fr-FR" dirty="0" smtClean="0"/>
              <a:t>Comment accéder à sa VM</a:t>
            </a:r>
            <a:endParaRPr lang="fr-FR" dirty="0"/>
          </a:p>
        </p:txBody>
      </p:sp>
      <p:cxnSp>
        <p:nvCxnSpPr>
          <p:cNvPr id="29" name="Connecteur droit avec flèche 28"/>
          <p:cNvCxnSpPr/>
          <p:nvPr/>
        </p:nvCxnSpPr>
        <p:spPr>
          <a:xfrm flipH="1">
            <a:off x="3743908" y="924620"/>
            <a:ext cx="4052924" cy="36650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291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26" grpId="0" animBg="1"/>
      <p:bldP spid="26" grpId="1" animBg="1"/>
      <p:bldP spid="4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107303" cy="1143000"/>
          </a:xfrm>
        </p:spPr>
        <p:txBody>
          <a:bodyPr/>
          <a:lstStyle/>
          <a:p>
            <a:pPr algn="l"/>
            <a:r>
              <a:rPr lang="fr-FR" dirty="0" smtClean="0"/>
              <a:t>VDI = Clones liés</a:t>
            </a: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827584" y="1628800"/>
            <a:ext cx="1218675" cy="1008112"/>
            <a:chOff x="827584" y="1628800"/>
            <a:chExt cx="1218675" cy="1008112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4" name="Ellipse 3"/>
            <p:cNvSpPr/>
            <p:nvPr/>
          </p:nvSpPr>
          <p:spPr>
            <a:xfrm>
              <a:off x="827584" y="1628800"/>
              <a:ext cx="1080120" cy="1008112"/>
            </a:xfrm>
            <a:prstGeom prst="ellipse">
              <a:avLst/>
            </a:prstGeom>
            <a:solidFill>
              <a:srgbClr val="FFC000"/>
            </a:solidFill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894131" y="1916832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effectLst>
                    <a:reflection blurRad="6350" stA="55000" endA="300" endPos="45500" dir="5400000" sy="-100000" algn="bl" rotWithShape="0"/>
                  </a:effectLst>
                </a:rPr>
                <a:t>Modèle</a:t>
              </a:r>
              <a:endParaRPr lang="fr-FR" dirty="0">
                <a:effectLst>
                  <a:reflection blurRad="6350" stA="55000" endA="300" endPos="45500" dir="5400000" sy="-100000" algn="bl" rotWithShape="0"/>
                </a:effectLst>
              </a:endParaRPr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1691680" y="1250007"/>
            <a:ext cx="2954022" cy="851491"/>
            <a:chOff x="1691680" y="1250007"/>
            <a:chExt cx="2954022" cy="851491"/>
          </a:xfrm>
        </p:grpSpPr>
        <p:sp>
          <p:nvSpPr>
            <p:cNvPr id="7" name="Étoile à 4 branches 6"/>
            <p:cNvSpPr/>
            <p:nvPr/>
          </p:nvSpPr>
          <p:spPr>
            <a:xfrm>
              <a:off x="1691680" y="1628800"/>
              <a:ext cx="432048" cy="472698"/>
            </a:xfrm>
            <a:prstGeom prst="star4">
              <a:avLst/>
            </a:prstGeom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1909398" y="1250007"/>
              <a:ext cx="2736304" cy="380364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r-FR" dirty="0" err="1" smtClean="0"/>
                <a:t>Snapshot</a:t>
              </a:r>
              <a:r>
                <a:rPr lang="fr-FR" dirty="0" smtClean="0"/>
                <a:t> du 17Avril2014</a:t>
              </a:r>
              <a:endParaRPr lang="fr-FR" dirty="0"/>
            </a:p>
          </p:txBody>
        </p:sp>
      </p:grpSp>
      <p:cxnSp>
        <p:nvCxnSpPr>
          <p:cNvPr id="11" name="Connecteur droit avec flèche 10"/>
          <p:cNvCxnSpPr/>
          <p:nvPr/>
        </p:nvCxnSpPr>
        <p:spPr>
          <a:xfrm>
            <a:off x="2123728" y="1865149"/>
            <a:ext cx="352839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2" name="Groupe 11"/>
          <p:cNvGrpSpPr/>
          <p:nvPr/>
        </p:nvGrpSpPr>
        <p:grpSpPr>
          <a:xfrm>
            <a:off x="5652120" y="1630371"/>
            <a:ext cx="1218675" cy="1008112"/>
            <a:chOff x="827584" y="1628800"/>
            <a:chExt cx="1218675" cy="1008112"/>
          </a:xfrm>
        </p:grpSpPr>
        <p:sp>
          <p:nvSpPr>
            <p:cNvPr id="13" name="Ellipse 12"/>
            <p:cNvSpPr/>
            <p:nvPr/>
          </p:nvSpPr>
          <p:spPr>
            <a:xfrm>
              <a:off x="827584" y="1628800"/>
              <a:ext cx="1080120" cy="1008112"/>
            </a:xfrm>
            <a:prstGeom prst="ellipse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894131" y="1916832"/>
              <a:ext cx="11521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err="1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  <a:reflection blurRad="6350" stA="55000" endA="300" endPos="45500" dir="5400000" sy="-100000" algn="bl" rotWithShape="0"/>
                  </a:effectLst>
                </a:rPr>
                <a:t>Replica</a:t>
              </a:r>
              <a:endParaRPr lang="fr-F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endParaRPr>
            </a:p>
          </p:txBody>
        </p:sp>
      </p:grpSp>
      <p:grpSp>
        <p:nvGrpSpPr>
          <p:cNvPr id="15" name="Groupe 14"/>
          <p:cNvGrpSpPr/>
          <p:nvPr/>
        </p:nvGrpSpPr>
        <p:grpSpPr>
          <a:xfrm>
            <a:off x="2568066" y="3840476"/>
            <a:ext cx="693761" cy="720080"/>
            <a:chOff x="827584" y="1628800"/>
            <a:chExt cx="1080120" cy="1008112"/>
          </a:xfrm>
        </p:grpSpPr>
        <p:sp>
          <p:nvSpPr>
            <p:cNvPr id="16" name="Ellipse 15"/>
            <p:cNvSpPr/>
            <p:nvPr/>
          </p:nvSpPr>
          <p:spPr>
            <a:xfrm>
              <a:off x="827584" y="1628800"/>
              <a:ext cx="1080120" cy="100811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effectLst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50800" prst="coolSlant"/>
              <a:contourClr>
                <a:schemeClr val="accent3">
                  <a:shade val="30000"/>
                  <a:satMod val="120000"/>
                </a:schemeClr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1002887" y="1916833"/>
              <a:ext cx="904817" cy="517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  <a:reflection blurRad="6350" stA="55000" endA="300" endPos="45500" dir="5400000" sy="-100000" algn="bl" rotWithShape="0"/>
                  </a:effectLst>
                </a:rPr>
                <a:t>VM</a:t>
              </a:r>
              <a:endParaRPr lang="fr-F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endParaRPr>
            </a:p>
          </p:txBody>
        </p:sp>
      </p:grpSp>
      <p:grpSp>
        <p:nvGrpSpPr>
          <p:cNvPr id="41" name="Groupe 40"/>
          <p:cNvGrpSpPr/>
          <p:nvPr/>
        </p:nvGrpSpPr>
        <p:grpSpPr>
          <a:xfrm>
            <a:off x="2720466" y="3992876"/>
            <a:ext cx="693761" cy="720080"/>
            <a:chOff x="827584" y="1628800"/>
            <a:chExt cx="1080120" cy="1008112"/>
          </a:xfrm>
        </p:grpSpPr>
        <p:sp>
          <p:nvSpPr>
            <p:cNvPr id="42" name="Ellipse 41"/>
            <p:cNvSpPr/>
            <p:nvPr/>
          </p:nvSpPr>
          <p:spPr>
            <a:xfrm>
              <a:off x="827584" y="1628800"/>
              <a:ext cx="1080120" cy="100811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effectLst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50800" prst="coolSlant"/>
              <a:contourClr>
                <a:schemeClr val="accent3">
                  <a:shade val="30000"/>
                  <a:satMod val="120000"/>
                </a:schemeClr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1002887" y="1916833"/>
              <a:ext cx="904817" cy="517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  <a:reflection blurRad="6350" stA="55000" endA="300" endPos="45500" dir="5400000" sy="-100000" algn="bl" rotWithShape="0"/>
                  </a:effectLst>
                </a:rPr>
                <a:t>VM</a:t>
              </a:r>
              <a:endParaRPr lang="fr-F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endParaRPr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2872866" y="4145276"/>
            <a:ext cx="693761" cy="720080"/>
            <a:chOff x="827584" y="1628800"/>
            <a:chExt cx="1080120" cy="1008112"/>
          </a:xfrm>
        </p:grpSpPr>
        <p:sp>
          <p:nvSpPr>
            <p:cNvPr id="45" name="Ellipse 44"/>
            <p:cNvSpPr/>
            <p:nvPr/>
          </p:nvSpPr>
          <p:spPr>
            <a:xfrm>
              <a:off x="827584" y="1628800"/>
              <a:ext cx="1080120" cy="100811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effectLst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50800" prst="coolSlant"/>
              <a:contourClr>
                <a:schemeClr val="accent3">
                  <a:shade val="30000"/>
                  <a:satMod val="120000"/>
                </a:schemeClr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1002887" y="1916833"/>
              <a:ext cx="904817" cy="517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  <a:reflection blurRad="6350" stA="55000" endA="300" endPos="45500" dir="5400000" sy="-100000" algn="bl" rotWithShape="0"/>
                  </a:effectLst>
                </a:rPr>
                <a:t>VM</a:t>
              </a:r>
              <a:endParaRPr lang="fr-F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endParaRPr>
            </a:p>
          </p:txBody>
        </p:sp>
      </p:grpSp>
      <p:grpSp>
        <p:nvGrpSpPr>
          <p:cNvPr id="47" name="Groupe 46"/>
          <p:cNvGrpSpPr/>
          <p:nvPr/>
        </p:nvGrpSpPr>
        <p:grpSpPr>
          <a:xfrm>
            <a:off x="3025266" y="4297676"/>
            <a:ext cx="693761" cy="720080"/>
            <a:chOff x="827584" y="1628800"/>
            <a:chExt cx="1080120" cy="1008112"/>
          </a:xfrm>
        </p:grpSpPr>
        <p:sp>
          <p:nvSpPr>
            <p:cNvPr id="48" name="Ellipse 47"/>
            <p:cNvSpPr/>
            <p:nvPr/>
          </p:nvSpPr>
          <p:spPr>
            <a:xfrm>
              <a:off x="827584" y="1628800"/>
              <a:ext cx="1080120" cy="100811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effectLst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50800" prst="coolSlant"/>
              <a:contourClr>
                <a:schemeClr val="accent3">
                  <a:shade val="30000"/>
                  <a:satMod val="120000"/>
                </a:schemeClr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1002887" y="1916833"/>
              <a:ext cx="904817" cy="517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  <a:reflection blurRad="6350" stA="55000" endA="300" endPos="45500" dir="5400000" sy="-100000" algn="bl" rotWithShape="0"/>
                  </a:effectLst>
                </a:rPr>
                <a:t>VM</a:t>
              </a:r>
              <a:endParaRPr lang="fr-F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endParaRP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3177666" y="4450076"/>
            <a:ext cx="693761" cy="720080"/>
            <a:chOff x="827584" y="1628800"/>
            <a:chExt cx="1080120" cy="1008112"/>
          </a:xfrm>
        </p:grpSpPr>
        <p:sp>
          <p:nvSpPr>
            <p:cNvPr id="51" name="Ellipse 50"/>
            <p:cNvSpPr/>
            <p:nvPr/>
          </p:nvSpPr>
          <p:spPr>
            <a:xfrm>
              <a:off x="827584" y="1628800"/>
              <a:ext cx="1080120" cy="100811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effectLst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50800" prst="coolSlant"/>
              <a:contourClr>
                <a:schemeClr val="accent3">
                  <a:shade val="30000"/>
                  <a:satMod val="120000"/>
                </a:schemeClr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1002887" y="1916833"/>
              <a:ext cx="904817" cy="517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  <a:reflection blurRad="6350" stA="55000" endA="300" endPos="45500" dir="5400000" sy="-100000" algn="bl" rotWithShape="0"/>
                  </a:effectLst>
                </a:rPr>
                <a:t>VM</a:t>
              </a:r>
              <a:endParaRPr lang="fr-F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endParaRPr>
            </a:p>
          </p:txBody>
        </p:sp>
      </p:grpSp>
      <p:grpSp>
        <p:nvGrpSpPr>
          <p:cNvPr id="53" name="Groupe 52"/>
          <p:cNvGrpSpPr/>
          <p:nvPr/>
        </p:nvGrpSpPr>
        <p:grpSpPr>
          <a:xfrm>
            <a:off x="3330066" y="4602476"/>
            <a:ext cx="693761" cy="720080"/>
            <a:chOff x="827584" y="1628800"/>
            <a:chExt cx="1080120" cy="1008112"/>
          </a:xfrm>
        </p:grpSpPr>
        <p:sp>
          <p:nvSpPr>
            <p:cNvPr id="54" name="Ellipse 53"/>
            <p:cNvSpPr/>
            <p:nvPr/>
          </p:nvSpPr>
          <p:spPr>
            <a:xfrm>
              <a:off x="827584" y="1628800"/>
              <a:ext cx="1080120" cy="100811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effectLst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50800" prst="coolSlant"/>
              <a:contourClr>
                <a:schemeClr val="accent3">
                  <a:shade val="30000"/>
                  <a:satMod val="120000"/>
                </a:schemeClr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1002887" y="1916833"/>
              <a:ext cx="904817" cy="517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  <a:reflection blurRad="6350" stA="55000" endA="300" endPos="45500" dir="5400000" sy="-100000" algn="bl" rotWithShape="0"/>
                  </a:effectLst>
                </a:rPr>
                <a:t>VM</a:t>
              </a:r>
              <a:endParaRPr lang="fr-F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endParaRPr>
            </a:p>
          </p:txBody>
        </p:sp>
      </p:grpSp>
      <p:grpSp>
        <p:nvGrpSpPr>
          <p:cNvPr id="56" name="Groupe 55"/>
          <p:cNvGrpSpPr/>
          <p:nvPr/>
        </p:nvGrpSpPr>
        <p:grpSpPr>
          <a:xfrm>
            <a:off x="3482466" y="4754876"/>
            <a:ext cx="693761" cy="720080"/>
            <a:chOff x="827584" y="1628800"/>
            <a:chExt cx="1080120" cy="1008112"/>
          </a:xfrm>
        </p:grpSpPr>
        <p:sp>
          <p:nvSpPr>
            <p:cNvPr id="57" name="Ellipse 56"/>
            <p:cNvSpPr/>
            <p:nvPr/>
          </p:nvSpPr>
          <p:spPr>
            <a:xfrm>
              <a:off x="827584" y="1628800"/>
              <a:ext cx="1080120" cy="1008112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effectLst>
              <a:reflection blurRad="6350" stA="52000" endA="300" endPos="350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r"/>
            </a:scene3d>
            <a:sp3d contourW="14605" prstMaterial="plastic">
              <a:bevelT w="50800" prst="coolSlant"/>
              <a:contourClr>
                <a:schemeClr val="accent3">
                  <a:shade val="30000"/>
                  <a:satMod val="120000"/>
                </a:schemeClr>
              </a:contourClr>
            </a:sp3d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1002887" y="1916833"/>
              <a:ext cx="904817" cy="5170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  <a:reflection blurRad="6350" stA="55000" endA="300" endPos="45500" dir="5400000" sy="-100000" algn="bl" rotWithShape="0"/>
                  </a:effectLst>
                </a:rPr>
                <a:t>VM</a:t>
              </a:r>
              <a:endParaRPr lang="fr-FR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300" endPos="45500" dir="5400000" sy="-100000" algn="bl" rotWithShape="0"/>
                </a:effectLst>
              </a:endParaRPr>
            </a:p>
          </p:txBody>
        </p:sp>
      </p:grpSp>
      <p:cxnSp>
        <p:nvCxnSpPr>
          <p:cNvPr id="63" name="Connecteur droit avec flèche 62"/>
          <p:cNvCxnSpPr/>
          <p:nvPr/>
        </p:nvCxnSpPr>
        <p:spPr>
          <a:xfrm flipH="1">
            <a:off x="3177667" y="2645296"/>
            <a:ext cx="2998200" cy="11951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stCxn id="13" idx="4"/>
          </p:cNvCxnSpPr>
          <p:nvPr/>
        </p:nvCxnSpPr>
        <p:spPr>
          <a:xfrm flipH="1">
            <a:off x="3330067" y="2638483"/>
            <a:ext cx="2862113" cy="13543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avec flèche 64"/>
          <p:cNvCxnSpPr>
            <a:stCxn id="13" idx="4"/>
          </p:cNvCxnSpPr>
          <p:nvPr/>
        </p:nvCxnSpPr>
        <p:spPr>
          <a:xfrm flipH="1">
            <a:off x="3482467" y="2638483"/>
            <a:ext cx="2709713" cy="15067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>
            <a:stCxn id="13" idx="4"/>
          </p:cNvCxnSpPr>
          <p:nvPr/>
        </p:nvCxnSpPr>
        <p:spPr>
          <a:xfrm flipH="1">
            <a:off x="3634867" y="2638483"/>
            <a:ext cx="2557313" cy="16591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/>
          <p:nvPr/>
        </p:nvCxnSpPr>
        <p:spPr>
          <a:xfrm flipH="1">
            <a:off x="3787267" y="2645296"/>
            <a:ext cx="2388600" cy="18047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H="1">
            <a:off x="3939667" y="2645296"/>
            <a:ext cx="2252513" cy="19571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>
            <a:stCxn id="13" idx="4"/>
          </p:cNvCxnSpPr>
          <p:nvPr/>
        </p:nvCxnSpPr>
        <p:spPr>
          <a:xfrm flipH="1">
            <a:off x="4092067" y="2638483"/>
            <a:ext cx="2100113" cy="21163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ZoneTexte 77"/>
          <p:cNvSpPr txBox="1"/>
          <p:nvPr/>
        </p:nvSpPr>
        <p:spPr>
          <a:xfrm>
            <a:off x="223805" y="2678708"/>
            <a:ext cx="2187955" cy="36933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20Go sur Raid5 SAS</a:t>
            </a:r>
            <a:endParaRPr lang="fr-FR" dirty="0"/>
          </a:p>
        </p:txBody>
      </p:sp>
      <p:sp>
        <p:nvSpPr>
          <p:cNvPr id="79" name="ZoneTexte 78"/>
          <p:cNvSpPr txBox="1"/>
          <p:nvPr/>
        </p:nvSpPr>
        <p:spPr>
          <a:xfrm>
            <a:off x="6502045" y="2636912"/>
            <a:ext cx="1526339" cy="36933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20Go sur SSD</a:t>
            </a:r>
            <a:endParaRPr lang="fr-FR" dirty="0"/>
          </a:p>
        </p:txBody>
      </p:sp>
      <p:sp>
        <p:nvSpPr>
          <p:cNvPr id="80" name="ZoneTexte 79"/>
          <p:cNvSpPr txBox="1"/>
          <p:nvPr/>
        </p:nvSpPr>
        <p:spPr>
          <a:xfrm>
            <a:off x="1140768" y="4953224"/>
            <a:ext cx="1884498" cy="369332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7x250Mo sur SSD</a:t>
            </a:r>
            <a:endParaRPr lang="fr-FR" dirty="0"/>
          </a:p>
        </p:txBody>
      </p:sp>
      <p:sp>
        <p:nvSpPr>
          <p:cNvPr id="82" name="Titre 1"/>
          <p:cNvSpPr txBox="1">
            <a:spLocks/>
          </p:cNvSpPr>
          <p:nvPr/>
        </p:nvSpPr>
        <p:spPr>
          <a:xfrm>
            <a:off x="4700083" y="4893060"/>
            <a:ext cx="4575753" cy="216594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fr-FR" sz="2400" dirty="0" smtClean="0">
                <a:effectLst/>
              </a:rPr>
              <a:t>Pour 7 VM identiques on occupe 21.75Go en clones liés contre 140Go pour 7 machines complètes </a:t>
            </a:r>
          </a:p>
          <a:p>
            <a:pPr algn="l"/>
            <a:endParaRPr lang="fr-FR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2004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1368152"/>
          </a:xfrm>
        </p:spPr>
        <p:txBody>
          <a:bodyPr/>
          <a:lstStyle/>
          <a:p>
            <a:pPr algn="l"/>
            <a:r>
              <a:rPr lang="fr-FR" dirty="0" smtClean="0"/>
              <a:t>Avantages de la machine kleenex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246088" y="2204864"/>
            <a:ext cx="8964488" cy="3960440"/>
          </a:xfrm>
        </p:spPr>
        <p:txBody>
          <a:bodyPr/>
          <a:lstStyle/>
          <a:p>
            <a:r>
              <a:rPr lang="fr-FR" dirty="0" smtClean="0"/>
              <a:t>On ne se soucis </a:t>
            </a:r>
            <a:r>
              <a:rPr lang="fr-FR" strike="sngStrike" dirty="0" smtClean="0"/>
              <a:t>pas</a:t>
            </a:r>
            <a:r>
              <a:rPr lang="fr-FR" dirty="0" smtClean="0"/>
              <a:t> peu des problèmes de compromission de la VM</a:t>
            </a:r>
          </a:p>
          <a:p>
            <a:r>
              <a:rPr lang="fr-FR" dirty="0" smtClean="0"/>
              <a:t>Un seul modèle à préparer</a:t>
            </a:r>
          </a:p>
          <a:p>
            <a:r>
              <a:rPr lang="fr-FR" dirty="0" smtClean="0"/>
              <a:t>Minimiser l’impacte sur le volume stockage</a:t>
            </a:r>
          </a:p>
          <a:p>
            <a:r>
              <a:rPr lang="fr-FR" dirty="0" smtClean="0"/>
              <a:t>Maximiser l’utilisation du cache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marL="45720" indent="0">
              <a:buNone/>
            </a:pPr>
            <a:r>
              <a:rPr lang="fr-FR" dirty="0"/>
              <a:t> </a:t>
            </a:r>
            <a:r>
              <a:rPr lang="fr-FR" dirty="0" smtClean="0"/>
              <a:t>    Gain de temps et de soucis mais il faut s’en donner les moyens</a:t>
            </a: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222052" y="5373216"/>
            <a:ext cx="53955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42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2223</TotalTime>
  <Words>1062</Words>
  <Application>Microsoft Office PowerPoint</Application>
  <PresentationFormat>Affichage à l'écran (4:3)</PresentationFormat>
  <Paragraphs>210</Paragraphs>
  <Slides>24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Sillage</vt:lpstr>
      <vt:lpstr>Cloud Computing</vt:lpstr>
      <vt:lpstr>Ce que nous allons voir…</vt:lpstr>
      <vt:lpstr>Service Commun Informatique</vt:lpstr>
      <vt:lpstr>Accès aux ressources</vt:lpstr>
      <vt:lpstr>Présentation PowerPoint</vt:lpstr>
      <vt:lpstr>Virtual Desktop Infrastructure</vt:lpstr>
      <vt:lpstr>Comment accéder à sa VM</vt:lpstr>
      <vt:lpstr>VDI = Clones liés</vt:lpstr>
      <vt:lpstr>Avantages de la machine kleenex</vt:lpstr>
      <vt:lpstr>Présentation PowerPoint</vt:lpstr>
      <vt:lpstr>IOPS : pour seulement l’allumage de 30 VDI</vt:lpstr>
      <vt:lpstr>Présentation PowerPoint</vt:lpstr>
      <vt:lpstr>Ressources nécessaires</vt:lpstr>
      <vt:lpstr>Bilan de ces trois dernières années</vt:lpstr>
      <vt:lpstr>Hyperviseur de stockage</vt:lpstr>
      <vt:lpstr>Principes de fonctionnement</vt:lpstr>
      <vt:lpstr>Présentation PowerPoint</vt:lpstr>
      <vt:lpstr>Interface et gestion du stockage</vt:lpstr>
      <vt:lpstr>Interface et gestion du stockage</vt:lpstr>
      <vt:lpstr>Présentation PowerPoint</vt:lpstr>
      <vt:lpstr>Gérer ses disques</vt:lpstr>
      <vt:lpstr>Licensing</vt:lpstr>
      <vt:lpstr>Licence gratuite mais…</vt:lpstr>
      <vt:lpstr>Notre expérience sur</vt:lpstr>
    </vt:vector>
  </TitlesOfParts>
  <Company>Université Blaise Pascal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Guillaume RANCE</dc:creator>
  <cp:lastModifiedBy>Guillaume RANCE</cp:lastModifiedBy>
  <cp:revision>156</cp:revision>
  <dcterms:created xsi:type="dcterms:W3CDTF">2014-04-07T06:40:44Z</dcterms:created>
  <dcterms:modified xsi:type="dcterms:W3CDTF">2014-04-16T12:19:30Z</dcterms:modified>
</cp:coreProperties>
</file>