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1" r:id="rId1"/>
    <p:sldMasterId id="2147484385" r:id="rId2"/>
  </p:sldMasterIdLst>
  <p:notesMasterIdLst>
    <p:notesMasterId r:id="rId119"/>
  </p:notesMasterIdLst>
  <p:handoutMasterIdLst>
    <p:handoutMasterId r:id="rId120"/>
  </p:handoutMasterIdLst>
  <p:sldIdLst>
    <p:sldId id="1305" r:id="rId3"/>
    <p:sldId id="1278" r:id="rId4"/>
    <p:sldId id="1243" r:id="rId5"/>
    <p:sldId id="1329" r:id="rId6"/>
    <p:sldId id="1189" r:id="rId7"/>
    <p:sldId id="1314" r:id="rId8"/>
    <p:sldId id="1273" r:id="rId9"/>
    <p:sldId id="1275" r:id="rId10"/>
    <p:sldId id="1274" r:id="rId11"/>
    <p:sldId id="1281" r:id="rId12"/>
    <p:sldId id="1311" r:id="rId13"/>
    <p:sldId id="1272" r:id="rId14"/>
    <p:sldId id="1282" r:id="rId15"/>
    <p:sldId id="1312" r:id="rId16"/>
    <p:sldId id="1313" r:id="rId17"/>
    <p:sldId id="1315" r:id="rId18"/>
    <p:sldId id="1186" r:id="rId19"/>
    <p:sldId id="1209" r:id="rId20"/>
    <p:sldId id="1247" r:id="rId21"/>
    <p:sldId id="1254" r:id="rId22"/>
    <p:sldId id="1317" r:id="rId23"/>
    <p:sldId id="1252" r:id="rId24"/>
    <p:sldId id="1246" r:id="rId25"/>
    <p:sldId id="1245" r:id="rId26"/>
    <p:sldId id="1251" r:id="rId27"/>
    <p:sldId id="1253" r:id="rId28"/>
    <p:sldId id="1300" r:id="rId29"/>
    <p:sldId id="1333" r:id="rId30"/>
    <p:sldId id="1256" r:id="rId31"/>
    <p:sldId id="1332" r:id="rId32"/>
    <p:sldId id="1259" r:id="rId33"/>
    <p:sldId id="1262" r:id="rId34"/>
    <p:sldId id="1349" r:id="rId35"/>
    <p:sldId id="1350" r:id="rId36"/>
    <p:sldId id="1303" r:id="rId37"/>
    <p:sldId id="1334" r:id="rId38"/>
    <p:sldId id="1195" r:id="rId39"/>
    <p:sldId id="1257" r:id="rId40"/>
    <p:sldId id="1212" r:id="rId41"/>
    <p:sldId id="1258" r:id="rId42"/>
    <p:sldId id="1316" r:id="rId43"/>
    <p:sldId id="1284" r:id="rId44"/>
    <p:sldId id="1213" r:id="rId45"/>
    <p:sldId id="1335" r:id="rId46"/>
    <p:sldId id="1249" r:id="rId47"/>
    <p:sldId id="1250" r:id="rId48"/>
    <p:sldId id="1248" r:id="rId49"/>
    <p:sldId id="1336" r:id="rId50"/>
    <p:sldId id="1308" r:id="rId51"/>
    <p:sldId id="1339" r:id="rId52"/>
    <p:sldId id="1340" r:id="rId53"/>
    <p:sldId id="1341" r:id="rId54"/>
    <p:sldId id="1342" r:id="rId55"/>
    <p:sldId id="1343" r:id="rId56"/>
    <p:sldId id="1193" r:id="rId57"/>
    <p:sldId id="1322" r:id="rId58"/>
    <p:sldId id="1192" r:id="rId59"/>
    <p:sldId id="1211" r:id="rId60"/>
    <p:sldId id="1237" r:id="rId61"/>
    <p:sldId id="1344" r:id="rId62"/>
    <p:sldId id="1197" r:id="rId63"/>
    <p:sldId id="1288" r:id="rId64"/>
    <p:sldId id="1286" r:id="rId65"/>
    <p:sldId id="1287" r:id="rId66"/>
    <p:sldId id="1214" r:id="rId67"/>
    <p:sldId id="1203" r:id="rId68"/>
    <p:sldId id="1194" r:id="rId69"/>
    <p:sldId id="1210" r:id="rId70"/>
    <p:sldId id="1235" r:id="rId71"/>
    <p:sldId id="1346" r:id="rId72"/>
    <p:sldId id="1231" r:id="rId73"/>
    <p:sldId id="1229" r:id="rId74"/>
    <p:sldId id="1230" r:id="rId75"/>
    <p:sldId id="1232" r:id="rId76"/>
    <p:sldId id="1345" r:id="rId77"/>
    <p:sldId id="1198" r:id="rId78"/>
    <p:sldId id="1215" r:id="rId79"/>
    <p:sldId id="1289" r:id="rId80"/>
    <p:sldId id="1233" r:id="rId81"/>
    <p:sldId id="1234" r:id="rId82"/>
    <p:sldId id="1325" r:id="rId83"/>
    <p:sldId id="1324" r:id="rId84"/>
    <p:sldId id="1307" r:id="rId85"/>
    <p:sldId id="1204" r:id="rId86"/>
    <p:sldId id="1218" r:id="rId87"/>
    <p:sldId id="1168" r:id="rId88"/>
    <p:sldId id="1347" r:id="rId89"/>
    <p:sldId id="1296" r:id="rId90"/>
    <p:sldId id="1276" r:id="rId91"/>
    <p:sldId id="1309" r:id="rId92"/>
    <p:sldId id="1299" r:id="rId93"/>
    <p:sldId id="1290" r:id="rId94"/>
    <p:sldId id="1219" r:id="rId95"/>
    <p:sldId id="1348" r:id="rId96"/>
    <p:sldId id="1205" r:id="rId97"/>
    <p:sldId id="1239" r:id="rId98"/>
    <p:sldId id="1326" r:id="rId99"/>
    <p:sldId id="1240" r:id="rId100"/>
    <p:sldId id="1241" r:id="rId101"/>
    <p:sldId id="1301" r:id="rId102"/>
    <p:sldId id="1172" r:id="rId103"/>
    <p:sldId id="1208" r:id="rId104"/>
    <p:sldId id="1191" r:id="rId105"/>
    <p:sldId id="1268" r:id="rId106"/>
    <p:sldId id="1267" r:id="rId107"/>
    <p:sldId id="1269" r:id="rId108"/>
    <p:sldId id="1291" r:id="rId109"/>
    <p:sldId id="1292" r:id="rId110"/>
    <p:sldId id="1293" r:id="rId111"/>
    <p:sldId id="1294" r:id="rId112"/>
    <p:sldId id="1310" r:id="rId113"/>
    <p:sldId id="1270" r:id="rId114"/>
    <p:sldId id="1201" r:id="rId115"/>
    <p:sldId id="1302" r:id="rId116"/>
    <p:sldId id="1216" r:id="rId117"/>
    <p:sldId id="1242" r:id="rId118"/>
  </p:sldIdLst>
  <p:sldSz cx="9906000" cy="6858000" type="A4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FBF7D9"/>
    <a:srgbClr val="FFC000"/>
    <a:srgbClr val="008000"/>
    <a:srgbClr val="FF99CC"/>
    <a:srgbClr val="CCCCFF"/>
    <a:srgbClr val="FFFFCC"/>
    <a:srgbClr val="B3995D"/>
    <a:srgbClr val="5F5F5F"/>
    <a:srgbClr val="BEA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1024" autoAdjust="0"/>
    <p:restoredTop sz="96192" autoAdjust="0"/>
  </p:normalViewPr>
  <p:slideViewPr>
    <p:cSldViewPr snapToGrid="0">
      <p:cViewPr>
        <p:scale>
          <a:sx n="78" d="100"/>
          <a:sy n="78" d="100"/>
        </p:scale>
        <p:origin x="-1512" y="-320"/>
      </p:cViewPr>
      <p:guideLst>
        <p:guide orient="horz" pos="343"/>
        <p:guide pos="259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104"/>
    </p:cViewPr>
  </p:sorterViewPr>
  <p:notesViewPr>
    <p:cSldViewPr snapToGrid="0">
      <p:cViewPr>
        <p:scale>
          <a:sx n="66" d="100"/>
          <a:sy n="66" d="100"/>
        </p:scale>
        <p:origin x="-1572" y="-66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handoutMaster" Target="handoutMasters/handoutMaster1.xml"/><Relationship Id="rId121" Type="http://schemas.openxmlformats.org/officeDocument/2006/relationships/printerSettings" Target="printerSettings/printerSettings1.bin"/><Relationship Id="rId122" Type="http://schemas.openxmlformats.org/officeDocument/2006/relationships/presProps" Target="presProps.xml"/><Relationship Id="rId123" Type="http://schemas.openxmlformats.org/officeDocument/2006/relationships/viewProps" Target="viewProps.xml"/><Relationship Id="rId124" Type="http://schemas.openxmlformats.org/officeDocument/2006/relationships/theme" Target="theme/theme1.xml"/><Relationship Id="rId12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4" tIns="46702" rIns="93404" bIns="46702" numCol="1" anchor="t" anchorCtr="0" compatLnSpc="1">
            <a:prstTxWarp prst="textNoShape">
              <a:avLst/>
            </a:prstTxWarp>
          </a:bodyPr>
          <a:lstStyle>
            <a:lvl1pPr algn="l" defTabSz="93734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63862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4" tIns="46702" rIns="93404" bIns="46702" numCol="1" anchor="t" anchorCtr="0" compatLnSpc="1">
            <a:prstTxWarp prst="textNoShape">
              <a:avLst/>
            </a:prstTxWarp>
          </a:bodyPr>
          <a:lstStyle>
            <a:lvl1pPr algn="r" defTabSz="93734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0A9F4A7-6A57-4F88-8882-AB2E8FDD5299}" type="datetime1">
              <a:rPr lang="fr-FR"/>
              <a:pPr>
                <a:defRPr/>
              </a:pPr>
              <a:t>27/11/18</a:t>
            </a:fld>
            <a:endParaRPr lang="en-US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5788"/>
            <a:ext cx="2963863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4" tIns="46702" rIns="93404" bIns="46702" numCol="1" anchor="b" anchorCtr="0" compatLnSpc="1">
            <a:prstTxWarp prst="textNoShape">
              <a:avLst/>
            </a:prstTxWarp>
          </a:bodyPr>
          <a:lstStyle>
            <a:lvl1pPr algn="l" defTabSz="93734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475788"/>
            <a:ext cx="2963862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04" tIns="46702" rIns="93404" bIns="46702" numCol="1" anchor="b" anchorCtr="0" compatLnSpc="1">
            <a:prstTxWarp prst="textNoShape">
              <a:avLst/>
            </a:prstTxWarp>
          </a:bodyPr>
          <a:lstStyle>
            <a:lvl1pPr algn="r" defTabSz="93734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6755418-FE3A-4FDE-85A2-B6D11F9D5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8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636588" y="5521325"/>
            <a:ext cx="1252537" cy="452438"/>
          </a:xfrm>
          <a:prstGeom prst="roundRect">
            <a:avLst>
              <a:gd name="adj" fmla="val 26773"/>
            </a:avLst>
          </a:prstGeom>
          <a:solidFill>
            <a:srgbClr val="FF9933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748" tIns="0" rIns="91748" bIns="47709"/>
          <a:lstStyle/>
          <a:p>
            <a:pPr algn="ctr" defTabSz="932587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bg1"/>
                </a:solidFill>
              </a:rPr>
              <a:t>Notes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2" rIns="92079" bIns="46042" numCol="1" anchor="t" anchorCtr="0" compatLnSpc="1">
            <a:prstTxWarp prst="textNoShape">
              <a:avLst/>
            </a:prstTxWarp>
          </a:bodyPr>
          <a:lstStyle>
            <a:lvl1pPr algn="l" defTabSz="923070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79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2" rIns="92079" bIns="46042" numCol="1" anchor="t" anchorCtr="0" compatLnSpc="1">
            <a:prstTxWarp prst="textNoShape">
              <a:avLst/>
            </a:prstTxWarp>
          </a:bodyPr>
          <a:lstStyle>
            <a:lvl1pPr algn="r" defTabSz="923070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B15B763-6ADC-4839-A573-6A81DF52A39B}" type="datetime1">
              <a:rPr lang="fr-FR"/>
              <a:pPr>
                <a:defRPr/>
              </a:pPr>
              <a:t>27/11/18</a:t>
            </a:fld>
            <a:endParaRPr lang="en-GB"/>
          </a:p>
        </p:txBody>
      </p:sp>
      <p:sp>
        <p:nvSpPr>
          <p:cNvPr id="2253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" y="746125"/>
            <a:ext cx="6638925" cy="459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479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2" rIns="92079" bIns="46042" numCol="1" anchor="b" anchorCtr="0" compatLnSpc="1">
            <a:prstTxWarp prst="textNoShape">
              <a:avLst/>
            </a:prstTxWarp>
          </a:bodyPr>
          <a:lstStyle>
            <a:lvl1pPr algn="l" defTabSz="923070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39275"/>
            <a:ext cx="29479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9" tIns="46042" rIns="92079" bIns="46042" numCol="1" anchor="b" anchorCtr="0" compatLnSpc="1">
            <a:prstTxWarp prst="textNoShape">
              <a:avLst/>
            </a:prstTxWarp>
          </a:bodyPr>
          <a:lstStyle>
            <a:lvl1pPr algn="r" defTabSz="923070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GB"/>
              <a:t>Page </a:t>
            </a:r>
            <a:fld id="{A22B8BAE-E094-4A22-85D6-743FE1A26034}" type="slidenum">
              <a:rPr lang="en-GB"/>
              <a:pPr>
                <a:defRPr/>
              </a:pPr>
              <a:t>‹#›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68300" y="5781675"/>
            <a:ext cx="6075363" cy="3741738"/>
          </a:xfrm>
          <a:prstGeom prst="roundRect">
            <a:avLst>
              <a:gd name="adj" fmla="val 7301"/>
            </a:avLst>
          </a:prstGeom>
          <a:solidFill>
            <a:schemeClr val="bg1"/>
          </a:solidFill>
          <a:ln w="952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lIns="89917" tIns="46757" rIns="89917" bIns="46757" anchor="ctr"/>
          <a:lstStyle/>
          <a:p>
            <a:pPr algn="ctr">
              <a:spcBef>
                <a:spcPct val="50000"/>
              </a:spcBef>
              <a:defRPr/>
            </a:pPr>
            <a:endParaRPr lang="fr-FR"/>
          </a:p>
        </p:txBody>
      </p:sp>
      <p:pic>
        <p:nvPicPr>
          <p:cNvPr id="22537" name="Picture 11" descr="HAND087"/>
          <p:cNvPicPr>
            <a:picLocks noChangeAspect="1" noChangeArrowheads="1"/>
          </p:cNvPicPr>
          <p:nvPr/>
        </p:nvPicPr>
        <p:blipFill>
          <a:blip r:embed="rId2">
            <a:lum bright="94000"/>
          </a:blip>
          <a:srcRect/>
          <a:stretch>
            <a:fillRect/>
          </a:stretch>
        </p:blipFill>
        <p:spPr bwMode="auto">
          <a:xfrm>
            <a:off x="960438" y="6630988"/>
            <a:ext cx="474186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391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83213" cy="3725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2F603-B634-4B2C-814C-59E11F984C0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D09E1-4ED1-41B8-AB8F-F37C12DEAB95}" type="slidenum">
              <a:rPr lang="fr-FR"/>
              <a:pPr/>
              <a:t>80</a:t>
            </a:fld>
            <a:endParaRPr lang="fr-FR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750888"/>
            <a:ext cx="5365750" cy="3716337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535" y="4721821"/>
            <a:ext cx="4986543" cy="4473973"/>
          </a:xfrm>
          <a:prstGeom prst="rect">
            <a:avLst/>
          </a:prstGeom>
        </p:spPr>
        <p:txBody>
          <a:bodyPr lIns="91541" tIns="45770" rIns="91541" bIns="4577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2461A-250E-4A29-9E9B-599CA3838FA1}" type="datetime1">
              <a:rPr lang="en-US" smtClean="0"/>
              <a:pPr/>
              <a:t>27/11/18</a:t>
            </a:fld>
            <a:endParaRPr lang="en-US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81099-48EC-46A3-9530-F58EB96AF77C}" type="datetime1">
              <a:rPr lang="en-US" smtClean="0"/>
              <a:pPr/>
              <a:t>27/11/18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85DAF6-BB93-4D6D-898B-F2FDEAEBB2C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97E24-FFB9-4C73-8C6D-E02A7AD33DB8}" type="datetime1">
              <a:rPr lang="en-US" smtClean="0"/>
              <a:pPr/>
              <a:t>27/11/18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D1E80A-2854-452A-9D46-B1D80F5A056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457200"/>
            <a:ext cx="84201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42950" y="64008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24/06/2003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4008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4008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59D838-25C9-4679-B1AC-FC7EBFEC086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7"/>
          <p:cNvSpPr>
            <a:spLocks/>
          </p:cNvSpPr>
          <p:nvPr userDrawn="1"/>
        </p:nvSpPr>
        <p:spPr bwMode="auto">
          <a:xfrm>
            <a:off x="5644359" y="0"/>
            <a:ext cx="4275402" cy="6904567"/>
          </a:xfrm>
          <a:custGeom>
            <a:avLst/>
            <a:gdLst>
              <a:gd name="T0" fmla="*/ 2147483647 w 10000"/>
              <a:gd name="T1" fmla="*/ 138879756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0 h 10001"/>
              <a:gd name="T8" fmla="*/ 2147483647 w 10000"/>
              <a:gd name="T9" fmla="*/ 138879756 h 100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56" tIns="53629" rIns="107256" bIns="53629"/>
          <a:lstStyle/>
          <a:p>
            <a:pPr defTabSz="536281"/>
            <a:endParaRPr lang="fr-FR" sz="1800">
              <a:solidFill>
                <a:srgbClr val="333366"/>
              </a:solidFill>
              <a:latin typeface="Century Gothic" pitchFamily="34" charset="0"/>
            </a:endParaRPr>
          </a:p>
        </p:txBody>
      </p:sp>
      <p:sp>
        <p:nvSpPr>
          <p:cNvPr id="5" name="Rectangle 1030"/>
          <p:cNvSpPr>
            <a:spLocks noChangeArrowheads="1"/>
          </p:cNvSpPr>
          <p:nvPr userDrawn="1"/>
        </p:nvSpPr>
        <p:spPr bwMode="auto">
          <a:xfrm>
            <a:off x="237333" y="6426204"/>
            <a:ext cx="4770702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56" tIns="0" rIns="107256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defTabSz="536281" eaLnBrk="1" hangingPunct="1"/>
            <a:r>
              <a:rPr lang="en-AU" altLang="fr-FR" sz="1100">
                <a:solidFill>
                  <a:srgbClr val="333366"/>
                </a:solidFill>
              </a:rPr>
              <a:t>www.thalesgroup.com</a:t>
            </a:r>
          </a:p>
        </p:txBody>
      </p:sp>
      <p:pic>
        <p:nvPicPr>
          <p:cNvPr id="6" name="Espace réservé pour une image  4" descr="worldcity_corporate_lé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9081" y="-12697"/>
            <a:ext cx="3951386" cy="6904567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  <p:sp>
        <p:nvSpPr>
          <p:cNvPr id="7" name="Demi-cadre 6"/>
          <p:cNvSpPr/>
          <p:nvPr userDrawn="1"/>
        </p:nvSpPr>
        <p:spPr bwMode="auto">
          <a:xfrm>
            <a:off x="326761" y="1930401"/>
            <a:ext cx="419629" cy="527051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lIns="107256" tIns="53629" rIns="107256" bIns="53629"/>
          <a:lstStyle/>
          <a:p>
            <a:pPr algn="ctr"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333366"/>
              </a:solidFill>
              <a:latin typeface="Century Gothic"/>
            </a:endParaRPr>
          </a:p>
        </p:txBody>
      </p:sp>
      <p:pic>
        <p:nvPicPr>
          <p:cNvPr id="8" name="Image 19" descr="logo_thal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56250" y="220137"/>
            <a:ext cx="2531533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220" y="1342957"/>
            <a:ext cx="5327858" cy="4254383"/>
          </a:xfrm>
        </p:spPr>
        <p:txBody>
          <a:bodyPr/>
          <a:lstStyle>
            <a:lvl1pPr algn="l">
              <a:defRPr sz="3100">
                <a:solidFill>
                  <a:srgbClr val="3333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27220" y="4179769"/>
            <a:ext cx="5327858" cy="35452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>
                <a:solidFill>
                  <a:srgbClr val="5DBFD4"/>
                </a:solidFill>
              </a:defRPr>
            </a:lvl1pPr>
            <a:lvl2pPr marL="536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7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0892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252"/>
              </a:spcBef>
              <a:spcAft>
                <a:spcPts val="563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60725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7"/>
          <p:cNvSpPr>
            <a:spLocks/>
          </p:cNvSpPr>
          <p:nvPr userDrawn="1"/>
        </p:nvSpPr>
        <p:spPr bwMode="auto">
          <a:xfrm>
            <a:off x="5644359" y="0"/>
            <a:ext cx="4275402" cy="6904567"/>
          </a:xfrm>
          <a:custGeom>
            <a:avLst/>
            <a:gdLst>
              <a:gd name="T0" fmla="*/ 2147483647 w 10000"/>
              <a:gd name="T1" fmla="*/ 138879756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0 h 10001"/>
              <a:gd name="T8" fmla="*/ 2147483647 w 10000"/>
              <a:gd name="T9" fmla="*/ 138879756 h 100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56" tIns="53629" rIns="107256" bIns="53629"/>
          <a:lstStyle/>
          <a:p>
            <a:pPr defTabSz="536281"/>
            <a:endParaRPr lang="fr-FR" sz="1800">
              <a:solidFill>
                <a:srgbClr val="333366"/>
              </a:solidFill>
              <a:latin typeface="Century Gothic" pitchFamily="34" charset="0"/>
            </a:endParaRPr>
          </a:p>
        </p:txBody>
      </p:sp>
      <p:sp>
        <p:nvSpPr>
          <p:cNvPr id="6" name="Rectangle 1030"/>
          <p:cNvSpPr>
            <a:spLocks noChangeArrowheads="1"/>
          </p:cNvSpPr>
          <p:nvPr userDrawn="1"/>
        </p:nvSpPr>
        <p:spPr bwMode="auto">
          <a:xfrm>
            <a:off x="237333" y="6426204"/>
            <a:ext cx="4770702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56" tIns="0" rIns="107256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defTabSz="536281" eaLnBrk="1" hangingPunct="1"/>
            <a:r>
              <a:rPr lang="en-AU" altLang="fr-FR" sz="1100">
                <a:solidFill>
                  <a:srgbClr val="333366"/>
                </a:solidFill>
              </a:rPr>
              <a:t>www.thalesgroup.com</a:t>
            </a:r>
          </a:p>
        </p:txBody>
      </p:sp>
      <p:sp>
        <p:nvSpPr>
          <p:cNvPr id="7" name="Demi-cadre 6"/>
          <p:cNvSpPr/>
          <p:nvPr userDrawn="1"/>
        </p:nvSpPr>
        <p:spPr bwMode="auto">
          <a:xfrm>
            <a:off x="326761" y="1930401"/>
            <a:ext cx="419629" cy="527051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lIns="107256" tIns="53629" rIns="107256" bIns="53629"/>
          <a:lstStyle/>
          <a:p>
            <a:pPr algn="ctr"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333366"/>
              </a:solidFill>
              <a:latin typeface="Century Gothic"/>
            </a:endParaRPr>
          </a:p>
        </p:txBody>
      </p:sp>
      <p:pic>
        <p:nvPicPr>
          <p:cNvPr id="8" name="Image 18" descr="logo_tha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56250" y="220137"/>
            <a:ext cx="2531533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4017434" y="6178190"/>
            <a:ext cx="1871133" cy="540472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lIns="107256" tIns="54896" rIns="107256" bIns="53629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defTabSz="536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OPEN</a:t>
            </a:r>
          </a:p>
          <a:p>
            <a:pPr algn="ctr" defTabSz="536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THALES GROUP INTERNAL</a:t>
            </a:r>
          </a:p>
          <a:p>
            <a:pPr algn="ctr" defTabSz="536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defTabSz="536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smtClean="0">
                <a:solidFill>
                  <a:srgbClr val="FF0000"/>
                </a:solidFill>
                <a:latin typeface="Arial" charset="0"/>
              </a:rPr>
              <a:t>THALES GROUP SECRET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220" y="1342957"/>
            <a:ext cx="5327858" cy="4254383"/>
          </a:xfrm>
        </p:spPr>
        <p:txBody>
          <a:bodyPr/>
          <a:lstStyle>
            <a:lvl1pPr algn="l">
              <a:defRPr sz="3100">
                <a:solidFill>
                  <a:srgbClr val="3333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27220" y="4179769"/>
            <a:ext cx="5327858" cy="35452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all">
                <a:solidFill>
                  <a:srgbClr val="5DBFD4"/>
                </a:solidFill>
              </a:defRPr>
            </a:lvl1pPr>
            <a:lvl2pPr marL="536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7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 bwMode="auto">
          <a:xfrm>
            <a:off x="5960448" y="-12697"/>
            <a:ext cx="3951386" cy="6904567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506722" rtlCol="0" anchor="ctr">
            <a:no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18823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7"/>
          <p:cNvSpPr>
            <a:spLocks/>
          </p:cNvSpPr>
          <p:nvPr userDrawn="1"/>
        </p:nvSpPr>
        <p:spPr bwMode="auto">
          <a:xfrm>
            <a:off x="5644359" y="0"/>
            <a:ext cx="4275402" cy="6904567"/>
          </a:xfrm>
          <a:custGeom>
            <a:avLst/>
            <a:gdLst>
              <a:gd name="T0" fmla="*/ 2147483647 w 10000"/>
              <a:gd name="T1" fmla="*/ 138879756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0 h 10001"/>
              <a:gd name="T8" fmla="*/ 2147483647 w 10000"/>
              <a:gd name="T9" fmla="*/ 138879756 h 100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56" tIns="53629" rIns="107256" bIns="53629"/>
          <a:lstStyle/>
          <a:p>
            <a:pPr defTabSz="536281"/>
            <a:endParaRPr lang="fr-FR" sz="1800">
              <a:solidFill>
                <a:srgbClr val="333366"/>
              </a:solidFill>
              <a:latin typeface="Century Gothic" pitchFamily="34" charset="0"/>
            </a:endParaRPr>
          </a:p>
        </p:txBody>
      </p:sp>
      <p:sp>
        <p:nvSpPr>
          <p:cNvPr id="8" name="Rectangle 1030"/>
          <p:cNvSpPr>
            <a:spLocks noChangeArrowheads="1"/>
          </p:cNvSpPr>
          <p:nvPr userDrawn="1"/>
        </p:nvSpPr>
        <p:spPr bwMode="auto">
          <a:xfrm>
            <a:off x="237333" y="6426204"/>
            <a:ext cx="4770702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56" tIns="0" rIns="107256" bIns="0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defTabSz="536281" eaLnBrk="1" hangingPunct="1"/>
            <a:r>
              <a:rPr lang="en-AU" altLang="fr-FR" sz="1100">
                <a:solidFill>
                  <a:srgbClr val="333366"/>
                </a:solidFill>
              </a:rPr>
              <a:t>www.thalesgroup.com</a:t>
            </a: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218414" y="2209279"/>
            <a:ext cx="103188" cy="354527"/>
          </a:xfrm>
          <a:prstGeom prst="rect">
            <a:avLst/>
          </a:prstGeom>
          <a:solidFill>
            <a:srgbClr val="5DB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56" tIns="53629" rIns="107256" bIns="5362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1072560"/>
            <a:endParaRPr lang="en-AU" altLang="fr-FR" sz="1600">
              <a:solidFill>
                <a:srgbClr val="32326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8" descr="logo_tha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256250" y="220137"/>
            <a:ext cx="2531533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4017434" y="6178190"/>
            <a:ext cx="1871133" cy="54047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lIns="107256" tIns="54896" rIns="107256" bIns="53629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defTabSz="536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OPEN</a:t>
            </a:r>
          </a:p>
          <a:p>
            <a:pPr algn="ctr" defTabSz="536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smtClean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THALES GROUP INTERNAL</a:t>
            </a:r>
          </a:p>
          <a:p>
            <a:pPr algn="ctr" defTabSz="536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defTabSz="5362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smtClean="0">
                <a:solidFill>
                  <a:srgbClr val="FF0000"/>
                </a:solidFill>
                <a:latin typeface="Arial" charset="0"/>
              </a:rPr>
              <a:t>THALES GROUP SECRET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220" y="1792741"/>
            <a:ext cx="5327858" cy="1155863"/>
          </a:xfrm>
        </p:spPr>
        <p:txBody>
          <a:bodyPr/>
          <a:lstStyle>
            <a:lvl1pPr algn="l">
              <a:defRPr sz="2800" baseline="0">
                <a:solidFill>
                  <a:srgbClr val="3333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/>
          </p:nvPr>
        </p:nvSpPr>
        <p:spPr>
          <a:xfrm>
            <a:off x="327220" y="2692869"/>
            <a:ext cx="5327858" cy="35452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cap="all">
                <a:solidFill>
                  <a:schemeClr val="tx1"/>
                </a:solidFill>
              </a:defRPr>
            </a:lvl1pPr>
            <a:lvl2pPr marL="536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7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27220" y="3337280"/>
            <a:ext cx="5327857" cy="2335389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6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 bwMode="auto">
          <a:xfrm>
            <a:off x="5960448" y="-12697"/>
            <a:ext cx="3951386" cy="6904567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506722" rtlCol="0" anchor="ctr">
            <a:no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49434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5960800" y="-21163"/>
            <a:ext cx="3945202" cy="6887633"/>
          </a:xfrm>
          <a:custGeom>
            <a:avLst/>
            <a:gdLst>
              <a:gd name="T0" fmla="*/ 1711344 w 3642050"/>
              <a:gd name="T1" fmla="*/ 0 h 5165725"/>
              <a:gd name="T2" fmla="*/ 3641400 w 3642050"/>
              <a:gd name="T3" fmla="*/ 15875 h 5165725"/>
              <a:gd name="T4" fmla="*/ 3641400 w 3642050"/>
              <a:gd name="T5" fmla="*/ 5159375 h 5165725"/>
              <a:gd name="T6" fmla="*/ 105082 w 3642050"/>
              <a:gd name="T7" fmla="*/ 5165725 h 5165725"/>
              <a:gd name="T8" fmla="*/ 1711344 w 3642050"/>
              <a:gd name="T9" fmla="*/ 0 h 5165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56" tIns="53629" rIns="107256" bIns="53629"/>
          <a:lstStyle/>
          <a:p>
            <a:pPr defTabSz="536281"/>
            <a:endParaRPr lang="fr-FR" sz="1800">
              <a:solidFill>
                <a:srgbClr val="333366"/>
              </a:solidFill>
              <a:latin typeface="Century Gothic" pitchFamily="34" charset="0"/>
            </a:endParaRPr>
          </a:p>
        </p:txBody>
      </p:sp>
      <p:sp>
        <p:nvSpPr>
          <p:cNvPr id="7" name="Oval 41"/>
          <p:cNvSpPr>
            <a:spLocks noChangeArrowheads="1"/>
          </p:cNvSpPr>
          <p:nvPr userDrawn="1"/>
        </p:nvSpPr>
        <p:spPr bwMode="auto">
          <a:xfrm>
            <a:off x="5443141" y="-3877733"/>
            <a:ext cx="12284471" cy="1539240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8" name="Oval 41"/>
          <p:cNvSpPr>
            <a:spLocks noChangeArrowheads="1"/>
          </p:cNvSpPr>
          <p:nvPr userDrawn="1"/>
        </p:nvSpPr>
        <p:spPr bwMode="auto">
          <a:xfrm>
            <a:off x="5881689" y="-2529417"/>
            <a:ext cx="12284472" cy="15392401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7868047" y="6415621"/>
            <a:ext cx="1767946" cy="264583"/>
            <a:chOff x="2619375" y="-595312"/>
            <a:chExt cx="1785938" cy="215899"/>
          </a:xfrm>
        </p:grpSpPr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091659530 w 180"/>
                <a:gd name="T17" fmla="*/ 2147483647 h 166"/>
                <a:gd name="T18" fmla="*/ 2091659530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defTabSz="536281" eaLnBrk="1" hangingPunct="1"/>
              <a:endParaRPr lang="en-AU" altLang="fr-FR" sz="1800">
                <a:solidFill>
                  <a:srgbClr val="333366"/>
                </a:solidFill>
              </a:endParaRPr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5135180" y="1559415"/>
            <a:ext cx="4326645" cy="3756903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194477" y="928723"/>
            <a:ext cx="4821547" cy="52459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417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5960800" y="-21163"/>
            <a:ext cx="3945202" cy="6887633"/>
          </a:xfrm>
          <a:custGeom>
            <a:avLst/>
            <a:gdLst>
              <a:gd name="T0" fmla="*/ 1711344 w 3642050"/>
              <a:gd name="T1" fmla="*/ 0 h 5165725"/>
              <a:gd name="T2" fmla="*/ 3641400 w 3642050"/>
              <a:gd name="T3" fmla="*/ 15875 h 5165725"/>
              <a:gd name="T4" fmla="*/ 3641400 w 3642050"/>
              <a:gd name="T5" fmla="*/ 5159375 h 5165725"/>
              <a:gd name="T6" fmla="*/ 105082 w 3642050"/>
              <a:gd name="T7" fmla="*/ 5165725 h 5165725"/>
              <a:gd name="T8" fmla="*/ 1711344 w 3642050"/>
              <a:gd name="T9" fmla="*/ 0 h 5165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56" tIns="53629" rIns="107256" bIns="53629"/>
          <a:lstStyle/>
          <a:p>
            <a:pPr defTabSz="536281"/>
            <a:endParaRPr lang="fr-FR" sz="1800">
              <a:solidFill>
                <a:srgbClr val="333366"/>
              </a:solidFill>
              <a:latin typeface="Century Gothic" pitchFamily="34" charset="0"/>
            </a:endParaRPr>
          </a:p>
        </p:txBody>
      </p:sp>
      <p:sp>
        <p:nvSpPr>
          <p:cNvPr id="9" name="Oval 41"/>
          <p:cNvSpPr>
            <a:spLocks noChangeArrowheads="1"/>
          </p:cNvSpPr>
          <p:nvPr userDrawn="1"/>
        </p:nvSpPr>
        <p:spPr bwMode="auto">
          <a:xfrm>
            <a:off x="5443141" y="-3877733"/>
            <a:ext cx="12284471" cy="1539240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0" name="Oval 41"/>
          <p:cNvSpPr>
            <a:spLocks noChangeArrowheads="1"/>
          </p:cNvSpPr>
          <p:nvPr userDrawn="1"/>
        </p:nvSpPr>
        <p:spPr bwMode="auto">
          <a:xfrm>
            <a:off x="5881689" y="-2529417"/>
            <a:ext cx="12284472" cy="15392401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7868047" y="6415621"/>
            <a:ext cx="1767946" cy="264583"/>
            <a:chOff x="2619375" y="-595312"/>
            <a:chExt cx="1785938" cy="215899"/>
          </a:xfrm>
        </p:grpSpPr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091659530 w 180"/>
                <a:gd name="T17" fmla="*/ 2147483647 h 166"/>
                <a:gd name="T18" fmla="*/ 2091659530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defTabSz="536281" eaLnBrk="1" hangingPunct="1"/>
              <a:endParaRPr lang="en-AU" altLang="fr-FR" sz="1800">
                <a:solidFill>
                  <a:srgbClr val="333366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6390148" y="1638912"/>
            <a:ext cx="3159940" cy="2743833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6390148" y="4528043"/>
            <a:ext cx="3159940" cy="16466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194477" y="928723"/>
            <a:ext cx="6043508" cy="52459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28461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/>
          </p:cNvSpPr>
          <p:nvPr userDrawn="1"/>
        </p:nvSpPr>
        <p:spPr bwMode="auto">
          <a:xfrm>
            <a:off x="5960800" y="-21163"/>
            <a:ext cx="3945202" cy="6887633"/>
          </a:xfrm>
          <a:custGeom>
            <a:avLst/>
            <a:gdLst>
              <a:gd name="T0" fmla="*/ 1711344 w 3642050"/>
              <a:gd name="T1" fmla="*/ 0 h 5165725"/>
              <a:gd name="T2" fmla="*/ 3641400 w 3642050"/>
              <a:gd name="T3" fmla="*/ 15875 h 5165725"/>
              <a:gd name="T4" fmla="*/ 3641400 w 3642050"/>
              <a:gd name="T5" fmla="*/ 5159375 h 5165725"/>
              <a:gd name="T6" fmla="*/ 105082 w 3642050"/>
              <a:gd name="T7" fmla="*/ 5165725 h 5165725"/>
              <a:gd name="T8" fmla="*/ 1711344 w 3642050"/>
              <a:gd name="T9" fmla="*/ 0 h 5165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56" tIns="53629" rIns="107256" bIns="53629"/>
          <a:lstStyle/>
          <a:p>
            <a:pPr defTabSz="536281"/>
            <a:endParaRPr lang="fr-FR" sz="1800">
              <a:solidFill>
                <a:srgbClr val="333366"/>
              </a:solidFill>
              <a:latin typeface="Century Gothic" pitchFamily="34" charset="0"/>
            </a:endParaRPr>
          </a:p>
        </p:txBody>
      </p:sp>
      <p:sp>
        <p:nvSpPr>
          <p:cNvPr id="11" name="Oval 41"/>
          <p:cNvSpPr>
            <a:spLocks noChangeArrowheads="1"/>
          </p:cNvSpPr>
          <p:nvPr userDrawn="1"/>
        </p:nvSpPr>
        <p:spPr bwMode="auto">
          <a:xfrm>
            <a:off x="5443141" y="-3877733"/>
            <a:ext cx="12284471" cy="1539240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2" name="Oval 41"/>
          <p:cNvSpPr>
            <a:spLocks noChangeArrowheads="1"/>
          </p:cNvSpPr>
          <p:nvPr userDrawn="1"/>
        </p:nvSpPr>
        <p:spPr bwMode="auto">
          <a:xfrm>
            <a:off x="5881689" y="-2529417"/>
            <a:ext cx="12284472" cy="15392401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grpSp>
        <p:nvGrpSpPr>
          <p:cNvPr id="13" name="Group 25"/>
          <p:cNvGrpSpPr>
            <a:grpSpLocks/>
          </p:cNvGrpSpPr>
          <p:nvPr userDrawn="1"/>
        </p:nvGrpSpPr>
        <p:grpSpPr bwMode="auto">
          <a:xfrm>
            <a:off x="7868047" y="6415621"/>
            <a:ext cx="1767946" cy="264583"/>
            <a:chOff x="2619375" y="-595312"/>
            <a:chExt cx="1785938" cy="215899"/>
          </a:xfrm>
        </p:grpSpPr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091659530 w 180"/>
                <a:gd name="T17" fmla="*/ 2147483647 h 166"/>
                <a:gd name="T18" fmla="*/ 2091659530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defTabSz="536281" eaLnBrk="1" hangingPunct="1"/>
              <a:endParaRPr lang="en-AU" altLang="fr-FR" sz="1800">
                <a:solidFill>
                  <a:srgbClr val="333366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960449" y="4528043"/>
            <a:ext cx="3589643" cy="1646623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5345351" y="1153509"/>
            <a:ext cx="2072507" cy="179959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/>
          </p:nvPr>
        </p:nvSpPr>
        <p:spPr bwMode="auto">
          <a:xfrm>
            <a:off x="7480133" y="2552897"/>
            <a:ext cx="2072507" cy="179959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194476" y="928723"/>
            <a:ext cx="5026632" cy="52459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286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1AD66C-382E-48AD-8F4C-E87C4D4A8B28}" type="datetime1">
              <a:rPr lang="en-US" smtClean="0"/>
              <a:pPr/>
              <a:t>27/11/18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A03983-30B8-40C3-ABD0-6DF70570C71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 userDrawn="1"/>
        </p:nvSpPr>
        <p:spPr bwMode="auto">
          <a:xfrm>
            <a:off x="5960800" y="-21163"/>
            <a:ext cx="3945202" cy="6887633"/>
          </a:xfrm>
          <a:custGeom>
            <a:avLst/>
            <a:gdLst>
              <a:gd name="T0" fmla="*/ 1711344 w 3642050"/>
              <a:gd name="T1" fmla="*/ 0 h 5165725"/>
              <a:gd name="T2" fmla="*/ 3641400 w 3642050"/>
              <a:gd name="T3" fmla="*/ 15875 h 5165725"/>
              <a:gd name="T4" fmla="*/ 3641400 w 3642050"/>
              <a:gd name="T5" fmla="*/ 5159375 h 5165725"/>
              <a:gd name="T6" fmla="*/ 105082 w 3642050"/>
              <a:gd name="T7" fmla="*/ 5165725 h 5165725"/>
              <a:gd name="T8" fmla="*/ 1711344 w 3642050"/>
              <a:gd name="T9" fmla="*/ 0 h 5165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56" tIns="53629" rIns="107256" bIns="53629"/>
          <a:lstStyle/>
          <a:p>
            <a:pPr defTabSz="536281"/>
            <a:endParaRPr lang="fr-FR" sz="1800">
              <a:solidFill>
                <a:srgbClr val="333366"/>
              </a:solidFill>
              <a:latin typeface="Century Gothic" pitchFamily="34" charset="0"/>
            </a:endParaRPr>
          </a:p>
        </p:txBody>
      </p:sp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443141" y="-3877733"/>
            <a:ext cx="12284471" cy="1539240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4" name="Oval 41"/>
          <p:cNvSpPr>
            <a:spLocks noChangeArrowheads="1"/>
          </p:cNvSpPr>
          <p:nvPr userDrawn="1"/>
        </p:nvSpPr>
        <p:spPr bwMode="auto">
          <a:xfrm>
            <a:off x="5881689" y="-2529417"/>
            <a:ext cx="12284472" cy="15392401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grpSp>
        <p:nvGrpSpPr>
          <p:cNvPr id="15" name="Group 25"/>
          <p:cNvGrpSpPr>
            <a:grpSpLocks/>
          </p:cNvGrpSpPr>
          <p:nvPr userDrawn="1"/>
        </p:nvGrpSpPr>
        <p:grpSpPr bwMode="auto">
          <a:xfrm>
            <a:off x="7868047" y="6415621"/>
            <a:ext cx="1767946" cy="264583"/>
            <a:chOff x="2619375" y="-595312"/>
            <a:chExt cx="1785938" cy="215899"/>
          </a:xfrm>
        </p:grpSpPr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091659530 w 180"/>
                <a:gd name="T17" fmla="*/ 2147483647 h 166"/>
                <a:gd name="T18" fmla="*/ 2091659530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defTabSz="536281" eaLnBrk="1" hangingPunct="1"/>
              <a:endParaRPr lang="en-AU" altLang="fr-FR" sz="1800">
                <a:solidFill>
                  <a:srgbClr val="333366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7669782" y="1123725"/>
            <a:ext cx="1880226" cy="163263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 bwMode="auto">
          <a:xfrm>
            <a:off x="7669782" y="2832877"/>
            <a:ext cx="1880226" cy="163263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auto">
          <a:xfrm>
            <a:off x="7669782" y="4542029"/>
            <a:ext cx="1880226" cy="163263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/>
          </a:p>
        </p:txBody>
      </p:sp>
      <p:sp>
        <p:nvSpPr>
          <p:cNvPr id="12" name="Espace réservé du texte 2"/>
          <p:cNvSpPr>
            <a:spLocks noGrp="1"/>
          </p:cNvSpPr>
          <p:nvPr>
            <p:ph idx="1"/>
          </p:nvPr>
        </p:nvSpPr>
        <p:spPr>
          <a:xfrm>
            <a:off x="194476" y="928723"/>
            <a:ext cx="5765970" cy="52459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968992" y="2618961"/>
            <a:ext cx="1627675" cy="3555705"/>
          </a:xfrm>
        </p:spPr>
        <p:txBody>
          <a:bodyPr anchor="b"/>
          <a:lstStyle>
            <a:lvl1pPr marL="0" indent="0" algn="r">
              <a:spcBef>
                <a:spcPts val="0"/>
              </a:spcBef>
              <a:buFontTx/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307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1"/>
          <p:cNvSpPr>
            <a:spLocks noChangeArrowheads="1"/>
          </p:cNvSpPr>
          <p:nvPr userDrawn="1"/>
        </p:nvSpPr>
        <p:spPr bwMode="auto">
          <a:xfrm>
            <a:off x="5443141" y="-3877733"/>
            <a:ext cx="12284471" cy="1539240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6" name="Oval 41"/>
          <p:cNvSpPr>
            <a:spLocks noChangeArrowheads="1"/>
          </p:cNvSpPr>
          <p:nvPr userDrawn="1"/>
        </p:nvSpPr>
        <p:spPr bwMode="auto">
          <a:xfrm>
            <a:off x="5881689" y="-2529417"/>
            <a:ext cx="12284472" cy="15392401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5960800" y="-21163"/>
            <a:ext cx="3945202" cy="6887633"/>
          </a:xfrm>
          <a:custGeom>
            <a:avLst/>
            <a:gdLst>
              <a:gd name="T0" fmla="*/ 1711344 w 3642050"/>
              <a:gd name="T1" fmla="*/ 0 h 5165725"/>
              <a:gd name="T2" fmla="*/ 3641400 w 3642050"/>
              <a:gd name="T3" fmla="*/ 15875 h 5165725"/>
              <a:gd name="T4" fmla="*/ 3641400 w 3642050"/>
              <a:gd name="T5" fmla="*/ 5159375 h 5165725"/>
              <a:gd name="T6" fmla="*/ 105082 w 3642050"/>
              <a:gd name="T7" fmla="*/ 5165725 h 5165725"/>
              <a:gd name="T8" fmla="*/ 1711344 w 3642050"/>
              <a:gd name="T9" fmla="*/ 0 h 5165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56" tIns="53629" rIns="107256" bIns="53629"/>
          <a:lstStyle/>
          <a:p>
            <a:pPr defTabSz="536281"/>
            <a:endParaRPr lang="fr-FR" sz="1800">
              <a:solidFill>
                <a:srgbClr val="333366"/>
              </a:solidFill>
              <a:latin typeface="Century Gothic" pitchFamily="34" charset="0"/>
            </a:endParaRPr>
          </a:p>
        </p:txBody>
      </p:sp>
      <p:grpSp>
        <p:nvGrpSpPr>
          <p:cNvPr id="8" name="Group 25"/>
          <p:cNvGrpSpPr>
            <a:grpSpLocks/>
          </p:cNvGrpSpPr>
          <p:nvPr userDrawn="1"/>
        </p:nvGrpSpPr>
        <p:grpSpPr bwMode="auto">
          <a:xfrm>
            <a:off x="7868047" y="6415621"/>
            <a:ext cx="1767946" cy="264583"/>
            <a:chOff x="2619375" y="-595312"/>
            <a:chExt cx="1785938" cy="215899"/>
          </a:xfrm>
        </p:grpSpPr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091659530 w 180"/>
                <a:gd name="T17" fmla="*/ 2147483647 h 166"/>
                <a:gd name="T18" fmla="*/ 2091659530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defTabSz="536281" eaLnBrk="1" hangingPunct="1"/>
              <a:endParaRPr lang="en-AU" altLang="fr-FR" sz="1800">
                <a:solidFill>
                  <a:srgbClr val="333366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5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/>
          </p:nvPr>
        </p:nvSpPr>
        <p:spPr>
          <a:xfrm>
            <a:off x="194476" y="928723"/>
            <a:ext cx="5765970" cy="52459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968990" y="928725"/>
            <a:ext cx="3717578" cy="5245939"/>
          </a:xfrm>
        </p:spPr>
        <p:txBody>
          <a:bodyPr anchor="ctr"/>
          <a:lstStyle>
            <a:lvl1pPr marL="0" indent="0" algn="r">
              <a:buFontTx/>
              <a:buNone/>
              <a:defRPr sz="19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6020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1"/>
          <p:cNvSpPr>
            <a:spLocks noChangeArrowheads="1"/>
          </p:cNvSpPr>
          <p:nvPr userDrawn="1"/>
        </p:nvSpPr>
        <p:spPr bwMode="auto">
          <a:xfrm>
            <a:off x="5443141" y="-3877733"/>
            <a:ext cx="12284471" cy="1539240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6" name="Oval 41"/>
          <p:cNvSpPr>
            <a:spLocks noChangeArrowheads="1"/>
          </p:cNvSpPr>
          <p:nvPr userDrawn="1"/>
        </p:nvSpPr>
        <p:spPr bwMode="auto">
          <a:xfrm>
            <a:off x="5881689" y="-2529417"/>
            <a:ext cx="12284472" cy="15392401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107256" tIns="53629" rIns="107256" bIns="53629"/>
          <a:lstStyle/>
          <a:p>
            <a:pPr defTabSz="53628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>
              <a:solidFill>
                <a:srgbClr val="333366"/>
              </a:solidFill>
              <a:latin typeface="Century Gothic"/>
            </a:endParaRPr>
          </a:p>
        </p:txBody>
      </p:sp>
      <p:grpSp>
        <p:nvGrpSpPr>
          <p:cNvPr id="7" name="Group 25"/>
          <p:cNvGrpSpPr>
            <a:grpSpLocks/>
          </p:cNvGrpSpPr>
          <p:nvPr userDrawn="1"/>
        </p:nvGrpSpPr>
        <p:grpSpPr bwMode="auto">
          <a:xfrm>
            <a:off x="7861169" y="6506633"/>
            <a:ext cx="1833298" cy="203200"/>
            <a:chOff x="2619375" y="-595312"/>
            <a:chExt cx="1785938" cy="215899"/>
          </a:xfrm>
        </p:grpSpPr>
        <p:sp>
          <p:nvSpPr>
            <p:cNvPr id="8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2147483647 w 180"/>
                <a:gd name="T1" fmla="*/ 2147483647 h 166"/>
                <a:gd name="T2" fmla="*/ 2147483647 w 180"/>
                <a:gd name="T3" fmla="*/ 2147483647 h 166"/>
                <a:gd name="T4" fmla="*/ 2147483647 w 180"/>
                <a:gd name="T5" fmla="*/ 2147483647 h 166"/>
                <a:gd name="T6" fmla="*/ 0 w 180"/>
                <a:gd name="T7" fmla="*/ 2147483647 h 166"/>
                <a:gd name="T8" fmla="*/ 0 w 180"/>
                <a:gd name="T9" fmla="*/ 2147483647 h 166"/>
                <a:gd name="T10" fmla="*/ 2147483647 w 180"/>
                <a:gd name="T11" fmla="*/ 2147483647 h 166"/>
                <a:gd name="T12" fmla="*/ 2147483647 w 180"/>
                <a:gd name="T13" fmla="*/ 2147483647 h 166"/>
                <a:gd name="T14" fmla="*/ 2147483647 w 180"/>
                <a:gd name="T15" fmla="*/ 2147483647 h 166"/>
                <a:gd name="T16" fmla="*/ 2091659530 w 180"/>
                <a:gd name="T17" fmla="*/ 2147483647 h 166"/>
                <a:gd name="T18" fmla="*/ 2091659530 w 180"/>
                <a:gd name="T19" fmla="*/ 2147483647 h 166"/>
                <a:gd name="T20" fmla="*/ 2147483647 w 180"/>
                <a:gd name="T21" fmla="*/ 2147483647 h 166"/>
                <a:gd name="T22" fmla="*/ 2147483647 w 180"/>
                <a:gd name="T23" fmla="*/ 0 h 166"/>
                <a:gd name="T24" fmla="*/ 2147483647 w 180"/>
                <a:gd name="T25" fmla="*/ 2147483647 h 166"/>
                <a:gd name="T26" fmla="*/ 2147483647 w 180"/>
                <a:gd name="T27" fmla="*/ 2147483647 h 166"/>
                <a:gd name="T28" fmla="*/ 2147483647 w 180"/>
                <a:gd name="T29" fmla="*/ 2147483647 h 166"/>
                <a:gd name="T30" fmla="*/ 2147483647 w 180"/>
                <a:gd name="T31" fmla="*/ 2147483647 h 166"/>
                <a:gd name="T32" fmla="*/ 2147483647 w 180"/>
                <a:gd name="T33" fmla="*/ 2147483647 h 166"/>
                <a:gd name="T34" fmla="*/ 2147483647 w 180"/>
                <a:gd name="T35" fmla="*/ 2147483647 h 166"/>
                <a:gd name="T36" fmla="*/ 2147483647 w 180"/>
                <a:gd name="T37" fmla="*/ 2147483647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2147483647 w 177"/>
                <a:gd name="T1" fmla="*/ 2147483647 h 166"/>
                <a:gd name="T2" fmla="*/ 2147483647 w 177"/>
                <a:gd name="T3" fmla="*/ 2147483647 h 166"/>
                <a:gd name="T4" fmla="*/ 0 w 177"/>
                <a:gd name="T5" fmla="*/ 2147483647 h 166"/>
                <a:gd name="T6" fmla="*/ 0 w 177"/>
                <a:gd name="T7" fmla="*/ 2147483647 h 166"/>
                <a:gd name="T8" fmla="*/ 2147483647 w 177"/>
                <a:gd name="T9" fmla="*/ 0 h 166"/>
                <a:gd name="T10" fmla="*/ 2147483647 w 177"/>
                <a:gd name="T11" fmla="*/ 2147483647 h 166"/>
                <a:gd name="T12" fmla="*/ 2147483647 w 177"/>
                <a:gd name="T13" fmla="*/ 2147483647 h 166"/>
                <a:gd name="T14" fmla="*/ 2147483647 w 177"/>
                <a:gd name="T15" fmla="*/ 2147483647 h 166"/>
                <a:gd name="T16" fmla="*/ 2147483647 w 177"/>
                <a:gd name="T17" fmla="*/ 2147483647 h 166"/>
                <a:gd name="T18" fmla="*/ 2147483647 w 177"/>
                <a:gd name="T19" fmla="*/ 2147483647 h 166"/>
                <a:gd name="T20" fmla="*/ 2147483647 w 177"/>
                <a:gd name="T21" fmla="*/ 2147483647 h 166"/>
                <a:gd name="T22" fmla="*/ 2147483647 w 177"/>
                <a:gd name="T23" fmla="*/ 2147483647 h 166"/>
                <a:gd name="T24" fmla="*/ 2147483647 w 177"/>
                <a:gd name="T25" fmla="*/ 2147483647 h 166"/>
                <a:gd name="T26" fmla="*/ 2147483647 w 177"/>
                <a:gd name="T27" fmla="*/ 2147483647 h 166"/>
                <a:gd name="T28" fmla="*/ 2147483647 w 177"/>
                <a:gd name="T29" fmla="*/ 2147483647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2147483647 w 158"/>
                <a:gd name="T1" fmla="*/ 2147483647 h 162"/>
                <a:gd name="T2" fmla="*/ 2147483647 w 158"/>
                <a:gd name="T3" fmla="*/ 2147483647 h 162"/>
                <a:gd name="T4" fmla="*/ 0 w 158"/>
                <a:gd name="T5" fmla="*/ 2147483647 h 162"/>
                <a:gd name="T6" fmla="*/ 0 w 158"/>
                <a:gd name="T7" fmla="*/ 0 h 162"/>
                <a:gd name="T8" fmla="*/ 2147483647 w 158"/>
                <a:gd name="T9" fmla="*/ 0 h 162"/>
                <a:gd name="T10" fmla="*/ 2147483647 w 158"/>
                <a:gd name="T11" fmla="*/ 2147483647 h 162"/>
                <a:gd name="T12" fmla="*/ 2147483647 w 158"/>
                <a:gd name="T13" fmla="*/ 2147483647 h 162"/>
                <a:gd name="T14" fmla="*/ 2147483647 w 158"/>
                <a:gd name="T15" fmla="*/ 2147483647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1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147483647 w 226"/>
                <a:gd name="T1" fmla="*/ 2147483647 h 161"/>
                <a:gd name="T2" fmla="*/ 2147483647 w 226"/>
                <a:gd name="T3" fmla="*/ 2147483647 h 161"/>
                <a:gd name="T4" fmla="*/ 2147483647 w 226"/>
                <a:gd name="T5" fmla="*/ 2147483647 h 161"/>
                <a:gd name="T6" fmla="*/ 2147483647 w 226"/>
                <a:gd name="T7" fmla="*/ 2147483647 h 161"/>
                <a:gd name="T8" fmla="*/ 2147483647 w 226"/>
                <a:gd name="T9" fmla="*/ 2147483647 h 161"/>
                <a:gd name="T10" fmla="*/ 0 w 226"/>
                <a:gd name="T11" fmla="*/ 2147483647 h 161"/>
                <a:gd name="T12" fmla="*/ 2147483647 w 226"/>
                <a:gd name="T13" fmla="*/ 0 h 161"/>
                <a:gd name="T14" fmla="*/ 2147483647 w 226"/>
                <a:gd name="T15" fmla="*/ 0 h 161"/>
                <a:gd name="T16" fmla="*/ 2147483647 w 226"/>
                <a:gd name="T17" fmla="*/ 214748364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defTabSz="536281" eaLnBrk="1" hangingPunct="1"/>
              <a:endParaRPr lang="en-AU" altLang="fr-FR" sz="1800">
                <a:solidFill>
                  <a:srgbClr val="333366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2147483647 w 190"/>
                <a:gd name="T1" fmla="*/ 2147483647 h 163"/>
                <a:gd name="T2" fmla="*/ 2147483647 w 190"/>
                <a:gd name="T3" fmla="*/ 2147483647 h 163"/>
                <a:gd name="T4" fmla="*/ 2147483647 w 190"/>
                <a:gd name="T5" fmla="*/ 2147483647 h 163"/>
                <a:gd name="T6" fmla="*/ 2147483647 w 190"/>
                <a:gd name="T7" fmla="*/ 2147483647 h 163"/>
                <a:gd name="T8" fmla="*/ 2147483647 w 190"/>
                <a:gd name="T9" fmla="*/ 2147483647 h 163"/>
                <a:gd name="T10" fmla="*/ 0 w 190"/>
                <a:gd name="T11" fmla="*/ 2147483647 h 163"/>
                <a:gd name="T12" fmla="*/ 0 w 190"/>
                <a:gd name="T13" fmla="*/ 2147483647 h 163"/>
                <a:gd name="T14" fmla="*/ 2147483647 w 190"/>
                <a:gd name="T15" fmla="*/ 0 h 163"/>
                <a:gd name="T16" fmla="*/ 2147483647 w 190"/>
                <a:gd name="T17" fmla="*/ 2147483647 h 163"/>
                <a:gd name="T18" fmla="*/ 2147483647 w 190"/>
                <a:gd name="T19" fmla="*/ 2147483647 h 163"/>
                <a:gd name="T20" fmla="*/ 2147483647 w 190"/>
                <a:gd name="T21" fmla="*/ 0 h 163"/>
                <a:gd name="T22" fmla="*/ 2147483647 w 190"/>
                <a:gd name="T23" fmla="*/ 2147483647 h 163"/>
                <a:gd name="T24" fmla="*/ 2147483647 w 190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2147483647 w 192"/>
                <a:gd name="T1" fmla="*/ 2147483647 h 162"/>
                <a:gd name="T2" fmla="*/ 2147483647 w 192"/>
                <a:gd name="T3" fmla="*/ 2147483647 h 162"/>
                <a:gd name="T4" fmla="*/ 2147483647 w 192"/>
                <a:gd name="T5" fmla="*/ 2147483647 h 162"/>
                <a:gd name="T6" fmla="*/ 2147483647 w 192"/>
                <a:gd name="T7" fmla="*/ 2147483647 h 162"/>
                <a:gd name="T8" fmla="*/ 2147483647 w 192"/>
                <a:gd name="T9" fmla="*/ 2147483647 h 162"/>
                <a:gd name="T10" fmla="*/ 0 w 192"/>
                <a:gd name="T11" fmla="*/ 2147483647 h 162"/>
                <a:gd name="T12" fmla="*/ 0 w 192"/>
                <a:gd name="T13" fmla="*/ 2147483647 h 162"/>
                <a:gd name="T14" fmla="*/ 2147483647 w 192"/>
                <a:gd name="T15" fmla="*/ 0 h 162"/>
                <a:gd name="T16" fmla="*/ 2147483647 w 192"/>
                <a:gd name="T17" fmla="*/ 2147483647 h 162"/>
                <a:gd name="T18" fmla="*/ 2147483647 w 192"/>
                <a:gd name="T19" fmla="*/ 21474836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36281"/>
              <a:endParaRPr lang="fr-FR" sz="1800">
                <a:solidFill>
                  <a:srgbClr val="333366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/>
          </p:nvPr>
        </p:nvSpPr>
        <p:spPr>
          <a:xfrm>
            <a:off x="194476" y="928723"/>
            <a:ext cx="5765970" cy="52459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 bwMode="auto">
          <a:xfrm>
            <a:off x="5960448" y="-12697"/>
            <a:ext cx="3951386" cy="6904567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506722" rtlCol="0" anchor="ctr">
            <a:no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53601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961240"/>
            <a:ext cx="4375150" cy="5223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961240"/>
            <a:ext cx="4375150" cy="5223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586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69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F4ADA4-35DF-4BD1-8C53-4246F035229A}" type="datetime1">
              <a:rPr lang="en-US" smtClean="0"/>
              <a:pPr/>
              <a:t>27/11/18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9F63ED-02B1-490A-8EAD-E0CB136D5388}" type="datetime1">
              <a:rPr lang="en-US" smtClean="0"/>
              <a:pPr/>
              <a:t>27/11/18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1EB547-73BE-477D-AE4E-E5B9E3C00A6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71BB6-685D-4518-8FAD-1882B9671546}" type="datetime1">
              <a:rPr lang="en-US" smtClean="0"/>
              <a:pPr/>
              <a:t>27/11/18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F4EF5C-9ADB-4B76-9C93-C4A2AE774AC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FFBFE-5C08-4E0E-AF38-FB925F0B4D71}" type="datetime1">
              <a:rPr lang="en-US" smtClean="0"/>
              <a:pPr/>
              <a:t>27/11/18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00E343-6AF5-49E9-93B2-FC5856B1BFD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27/11/18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252CFB-60B5-42A0-AE8F-205E5C1AFC3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82007-CDD1-4BCF-B9F4-9D458EFEEFE1}" type="datetime1">
              <a:rPr lang="en-US" smtClean="0"/>
              <a:pPr/>
              <a:t>27/11/18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A8EEFC-22D2-4E1C-B1AD-9FC232C6397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4F265-CA88-4C30-A9AD-02E6A5184734}" type="datetime1">
              <a:rPr lang="en-US" smtClean="0"/>
              <a:pPr/>
              <a:t>27/11/18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4FEED6-7B87-47B6-A9D1-BA92E6C9216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9" name="Processu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u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23242C-D747-4ADD-80D8-99421268E3A8}" type="datetime1">
              <a:rPr lang="en-US" smtClean="0"/>
              <a:pPr/>
              <a:t>27/11/18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AXAShape 4"/>
          <p:cNvSpPr>
            <a:spLocks noChangeArrowheads="1"/>
          </p:cNvSpPr>
          <p:nvPr userDrawn="1"/>
        </p:nvSpPr>
        <p:spPr bwMode="blackWhite">
          <a:xfrm>
            <a:off x="4003675" y="6499225"/>
            <a:ext cx="57769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80000"/>
              </a:spcBef>
              <a:tabLst>
                <a:tab pos="4103688" algn="ctr"/>
                <a:tab pos="7620000" algn="r"/>
                <a:tab pos="8191500" algn="r"/>
              </a:tabLst>
              <a:defRPr/>
            </a:pPr>
            <a:r>
              <a:rPr lang="fr-FR" dirty="0">
                <a:solidFill>
                  <a:srgbClr val="B3995D"/>
                </a:solidFill>
              </a:rPr>
              <a:t>Page </a:t>
            </a:r>
            <a:fld id="{9DE1E25F-B106-45B9-B4F0-368DC47EF415}" type="slidenum">
              <a:rPr lang="fr-FR">
                <a:solidFill>
                  <a:srgbClr val="B3995D"/>
                </a:solidFill>
              </a:rPr>
              <a:pPr algn="r">
                <a:spcBef>
                  <a:spcPct val="80000"/>
                </a:spcBef>
                <a:tabLst>
                  <a:tab pos="4103688" algn="ctr"/>
                  <a:tab pos="7620000" algn="r"/>
                  <a:tab pos="8191500" algn="r"/>
                </a:tabLst>
                <a:defRPr/>
              </a:pPr>
              <a:t>‹#›</a:t>
            </a:fld>
            <a:endParaRPr lang="fr-FR" dirty="0">
              <a:solidFill>
                <a:srgbClr val="B3995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88925" y="3"/>
            <a:ext cx="939694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56" tIns="53629" rIns="107256" bIns="536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94337" y="929218"/>
            <a:ext cx="949153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56" tIns="53629" rIns="107256" bIns="53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28" name="Rectangle 36"/>
          <p:cNvSpPr>
            <a:spLocks noChangeArrowheads="1"/>
          </p:cNvSpPr>
          <p:nvPr/>
        </p:nvSpPr>
        <p:spPr bwMode="auto">
          <a:xfrm>
            <a:off x="761868" y="6352574"/>
            <a:ext cx="303887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defTabSz="1072560">
              <a:spcBef>
                <a:spcPct val="20000"/>
              </a:spcBef>
            </a:pPr>
            <a:r>
              <a:rPr lang="fr-FR" altLang="fr-FR" sz="700">
                <a:solidFill>
                  <a:srgbClr val="969696"/>
                </a:solidFill>
              </a:rPr>
              <a:t>Ce document ne peut être reproduit, modifié, adapté, publié, traduit, d'une quelconque façon, en tout ou partie, ni divulgué à un tiers sans l'accord préalable et écrit de Thales  - ©Thales  2014 Tous Droits réservés.</a:t>
            </a:r>
            <a:endParaRPr lang="fr-FR" altLang="fr-FR" sz="800">
              <a:solidFill>
                <a:srgbClr val="606060"/>
              </a:solidFill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44464" y="6402921"/>
            <a:ext cx="851297" cy="366183"/>
          </a:xfrm>
          <a:prstGeom prst="rect">
            <a:avLst/>
          </a:prstGeom>
        </p:spPr>
        <p:txBody>
          <a:bodyPr lIns="107256" tIns="53629" rIns="107256" bIns="53629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83EF606B-CF7B-4C86-B64F-493892DA1A6D}" type="slidenum">
              <a:rPr lang="fr-FR" smtClean="0">
                <a:solidFill>
                  <a:srgbClr val="333366"/>
                </a:solidFill>
                <a:latin typeface="Century Gothic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>
              <a:solidFill>
                <a:srgbClr val="333366"/>
              </a:solidFill>
              <a:latin typeface="Century Gothic"/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5157" y="751417"/>
            <a:ext cx="991116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-1720" y="187863"/>
            <a:ext cx="194337" cy="354527"/>
          </a:xfrm>
          <a:prstGeom prst="rect">
            <a:avLst/>
          </a:prstGeom>
          <a:solidFill>
            <a:srgbClr val="5DB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56" tIns="53629" rIns="107256" bIns="5362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1072560"/>
            <a:endParaRPr lang="en-AU" altLang="fr-FR" sz="1600">
              <a:solidFill>
                <a:srgbClr val="32326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Image 10" descr="logo_thales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6000" r="9052" b="36000"/>
          <a:stretch>
            <a:fillRect/>
          </a:stretch>
        </p:blipFill>
        <p:spPr bwMode="auto">
          <a:xfrm>
            <a:off x="7813016" y="6324603"/>
            <a:ext cx="187285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Freeform 22"/>
          <p:cNvSpPr>
            <a:spLocks/>
          </p:cNvSpPr>
          <p:nvPr/>
        </p:nvSpPr>
        <p:spPr bwMode="auto">
          <a:xfrm rot="10800000" flipH="1">
            <a:off x="173701" y="6455835"/>
            <a:ext cx="225292" cy="292100"/>
          </a:xfrm>
          <a:custGeom>
            <a:avLst/>
            <a:gdLst>
              <a:gd name="T0" fmla="*/ 2147483647 w 412"/>
              <a:gd name="T1" fmla="*/ 2147483647 h 411"/>
              <a:gd name="T2" fmla="*/ 0 w 412"/>
              <a:gd name="T3" fmla="*/ 2147483647 h 411"/>
              <a:gd name="T4" fmla="*/ 0 w 412"/>
              <a:gd name="T5" fmla="*/ 0 h 411"/>
              <a:gd name="T6" fmla="*/ 2147483647 w 412"/>
              <a:gd name="T7" fmla="*/ 0 h 411"/>
              <a:gd name="T8" fmla="*/ 2147483647 w 412"/>
              <a:gd name="T9" fmla="*/ 2147483647 h 411"/>
              <a:gd name="T10" fmla="*/ 2147483647 w 412"/>
              <a:gd name="T11" fmla="*/ 2147483647 h 411"/>
              <a:gd name="T12" fmla="*/ 2147483647 w 412"/>
              <a:gd name="T13" fmla="*/ 2147483647 h 4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56" tIns="53629" rIns="107256" bIns="53629"/>
          <a:lstStyle/>
          <a:p>
            <a:pPr defTabSz="536281"/>
            <a:endParaRPr lang="fr-FR" sz="1800">
              <a:solidFill>
                <a:srgbClr val="333366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53628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3628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entury Gothic" pitchFamily="34" charset="0"/>
        </a:defRPr>
      </a:lvl2pPr>
      <a:lvl3pPr algn="l" defTabSz="53628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entury Gothic" pitchFamily="34" charset="0"/>
        </a:defRPr>
      </a:lvl3pPr>
      <a:lvl4pPr algn="l" defTabSz="53628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entury Gothic" pitchFamily="34" charset="0"/>
        </a:defRPr>
      </a:lvl4pPr>
      <a:lvl5pPr algn="l" defTabSz="53628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entury Gothic" pitchFamily="34" charset="0"/>
        </a:defRPr>
      </a:lvl5pPr>
      <a:lvl6pPr marL="536281" algn="l" defTabSz="536281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entury Gothic" pitchFamily="34" charset="0"/>
        </a:defRPr>
      </a:lvl6pPr>
      <a:lvl7pPr marL="1072560" algn="l" defTabSz="536281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entury Gothic" pitchFamily="34" charset="0"/>
        </a:defRPr>
      </a:lvl7pPr>
      <a:lvl8pPr marL="1608843" algn="l" defTabSz="536281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entury Gothic" pitchFamily="34" charset="0"/>
        </a:defRPr>
      </a:lvl8pPr>
      <a:lvl9pPr marL="2145123" algn="l" defTabSz="536281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entury Gothic" pitchFamily="34" charset="0"/>
        </a:defRPr>
      </a:lvl9pPr>
    </p:titleStyle>
    <p:bodyStyle>
      <a:lvl1pPr marL="420831" indent="-212277" algn="l" defTabSz="536281" rtl="0" eaLnBrk="0" fontAlgn="base" hangingPunct="0">
        <a:spcBef>
          <a:spcPts val="2259"/>
        </a:spcBef>
        <a:spcAft>
          <a:spcPts val="557"/>
        </a:spcAft>
        <a:buClr>
          <a:schemeClr val="bg2"/>
        </a:buClr>
        <a:buSzPct val="90000"/>
        <a:buFont typeface="Century Gothic" pitchFamily="34" charset="0"/>
        <a:buChar char="▌"/>
        <a:tabLst>
          <a:tab pos="1156355" algn="l"/>
        </a:tabLst>
        <a:defRPr lang="fr-FR" b="1" kern="1200" dirty="0">
          <a:solidFill>
            <a:schemeClr val="bg2"/>
          </a:solidFill>
          <a:latin typeface="+mn-lt"/>
          <a:ea typeface="+mn-ea"/>
          <a:cs typeface="+mn-cs"/>
        </a:defRPr>
      </a:lvl1pPr>
      <a:lvl2pPr marL="633109" indent="-214140" algn="l" defTabSz="536281" rtl="0" eaLnBrk="0" fontAlgn="base" hangingPunct="0">
        <a:spcBef>
          <a:spcPts val="1158"/>
        </a:spcBef>
        <a:spcAft>
          <a:spcPct val="0"/>
        </a:spcAft>
        <a:buSzPct val="100000"/>
        <a:buBlip>
          <a:blip r:embed="rId15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941" indent="-214140" algn="l" defTabSz="536281" rtl="0" eaLnBrk="0" fontAlgn="base" hangingPunct="0">
        <a:spcBef>
          <a:spcPts val="1834"/>
        </a:spcBef>
        <a:spcAft>
          <a:spcPct val="0"/>
        </a:spcAft>
        <a:buSzPct val="100000"/>
        <a:buFont typeface="Lucida Grande"/>
        <a:buChar char="-"/>
        <a:defRPr sz="1800" kern="1200">
          <a:solidFill>
            <a:srgbClr val="505050"/>
          </a:solidFill>
          <a:latin typeface="+mn-lt"/>
          <a:ea typeface="+mn-ea"/>
          <a:cs typeface="+mn-cs"/>
        </a:defRPr>
      </a:lvl3pPr>
      <a:lvl4pPr marL="1876982" indent="-268140" algn="l" defTabSz="53628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265" indent="-268140" algn="l" defTabSz="53628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544" indent="-268140" algn="l" defTabSz="5362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5825" indent="-268140" algn="l" defTabSz="5362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105" indent="-268140" algn="l" defTabSz="5362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387" indent="-268140" algn="l" defTabSz="5362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362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281" algn="l" defTabSz="5362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560" algn="l" defTabSz="5362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843" algn="l" defTabSz="5362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123" algn="l" defTabSz="5362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404" algn="l" defTabSz="5362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684" algn="l" defTabSz="5362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3965" algn="l" defTabSz="5362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247" algn="l" defTabSz="5362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itstrip.com/fr/" TargetMode="External"/><Relationship Id="rId4" Type="http://schemas.openxmlformats.org/officeDocument/2006/relationships/hyperlink" Target="http://www.ministryoftesting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ichrtesting.com/2015/12/15/star-flaws-the-empire-strikes-out/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1" Type="http://schemas.microsoft.com/office/2007/relationships/media" Target="file://localhost/Users/sandrine/Desktop/sdg/schindler.MOV" TargetMode="External"/><Relationship Id="rId2" Type="http://schemas.openxmlformats.org/officeDocument/2006/relationships/video" Target="file://localhost/Users/sandrine/Desktop/sdg/schindler.M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ckaday.com/2016/05/02/software-update-destroys-286-million-japanese-satellite/" TargetMode="External"/><Relationship Id="rId3" Type="http://schemas.openxmlformats.org/officeDocument/2006/relationships/hyperlink" Target="http://www.extremetech.com/extreme/222380-the-pentagons-official-f-35-bug-list-is-terrifyi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ricentis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sandrine/Desktop/sdg/ExtraitTricentis2017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nlinewebapplication.com/agile-test-methodology-model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tqb.org/" TargetMode="External"/><Relationship Id="rId3" Type="http://schemas.openxmlformats.org/officeDocument/2006/relationships/hyperlink" Target="http://www.irisa.fr/triskell/perso_pro/yletraon/cours/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ri.fr/~longuet/ante_enseignements.html" TargetMode="Externa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tqb.org/" TargetMode="Externa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ctrTitle"/>
          </p:nvPr>
        </p:nvSpPr>
        <p:spPr>
          <a:xfrm>
            <a:off x="326764" y="1341967"/>
            <a:ext cx="5327915" cy="425450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Introduction </a:t>
            </a:r>
            <a:r>
              <a:rPr lang="fr-FR" altLang="fr-FR" dirty="0" smtClean="0"/>
              <a:t>au </a:t>
            </a:r>
            <a:r>
              <a:rPr lang="fr-FR" altLang="fr-FR" dirty="0" err="1" smtClean="0"/>
              <a:t>test</a:t>
            </a:r>
            <a:r>
              <a:rPr lang="fr-FR" altLang="fr-FR" i="1" dirty="0" err="1" smtClean="0"/>
              <a:t>ing</a:t>
            </a:r>
            <a:endParaRPr lang="fr-FR" altLang="fr-FR" dirty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219" y="4180422"/>
            <a:ext cx="5714125" cy="754636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fr-FR" sz="2100" cap="none" dirty="0" smtClean="0"/>
              <a:t>Sandrine-Dominique Gouraud</a:t>
            </a:r>
          </a:p>
          <a:p>
            <a:pPr eaLnBrk="1" fontAlgn="auto" hangingPunct="1">
              <a:defRPr/>
            </a:pPr>
            <a:r>
              <a:rPr lang="fr-FR" sz="2100" cap="none" dirty="0" err="1"/>
              <a:t>s</a:t>
            </a:r>
            <a:r>
              <a:rPr lang="fr-FR" sz="2100" cap="none" dirty="0" err="1" smtClean="0"/>
              <a:t>andrine.gouraud@mythalesgroup.io</a:t>
            </a:r>
            <a:endParaRPr lang="fr-FR" sz="2100" cap="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Bogue de l’an 2038</a:t>
            </a:r>
          </a:p>
        </p:txBody>
      </p:sp>
      <p:pic>
        <p:nvPicPr>
          <p:cNvPr id="4" name="Espace réservé du contenu 3" descr="Year_2038_proble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8" r="22508"/>
          <a:stretch>
            <a:fillRect/>
          </a:stretch>
        </p:blipFill>
        <p:spPr/>
      </p:pic>
      <p:sp>
        <p:nvSpPr>
          <p:cNvPr id="5" name="ZoneTexte 4"/>
          <p:cNvSpPr txBox="1"/>
          <p:nvPr/>
        </p:nvSpPr>
        <p:spPr>
          <a:xfrm>
            <a:off x="1286335" y="6219006"/>
            <a:ext cx="33868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https</a:t>
            </a:r>
            <a:r>
              <a:rPr lang="fr-FR" dirty="0"/>
              <a:t>://</a:t>
            </a:r>
            <a:r>
              <a:rPr lang="fr-FR" dirty="0" err="1"/>
              <a:t>fr.wikipedia.org</a:t>
            </a:r>
            <a:r>
              <a:rPr lang="fr-FR" dirty="0"/>
              <a:t>/wiki/Bug_de_l%27an_2038</a:t>
            </a:r>
          </a:p>
        </p:txBody>
      </p:sp>
    </p:spTree>
    <p:extLst>
      <p:ext uri="{BB962C8B-B14F-4D97-AF65-F5344CB8AC3E}">
        <p14:creationId xmlns:p14="http://schemas.microsoft.com/office/powerpoint/2010/main" val="159586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 sympas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https://richrtesting.com/2015/12/15/star-flaws-the-empire-strikes-out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https://www.commitstrip.com/fr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>
                <a:hlinkClick r:id="rId4"/>
              </a:rPr>
              <a:t>http://www.ministryoftesting.com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33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i="1" dirty="0" smtClean="0"/>
              <a:t>Mon ordinateur, j'essaie de faire tout ce qu'il me dit mais lui il fait rien de ce que je veux.</a:t>
            </a:r>
          </a:p>
          <a:p>
            <a:pPr algn="r">
              <a:buNone/>
            </a:pPr>
            <a:r>
              <a:rPr lang="fr-FR" dirty="0" smtClean="0"/>
              <a:t>Anne </a:t>
            </a:r>
            <a:r>
              <a:rPr lang="fr-FR" dirty="0" err="1" smtClean="0"/>
              <a:t>Roumanof</a:t>
            </a:r>
            <a:r>
              <a:rPr lang="fr-FR" dirty="0" smtClean="0"/>
              <a:t>, Internet</a:t>
            </a:r>
          </a:p>
          <a:p>
            <a:pPr algn="r">
              <a:buNone/>
            </a:pPr>
            <a:endParaRPr lang="fr-FR" dirty="0"/>
          </a:p>
          <a:p>
            <a:pPr algn="r">
              <a:buNone/>
            </a:pPr>
            <a:endParaRPr lang="fr-FR" dirty="0" smtClean="0"/>
          </a:p>
          <a:p>
            <a:pPr algn="r">
              <a:buNone/>
            </a:pPr>
            <a:endParaRPr lang="fr-FR" dirty="0"/>
          </a:p>
          <a:p>
            <a:pPr algn="r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différentes méthodes V&amp;</a:t>
            </a:r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Test dynamique</a:t>
            </a:r>
          </a:p>
          <a:p>
            <a:r>
              <a:rPr lang="fr-FR" dirty="0" smtClean="0"/>
              <a:t>Test statique: </a:t>
            </a:r>
            <a:r>
              <a:rPr lang="fr-FR" b="1" dirty="0" smtClean="0"/>
              <a:t>revue de code </a:t>
            </a:r>
            <a:r>
              <a:rPr lang="fr-FR" dirty="0" smtClean="0"/>
              <a:t>ou de spécifications, etc.</a:t>
            </a:r>
          </a:p>
          <a:p>
            <a:r>
              <a:rPr lang="fr-FR" dirty="0" smtClean="0"/>
              <a:t>Vérification symbolique: exécution symbolique, etc.</a:t>
            </a:r>
          </a:p>
          <a:p>
            <a:r>
              <a:rPr lang="fr-FR" dirty="0" smtClean="0"/>
              <a:t>Vérification formelle: preuve, model-</a:t>
            </a:r>
            <a:r>
              <a:rPr lang="fr-FR" dirty="0" err="1" smtClean="0"/>
              <a:t>checking</a:t>
            </a:r>
            <a:r>
              <a:rPr lang="fr-FR" dirty="0" smtClean="0"/>
              <a:t>, etc.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23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test(</a:t>
            </a:r>
            <a:r>
              <a:rPr lang="fr-FR" dirty="0" err="1" smtClean="0"/>
              <a:t>ing</a:t>
            </a:r>
            <a:r>
              <a:rPr lang="fr-FR" dirty="0" smtClean="0"/>
              <a:t>) en entreprise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 test est effectué par deux types de profils: les développeurs et les testeurs</a:t>
            </a:r>
          </a:p>
          <a:p>
            <a:r>
              <a:rPr lang="fr-FR" dirty="0" smtClean="0"/>
              <a:t>Le test effectué généralement en entreprise est un test dynamique:  il s’agit d’exécuter du code pour s’assurer d’un fonctionnement correct</a:t>
            </a:r>
          </a:p>
          <a:p>
            <a:r>
              <a:rPr lang="fr-FR" dirty="0" smtClean="0"/>
              <a:t>Il appartient aux méthodes dites V &amp; V:</a:t>
            </a:r>
          </a:p>
          <a:p>
            <a:pPr lvl="1"/>
            <a:r>
              <a:rPr lang="fr-FR" dirty="0" smtClean="0"/>
              <a:t>Validation: l’application répond-t-elle aux besoins du client?</a:t>
            </a:r>
          </a:p>
          <a:p>
            <a:pPr lvl="1"/>
            <a:r>
              <a:rPr lang="fr-FR" dirty="0" smtClean="0"/>
              <a:t>Vérification: l’application fonctionne-t-elle correctement?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23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développeur, un bâtisseur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C’est un expert qui trouve les bons algorithmes et la meilleur solution aux problèmes</a:t>
            </a:r>
          </a:p>
          <a:p>
            <a:r>
              <a:rPr lang="fr-FR" dirty="0" smtClean="0"/>
              <a:t>Il interprète les éventuelles ambiguïtés de la spécification</a:t>
            </a:r>
          </a:p>
          <a:p>
            <a:r>
              <a:rPr lang="fr-FR" dirty="0" smtClean="0"/>
              <a:t>Il peut oublier les détails visuels</a:t>
            </a:r>
          </a:p>
          <a:p>
            <a:r>
              <a:rPr lang="fr-FR" dirty="0" smtClean="0"/>
              <a:t>Il n’a pas une vue d’ensemble</a:t>
            </a:r>
          </a:p>
          <a:p>
            <a:r>
              <a:rPr lang="fr-FR" dirty="0" smtClean="0"/>
              <a:t>Il travaille </a:t>
            </a:r>
            <a:r>
              <a:rPr lang="fr-FR" i="1" dirty="0" smtClean="0"/>
              <a:t>sans limite de temps</a:t>
            </a:r>
          </a:p>
          <a:p>
            <a:r>
              <a:rPr lang="fr-FR" dirty="0" smtClean="0"/>
              <a:t>Il n’aime pas les erreurs qui montrent qu’il est faillible</a:t>
            </a:r>
          </a:p>
          <a:p>
            <a:r>
              <a:rPr lang="fr-FR" dirty="0" smtClean="0"/>
              <a:t>Il voit le testeur comme un messager porteur de mauvaise nouvelle et voit donc son travail comme une activité destructive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15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testeur, un destructeur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Il trouve les cas où le logiciel peut être défaillant</a:t>
            </a:r>
          </a:p>
          <a:p>
            <a:r>
              <a:rPr lang="fr-FR" dirty="0" smtClean="0"/>
              <a:t>Il a une vue d’ensemble</a:t>
            </a:r>
          </a:p>
          <a:p>
            <a:r>
              <a:rPr lang="fr-FR" dirty="0" smtClean="0"/>
              <a:t>Il vérifie que le logiciel répond bien aux exigences</a:t>
            </a:r>
          </a:p>
          <a:p>
            <a:r>
              <a:rPr lang="fr-FR" dirty="0" smtClean="0"/>
              <a:t>Il anticipe les problèmes possibles</a:t>
            </a:r>
          </a:p>
          <a:p>
            <a:r>
              <a:rPr lang="fr-FR" dirty="0" smtClean="0"/>
              <a:t>Il donne de l’importance au détail surtout s’il s’agit d’une exigence</a:t>
            </a:r>
          </a:p>
          <a:p>
            <a:r>
              <a:rPr lang="fr-FR" dirty="0" smtClean="0"/>
              <a:t>Il est limité par le temps et n’a pas le droit aux débordements</a:t>
            </a:r>
          </a:p>
          <a:p>
            <a:r>
              <a:rPr lang="fr-FR" dirty="0" smtClean="0"/>
              <a:t>Plus il trouve de bogues, plus il est bon (</a:t>
            </a:r>
            <a:r>
              <a:rPr lang="fr-FR" i="1" dirty="0" smtClean="0"/>
              <a:t>vraiment?</a:t>
            </a:r>
            <a:r>
              <a:rPr lang="fr-FR" dirty="0" smtClean="0"/>
              <a:t>)</a:t>
            </a:r>
          </a:p>
          <a:p>
            <a:r>
              <a:rPr lang="fr-FR" dirty="0" smtClean="0"/>
              <a:t>Il voit son travail comme une activité constructive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94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</a:t>
            </a:r>
            <a:r>
              <a:rPr lang="fr-FR" dirty="0"/>
              <a:t>pourtant: L’ennemi de mon ennemi (le bogue) est mon ami…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Testeurs et développeurs travaillent pour un même objectif: améliorer la qualité du logiciel</a:t>
            </a:r>
          </a:p>
          <a:p>
            <a:r>
              <a:rPr lang="fr-FR" dirty="0" smtClean="0"/>
              <a:t>Les testeurs ne sont pas là pour juger le travail des développeurs, d’ailleurs, que dire: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tests </a:t>
            </a:r>
            <a:r>
              <a:rPr lang="fr-FR" dirty="0" smtClean="0"/>
              <a:t>qui remontent </a:t>
            </a:r>
            <a:r>
              <a:rPr lang="fr-FR" dirty="0"/>
              <a:t>peu de bogues:</a:t>
            </a:r>
          </a:p>
          <a:p>
            <a:pPr lvl="2"/>
            <a:r>
              <a:rPr lang="fr-FR" dirty="0"/>
              <a:t>Les tests sont mauvais ou en nombre insuffisants</a:t>
            </a:r>
          </a:p>
          <a:p>
            <a:pPr lvl="2"/>
            <a:r>
              <a:rPr lang="fr-FR" dirty="0"/>
              <a:t>Le développement est de bonne qualité 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tests </a:t>
            </a:r>
            <a:r>
              <a:rPr lang="fr-FR" dirty="0" smtClean="0"/>
              <a:t>qui remontent </a:t>
            </a:r>
            <a:r>
              <a:rPr lang="fr-FR" dirty="0"/>
              <a:t>beaucoup de bogues:</a:t>
            </a:r>
          </a:p>
          <a:p>
            <a:pPr lvl="2"/>
            <a:r>
              <a:rPr lang="fr-FR" dirty="0"/>
              <a:t>Les tests sont complets: la majeure partie des bogues a été remontée</a:t>
            </a:r>
          </a:p>
          <a:p>
            <a:pPr lvl="2"/>
            <a:r>
              <a:rPr lang="fr-FR" dirty="0"/>
              <a:t>Le développement est de très mauvaise qualité: quid de son avenir.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99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sur la PME </a:t>
            </a:r>
            <a:r>
              <a:rPr lang="fr-FR" dirty="0" err="1" smtClean="0"/>
              <a:t>Foederis</a:t>
            </a:r>
            <a:r>
              <a:rPr lang="fr-FR" dirty="0" smtClean="0"/>
              <a:t> (2008-2013)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Éditeur de logiciel de ressources humaines</a:t>
            </a:r>
          </a:p>
          <a:p>
            <a:r>
              <a:rPr lang="fr-FR" dirty="0" smtClean="0"/>
              <a:t>Plusieurs versions à maintenir, patchs hebdomadaires, mode licence et SAAS</a:t>
            </a:r>
          </a:p>
          <a:p>
            <a:r>
              <a:rPr lang="fr-FR" dirty="0" smtClean="0"/>
              <a:t>Gestion de projet: méthode V réduite</a:t>
            </a:r>
          </a:p>
          <a:p>
            <a:r>
              <a:rPr lang="fr-FR" dirty="0" smtClean="0"/>
              <a:t>Outil pour les tests: Excel</a:t>
            </a:r>
          </a:p>
          <a:p>
            <a:r>
              <a:rPr lang="fr-FR" dirty="0" smtClean="0"/>
              <a:t>Automatisation des tests fonctionnels avec </a:t>
            </a:r>
            <a:r>
              <a:rPr lang="fr-FR" dirty="0" err="1" smtClean="0"/>
              <a:t>TestComplete</a:t>
            </a:r>
            <a:r>
              <a:rPr lang="fr-FR" dirty="0" smtClean="0"/>
              <a:t> (&gt; 200)</a:t>
            </a:r>
          </a:p>
          <a:p>
            <a:r>
              <a:rPr lang="fr-FR" dirty="0" smtClean="0"/>
              <a:t>Gestion des anomalies:</a:t>
            </a:r>
          </a:p>
          <a:p>
            <a:pPr lvl="1"/>
            <a:r>
              <a:rPr lang="fr-FR" dirty="0" smtClean="0"/>
              <a:t>Outil maison</a:t>
            </a:r>
          </a:p>
          <a:p>
            <a:pPr lvl="1"/>
            <a:r>
              <a:rPr lang="fr-FR" dirty="0" smtClean="0"/>
              <a:t>Sévérité: Bloquant, Majeur, </a:t>
            </a:r>
            <a:r>
              <a:rPr lang="fr-FR" dirty="0"/>
              <a:t>m</a:t>
            </a:r>
            <a:r>
              <a:rPr lang="fr-FR" dirty="0" smtClean="0"/>
              <a:t>ineur</a:t>
            </a:r>
          </a:p>
          <a:p>
            <a:pPr lvl="1"/>
            <a:r>
              <a:rPr lang="fr-FR" dirty="0" smtClean="0"/>
              <a:t>Priorité: en fonction du contexte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83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sur le groupe </a:t>
            </a:r>
            <a:r>
              <a:rPr lang="fr-FR" dirty="0" err="1" smtClean="0"/>
              <a:t>Sopra</a:t>
            </a:r>
            <a:r>
              <a:rPr lang="fr-FR" dirty="0" smtClean="0"/>
              <a:t> (2013-2016)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Editeur de logiciel de gestion d’immobilier</a:t>
            </a:r>
          </a:p>
          <a:p>
            <a:r>
              <a:rPr lang="fr-FR" dirty="0" smtClean="0"/>
              <a:t>Plusieurs outils, plusieurs versions, fréquence des patchs en fonction des outils</a:t>
            </a:r>
          </a:p>
          <a:p>
            <a:r>
              <a:rPr lang="fr-FR" dirty="0" smtClean="0"/>
              <a:t>Gestion de projet: </a:t>
            </a:r>
            <a:r>
              <a:rPr lang="fr-FR" dirty="0" err="1" smtClean="0"/>
              <a:t>eMedia</a:t>
            </a:r>
            <a:r>
              <a:rPr lang="fr-FR" dirty="0" smtClean="0"/>
              <a:t> (</a:t>
            </a:r>
            <a:r>
              <a:rPr lang="fr-FR" dirty="0" err="1" smtClean="0"/>
              <a:t>V+Agile</a:t>
            </a:r>
            <a:r>
              <a:rPr lang="fr-FR" dirty="0" smtClean="0"/>
              <a:t>)</a:t>
            </a:r>
          </a:p>
          <a:p>
            <a:r>
              <a:rPr lang="fr-FR" dirty="0" smtClean="0"/>
              <a:t>Outils pour les tests: HPQC</a:t>
            </a:r>
          </a:p>
          <a:p>
            <a:r>
              <a:rPr lang="fr-FR" dirty="0" smtClean="0"/>
              <a:t>Automatisation des tests fonctionnels avec QTP </a:t>
            </a:r>
          </a:p>
          <a:p>
            <a:r>
              <a:rPr lang="fr-FR" dirty="0" smtClean="0"/>
              <a:t>Gestion des anomalies:</a:t>
            </a:r>
          </a:p>
          <a:p>
            <a:pPr lvl="1"/>
            <a:r>
              <a:rPr lang="fr-FR" dirty="0" smtClean="0"/>
              <a:t>Outil: </a:t>
            </a:r>
            <a:r>
              <a:rPr lang="fr-FR" dirty="0" err="1" smtClean="0"/>
              <a:t>PeopleSoft</a:t>
            </a:r>
            <a:r>
              <a:rPr lang="fr-FR" dirty="0" smtClean="0"/>
              <a:t>, JIRA, HPQC</a:t>
            </a:r>
          </a:p>
          <a:p>
            <a:pPr lvl="1"/>
            <a:r>
              <a:rPr lang="fr-FR" dirty="0" smtClean="0"/>
              <a:t>Sévérité/Priorité: Bloquant/P1, Majeur/P2, mineur/P3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19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sur le groupe Thales Services (2016-) et le client </a:t>
            </a:r>
            <a:r>
              <a:rPr lang="fr-FR" dirty="0" err="1" smtClean="0"/>
              <a:t>bioMérieux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Producteur de produits d’analyses médicales (instrument, logiciel, PC)</a:t>
            </a:r>
          </a:p>
          <a:p>
            <a:r>
              <a:rPr lang="fr-FR" dirty="0" smtClean="0"/>
              <a:t>Plusieurs produits, plusieurs versions, fréquence des patchs en fonction des outils</a:t>
            </a:r>
          </a:p>
          <a:p>
            <a:r>
              <a:rPr lang="fr-FR" dirty="0" smtClean="0"/>
              <a:t>Gestion de projet:  V pure et sécurisé car </a:t>
            </a:r>
            <a:r>
              <a:rPr lang="fr-FR" dirty="0" err="1" smtClean="0"/>
              <a:t>auditable</a:t>
            </a:r>
            <a:endParaRPr lang="fr-FR" dirty="0" smtClean="0"/>
          </a:p>
          <a:p>
            <a:r>
              <a:rPr lang="fr-FR" dirty="0" smtClean="0"/>
              <a:t>Outils pour les tests:  </a:t>
            </a:r>
            <a:r>
              <a:rPr lang="fr-FR" dirty="0" err="1" smtClean="0"/>
              <a:t>TestTrack</a:t>
            </a:r>
            <a:r>
              <a:rPr lang="fr-FR" dirty="0" smtClean="0"/>
              <a:t> Suite</a:t>
            </a:r>
          </a:p>
          <a:p>
            <a:r>
              <a:rPr lang="fr-FR" dirty="0" smtClean="0"/>
              <a:t>Automatisation des tests fonctionnels avec </a:t>
            </a:r>
            <a:r>
              <a:rPr lang="fr-FR" dirty="0" err="1" smtClean="0"/>
              <a:t>JUnit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47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Bogue de l’an 2038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Système en service depuis 1989 qui réalise des analyses médicales en utilisant des barrettes.</a:t>
            </a:r>
          </a:p>
          <a:p>
            <a:r>
              <a:rPr lang="fr-FR" dirty="0" smtClean="0"/>
              <a:t>Code des barrettes sur 3 caractères </a:t>
            </a:r>
          </a:p>
          <a:p>
            <a:pPr lvl="1"/>
            <a:r>
              <a:rPr lang="fr-FR" dirty="0" smtClean="0"/>
              <a:t>[0-9A-Z]{3} qui représentent la date d’expiration</a:t>
            </a:r>
          </a:p>
          <a:p>
            <a:pPr lvl="1"/>
            <a:r>
              <a:rPr lang="fr-FR" dirty="0" smtClean="0"/>
              <a:t>0 pour 1989,  A pour 1999 et Z pour 2024</a:t>
            </a:r>
          </a:p>
          <a:p>
            <a:r>
              <a:rPr lang="fr-FR" dirty="0" smtClean="0"/>
              <a:t>Correction retenue:</a:t>
            </a:r>
          </a:p>
          <a:p>
            <a:pPr lvl="1"/>
            <a:r>
              <a:rPr lang="fr-FR" dirty="0" smtClean="0"/>
              <a:t>Q pour 2015, 0 pour 2024 et P pour 2050</a:t>
            </a:r>
          </a:p>
          <a:p>
            <a:r>
              <a:rPr lang="fr-FR" dirty="0" smtClean="0"/>
              <a:t>Gestion du bogue: fin de maintenance en 2035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9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Focus sur le groupe Thales Services (2016-) et le client </a:t>
            </a:r>
            <a:r>
              <a:rPr lang="fr-FR" dirty="0" err="1"/>
              <a:t>bioMérieux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Gestion des anomalies:</a:t>
            </a:r>
          </a:p>
          <a:p>
            <a:pPr lvl="1"/>
            <a:r>
              <a:rPr lang="fr-FR" dirty="0" smtClean="0"/>
              <a:t>Outil: celui des clients, </a:t>
            </a:r>
            <a:r>
              <a:rPr lang="fr-FR" dirty="0" err="1" smtClean="0"/>
              <a:t>TestTrackSuite</a:t>
            </a:r>
            <a:endParaRPr lang="fr-FR" dirty="0" smtClean="0"/>
          </a:p>
          <a:p>
            <a:pPr lvl="1"/>
            <a:r>
              <a:rPr lang="fr-FR" dirty="0" smtClean="0"/>
              <a:t>5 niveaux de sévérité:</a:t>
            </a:r>
          </a:p>
          <a:p>
            <a:pPr lvl="2"/>
            <a:r>
              <a:rPr lang="fr-FR" dirty="0"/>
              <a:t>1 - Compromises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safety</a:t>
            </a:r>
            <a:r>
              <a:rPr lang="fr-FR" dirty="0"/>
              <a:t> and </a:t>
            </a:r>
            <a:r>
              <a:rPr lang="fr-FR" dirty="0" err="1"/>
              <a:t>efficacy</a:t>
            </a:r>
            <a:r>
              <a:rPr lang="fr-FR" dirty="0"/>
              <a:t> </a:t>
            </a:r>
            <a:endParaRPr lang="fr-FR" dirty="0" smtClean="0"/>
          </a:p>
          <a:p>
            <a:pPr lvl="2"/>
            <a:r>
              <a:rPr lang="fr-FR" dirty="0" smtClean="0"/>
              <a:t>2 </a:t>
            </a:r>
            <a:r>
              <a:rPr lang="fr-FR" dirty="0"/>
              <a:t>-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critical</a:t>
            </a:r>
            <a:r>
              <a:rPr lang="fr-FR" dirty="0"/>
              <a:t> to </a:t>
            </a:r>
            <a:r>
              <a:rPr lang="fr-FR" dirty="0" err="1"/>
              <a:t>intended</a:t>
            </a:r>
            <a:r>
              <a:rPr lang="fr-FR" dirty="0"/>
              <a:t> use not running; no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</a:t>
            </a:r>
            <a:endParaRPr lang="fr-FR" dirty="0" smtClean="0"/>
          </a:p>
          <a:p>
            <a:pPr lvl="2"/>
            <a:r>
              <a:rPr lang="fr-FR" dirty="0" smtClean="0"/>
              <a:t>3 </a:t>
            </a:r>
            <a:r>
              <a:rPr lang="fr-FR" dirty="0"/>
              <a:t>- Major </a:t>
            </a:r>
            <a:r>
              <a:rPr lang="fr-FR" dirty="0" err="1"/>
              <a:t>inconvenience</a:t>
            </a:r>
            <a:r>
              <a:rPr lang="fr-FR" dirty="0"/>
              <a:t> to user </a:t>
            </a:r>
            <a:r>
              <a:rPr lang="fr-FR" dirty="0" err="1"/>
              <a:t>possibly</a:t>
            </a:r>
            <a:r>
              <a:rPr lang="fr-FR" dirty="0"/>
              <a:t> </a:t>
            </a:r>
            <a:r>
              <a:rPr lang="fr-FR" dirty="0" err="1"/>
              <a:t>needing</a:t>
            </a:r>
            <a:r>
              <a:rPr lang="fr-FR" dirty="0"/>
              <a:t> a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</a:t>
            </a:r>
            <a:endParaRPr lang="fr-FR" dirty="0" smtClean="0"/>
          </a:p>
          <a:p>
            <a:pPr lvl="2"/>
            <a:r>
              <a:rPr lang="fr-FR" dirty="0" smtClean="0"/>
              <a:t>4 - </a:t>
            </a:r>
            <a:r>
              <a:rPr lang="fr-FR" dirty="0" err="1" smtClean="0"/>
              <a:t>Minor</a:t>
            </a:r>
            <a:r>
              <a:rPr lang="fr-FR" dirty="0" smtClean="0"/>
              <a:t> </a:t>
            </a:r>
            <a:r>
              <a:rPr lang="fr-FR" dirty="0" err="1"/>
              <a:t>inconvenience</a:t>
            </a:r>
            <a:r>
              <a:rPr lang="fr-FR" dirty="0"/>
              <a:t> to user </a:t>
            </a:r>
            <a:endParaRPr lang="fr-FR" dirty="0" smtClean="0"/>
          </a:p>
          <a:p>
            <a:pPr lvl="2"/>
            <a:r>
              <a:rPr lang="fr-FR" dirty="0" smtClean="0"/>
              <a:t>5 - Transparent </a:t>
            </a:r>
            <a:r>
              <a:rPr lang="fr-FR" dirty="0"/>
              <a:t>to user </a:t>
            </a:r>
            <a:r>
              <a:rPr lang="fr-FR" dirty="0" err="1"/>
              <a:t>with</a:t>
            </a:r>
            <a:r>
              <a:rPr lang="fr-FR" dirty="0"/>
              <a:t> no performance </a:t>
            </a:r>
            <a:r>
              <a:rPr lang="fr-FR" dirty="0" err="1" smtClean="0"/>
              <a:t>effects</a:t>
            </a:r>
            <a:endParaRPr lang="fr-FR" dirty="0" smtClean="0"/>
          </a:p>
          <a:p>
            <a:pPr lvl="1"/>
            <a:r>
              <a:rPr lang="fr-FR" dirty="0" err="1" smtClean="0"/>
              <a:t>Anomaly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 smtClean="0"/>
          </a:p>
          <a:p>
            <a:pPr lvl="1"/>
            <a:r>
              <a:rPr lang="fr-FR" dirty="0" smtClean="0"/>
              <a:t>Priorité: prise en compte de </a:t>
            </a:r>
            <a:r>
              <a:rPr lang="fr-FR" smtClean="0"/>
              <a:t>plusieurs paramètres </a:t>
            </a:r>
            <a:r>
              <a:rPr lang="fr-FR" dirty="0" smtClean="0"/>
              <a:t>dont l’</a:t>
            </a:r>
            <a:r>
              <a:rPr lang="fr-FR" dirty="0" err="1" smtClean="0"/>
              <a:t>occurence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37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Le manifeste du te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" b="3516"/>
          <a:stretch>
            <a:fillRect/>
          </a:stretch>
        </p:blipFill>
        <p:spPr>
          <a:xfrm>
            <a:off x="1506393" y="747755"/>
            <a:ext cx="8122920" cy="4800600"/>
          </a:xfrm>
        </p:spPr>
      </p:pic>
    </p:spTree>
    <p:extLst>
      <p:ext uri="{BB962C8B-B14F-4D97-AF65-F5344CB8AC3E}">
        <p14:creationId xmlns:p14="http://schemas.microsoft.com/office/powerpoint/2010/main" val="159599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Ai-je le profil d’un testeur?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Il faut:</a:t>
            </a:r>
          </a:p>
          <a:p>
            <a:pPr lvl="1"/>
            <a:r>
              <a:rPr lang="fr-FR" dirty="0" smtClean="0"/>
              <a:t>De la curiosité</a:t>
            </a:r>
          </a:p>
          <a:p>
            <a:pPr lvl="1"/>
            <a:r>
              <a:rPr lang="fr-FR" dirty="0" smtClean="0"/>
              <a:t>Du pessimisme professionnel</a:t>
            </a:r>
          </a:p>
          <a:p>
            <a:pPr lvl="1"/>
            <a:r>
              <a:rPr lang="fr-FR" dirty="0" smtClean="0"/>
              <a:t>Un œil critique</a:t>
            </a:r>
          </a:p>
          <a:p>
            <a:pPr lvl="1"/>
            <a:r>
              <a:rPr lang="fr-FR" dirty="0" smtClean="0"/>
              <a:t>L’attention du détail</a:t>
            </a:r>
          </a:p>
          <a:p>
            <a:pPr lvl="1"/>
            <a:r>
              <a:rPr lang="fr-FR" dirty="0" smtClean="0"/>
              <a:t>Savoir être neutre et factuel</a:t>
            </a:r>
          </a:p>
          <a:p>
            <a:pPr lvl="1"/>
            <a:r>
              <a:rPr lang="fr-FR" dirty="0" smtClean="0"/>
              <a:t>Savoir être diplomate</a:t>
            </a:r>
          </a:p>
          <a:p>
            <a:pPr lvl="1"/>
            <a:r>
              <a:rPr lang="fr-FR" dirty="0" smtClean="0"/>
              <a:t>Savoir communiquer</a:t>
            </a:r>
          </a:p>
          <a:p>
            <a:pPr lvl="1"/>
            <a:r>
              <a:rPr lang="fr-FR" dirty="0" smtClean="0"/>
              <a:t>Ne pas donner de solution</a:t>
            </a:r>
          </a:p>
          <a:p>
            <a:pPr lvl="1"/>
            <a:r>
              <a:rPr lang="fr-FR" dirty="0" smtClean="0"/>
              <a:t>Ne pas être critique ou juge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50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quoi un bogue?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Anomalie</a:t>
            </a:r>
            <a:r>
              <a:rPr lang="fr-FR" dirty="0"/>
              <a:t> (fonctionnement) : </a:t>
            </a:r>
            <a:r>
              <a:rPr lang="fr-FR" dirty="0" err="1"/>
              <a:t>diﬀérence</a:t>
            </a:r>
            <a:r>
              <a:rPr lang="fr-FR" dirty="0"/>
              <a:t> entre comportement attendu </a:t>
            </a:r>
            <a:r>
              <a:rPr lang="fr-FR" dirty="0" smtClean="0"/>
              <a:t>et </a:t>
            </a:r>
            <a:r>
              <a:rPr lang="fr-FR" dirty="0"/>
              <a:t>comportement observé </a:t>
            </a:r>
          </a:p>
          <a:p>
            <a:r>
              <a:rPr lang="fr-FR" b="1" dirty="0"/>
              <a:t>Défaut</a:t>
            </a:r>
            <a:r>
              <a:rPr lang="fr-FR" dirty="0"/>
              <a:t> (interne) : élément ou absence d'élément dans le </a:t>
            </a:r>
            <a:r>
              <a:rPr lang="fr-FR" dirty="0" smtClean="0"/>
              <a:t>logiciel entraînant </a:t>
            </a:r>
            <a:r>
              <a:rPr lang="fr-FR" dirty="0"/>
              <a:t>une anomalie </a:t>
            </a:r>
          </a:p>
          <a:p>
            <a:r>
              <a:rPr lang="fr-FR" b="1" dirty="0"/>
              <a:t>Erreur</a:t>
            </a:r>
            <a:r>
              <a:rPr lang="fr-FR" dirty="0"/>
              <a:t> (programmation, conception) : comportement du programmeur </a:t>
            </a:r>
            <a:r>
              <a:rPr lang="fr-FR" dirty="0" smtClean="0"/>
              <a:t>ou </a:t>
            </a:r>
            <a:r>
              <a:rPr lang="fr-FR" dirty="0"/>
              <a:t>du concepteur conduisant à un défaut </a:t>
            </a:r>
          </a:p>
        </p:txBody>
      </p:sp>
    </p:spTree>
    <p:extLst>
      <p:ext uri="{BB962C8B-B14F-4D97-AF65-F5344CB8AC3E}">
        <p14:creationId xmlns:p14="http://schemas.microsoft.com/office/powerpoint/2010/main" val="375995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Code </a:t>
            </a:r>
            <a:r>
              <a:rPr lang="fr-FR" dirty="0" err="1" smtClean="0"/>
              <a:t>Review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dirty="0"/>
              <a:t>The code </a:t>
            </a:r>
            <a:r>
              <a:rPr lang="fr-FR" dirty="0" err="1"/>
              <a:t>review</a:t>
            </a:r>
            <a:r>
              <a:rPr lang="fr-FR" dirty="0"/>
              <a:t> objectives are : 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/>
              <a:t>check </a:t>
            </a:r>
            <a:r>
              <a:rPr lang="fr-FR" dirty="0" err="1"/>
              <a:t>that</a:t>
            </a:r>
            <a:r>
              <a:rPr lang="fr-FR" dirty="0"/>
              <a:t> code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supposed</a:t>
            </a:r>
            <a:r>
              <a:rPr lang="fr-FR" dirty="0"/>
              <a:t> to do 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/>
              <a:t>ensure</a:t>
            </a:r>
            <a:r>
              <a:rPr lang="fr-FR" dirty="0"/>
              <a:t> </a:t>
            </a:r>
            <a:r>
              <a:rPr lang="fr-FR" dirty="0" err="1" smtClean="0"/>
              <a:t>maintainability</a:t>
            </a:r>
            <a:r>
              <a:rPr lang="fr-FR" dirty="0" smtClean="0"/>
              <a:t> </a:t>
            </a:r>
            <a:r>
              <a:rPr lang="fr-FR" dirty="0"/>
              <a:t>of code 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/>
              <a:t>detect</a:t>
            </a:r>
            <a:r>
              <a:rPr lang="fr-FR" dirty="0"/>
              <a:t> bugs and </a:t>
            </a:r>
            <a:r>
              <a:rPr lang="fr-FR" dirty="0" err="1"/>
              <a:t>potential</a:t>
            </a:r>
            <a:r>
              <a:rPr lang="fr-FR" dirty="0"/>
              <a:t> performance issues 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/>
              <a:t>train the software </a:t>
            </a:r>
            <a:r>
              <a:rPr lang="fr-FR" dirty="0" err="1"/>
              <a:t>development</a:t>
            </a:r>
            <a:r>
              <a:rPr lang="fr-FR" dirty="0"/>
              <a:t> team </a:t>
            </a:r>
            <a:r>
              <a:rPr lang="fr-FR" dirty="0" err="1" smtClean="0"/>
              <a:t>members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/>
              <a:t>good </a:t>
            </a:r>
            <a:r>
              <a:rPr lang="fr-FR" dirty="0" err="1"/>
              <a:t>coding</a:t>
            </a:r>
            <a:r>
              <a:rPr lang="fr-FR" dirty="0"/>
              <a:t> practices</a:t>
            </a:r>
          </a:p>
          <a:p>
            <a:endParaRPr lang="fr-FR" dirty="0"/>
          </a:p>
          <a:p>
            <a:r>
              <a:rPr lang="fr-FR" dirty="0" smtClean="0"/>
              <a:t>The </a:t>
            </a:r>
            <a:r>
              <a:rPr lang="fr-FR" dirty="0" err="1"/>
              <a:t>assembly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focused</a:t>
            </a:r>
            <a:r>
              <a:rPr lang="fr-FR" dirty="0"/>
              <a:t> on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points: </a:t>
            </a:r>
            <a:endParaRPr lang="fr-FR" dirty="0" smtClean="0"/>
          </a:p>
          <a:p>
            <a:pPr lvl="1"/>
            <a:r>
              <a:rPr lang="fr-FR" dirty="0" smtClean="0"/>
              <a:t>Bugs </a:t>
            </a:r>
            <a:r>
              <a:rPr lang="fr-FR" dirty="0" err="1"/>
              <a:t>tracking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 smtClean="0"/>
              <a:t>objectfs</a:t>
            </a:r>
            <a:r>
              <a:rPr lang="fr-FR" dirty="0" smtClean="0"/>
              <a:t> </a:t>
            </a:r>
            <a:r>
              <a:rPr lang="fr-FR" dirty="0"/>
              <a:t>are to </a:t>
            </a:r>
            <a:r>
              <a:rPr lang="fr-FR" dirty="0" err="1" smtClean="0"/>
              <a:t>identify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obvious</a:t>
            </a:r>
            <a:r>
              <a:rPr lang="fr-FR" dirty="0"/>
              <a:t> bugs, to </a:t>
            </a:r>
            <a:r>
              <a:rPr lang="fr-FR" dirty="0" err="1"/>
              <a:t>verify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 </a:t>
            </a:r>
            <a:r>
              <a:rPr lang="fr-FR" dirty="0" err="1"/>
              <a:t>feature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correctly</a:t>
            </a:r>
            <a:r>
              <a:rPr lang="fr-FR" dirty="0"/>
              <a:t> </a:t>
            </a:r>
            <a:r>
              <a:rPr lang="fr-FR" dirty="0" err="1"/>
              <a:t>implemented</a:t>
            </a:r>
            <a:r>
              <a:rPr lang="fr-FR" dirty="0"/>
              <a:t>, or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/>
              <a:t>least looks </a:t>
            </a:r>
            <a:r>
              <a:rPr lang="fr-FR" dirty="0" err="1"/>
              <a:t>like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correctly</a:t>
            </a:r>
            <a:r>
              <a:rPr lang="fr-FR" dirty="0"/>
              <a:t> </a:t>
            </a:r>
            <a:r>
              <a:rPr lang="fr-FR" dirty="0" err="1"/>
              <a:t>implemented</a:t>
            </a:r>
            <a:r>
              <a:rPr lang="fr-FR" dirty="0"/>
              <a:t>. </a:t>
            </a:r>
            <a:endParaRPr lang="fr-FR" dirty="0" smtClean="0"/>
          </a:p>
          <a:p>
            <a:pPr lvl="1"/>
            <a:r>
              <a:rPr lang="fr-FR" dirty="0" err="1" smtClean="0"/>
              <a:t>Understanding</a:t>
            </a:r>
            <a:r>
              <a:rPr lang="fr-FR" dirty="0" smtClean="0"/>
              <a:t> the </a:t>
            </a:r>
            <a:r>
              <a:rPr lang="fr-FR" dirty="0"/>
              <a:t>code </a:t>
            </a:r>
            <a:br>
              <a:rPr lang="fr-FR" dirty="0"/>
            </a:br>
            <a:r>
              <a:rPr lang="fr-FR" dirty="0"/>
              <a:t>People of the </a:t>
            </a:r>
            <a:r>
              <a:rPr lang="fr-FR" dirty="0" err="1"/>
              <a:t>assembly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maintain</a:t>
            </a:r>
            <a:r>
              <a:rPr lang="fr-FR" dirty="0"/>
              <a:t> the code </a:t>
            </a:r>
            <a:r>
              <a:rPr lang="fr-FR" dirty="0" err="1"/>
              <a:t>presented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the </a:t>
            </a:r>
            <a:r>
              <a:rPr lang="fr-FR" dirty="0" err="1"/>
              <a:t>review</a:t>
            </a:r>
            <a:r>
              <a:rPr lang="fr-FR" dirty="0"/>
              <a:t>. To do </a:t>
            </a:r>
            <a:r>
              <a:rPr lang="fr-FR" dirty="0" err="1"/>
              <a:t>so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recommended</a:t>
            </a:r>
            <a:r>
              <a:rPr lang="fr-FR" dirty="0"/>
              <a:t> to </a:t>
            </a:r>
            <a:r>
              <a:rPr lang="fr-FR" dirty="0" err="1"/>
              <a:t>ask</a:t>
            </a:r>
            <a:r>
              <a:rPr lang="fr-FR" dirty="0"/>
              <a:t> questions on all parts of the code. Or </a:t>
            </a:r>
            <a:r>
              <a:rPr lang="fr-FR" dirty="0" err="1"/>
              <a:t>even</a:t>
            </a:r>
            <a:r>
              <a:rPr lang="fr-FR" dirty="0"/>
              <a:t> to </a:t>
            </a:r>
            <a:r>
              <a:rPr lang="fr-FR" dirty="0" err="1"/>
              <a:t>ask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more </a:t>
            </a:r>
            <a:r>
              <a:rPr lang="fr-FR" dirty="0" err="1" smtClean="0"/>
              <a:t>comments</a:t>
            </a:r>
            <a:r>
              <a:rPr lang="fr-FR" dirty="0" smtClean="0"/>
              <a:t> </a:t>
            </a:r>
            <a:r>
              <a:rPr lang="fr-FR" dirty="0"/>
              <a:t>in the code </a:t>
            </a:r>
            <a:r>
              <a:rPr lang="fr-FR" dirty="0" err="1"/>
              <a:t>itself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71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Jeu de test</a:t>
            </a:r>
            <a:r>
              <a:rPr lang="fr-FR" dirty="0" smtClean="0"/>
              <a:t>: ensemble de cas de test</a:t>
            </a:r>
          </a:p>
          <a:p>
            <a:r>
              <a:rPr lang="fr-FR" b="1" dirty="0" smtClean="0"/>
              <a:t>Script de test</a:t>
            </a:r>
            <a:r>
              <a:rPr lang="fr-FR" dirty="0" smtClean="0"/>
              <a:t>: code/script qui exécute automatiquement les étapes 4 et 5 en fonction de plusieurs données issues de l’étape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54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Mais tout ne s’explique pas que par le manque de tests</a:t>
            </a:r>
            <a:r>
              <a:rPr lang="mr-IN" dirty="0" smtClean="0"/>
              <a:t>…</a:t>
            </a:r>
            <a:r>
              <a:rPr lang="fr-FR" dirty="0" smtClean="0"/>
              <a:t>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8639" y="1524000"/>
            <a:ext cx="4852249" cy="4663440"/>
          </a:xfrm>
        </p:spPr>
        <p:txBody>
          <a:bodyPr>
            <a:normAutofit/>
          </a:bodyPr>
          <a:lstStyle/>
          <a:p>
            <a:r>
              <a:rPr lang="fr-FR" dirty="0"/>
              <a:t>La réalité des projets </a:t>
            </a:r>
            <a:r>
              <a:rPr lang="fr-FR" dirty="0" smtClean="0"/>
              <a:t>(chiffres GARNET</a:t>
            </a:r>
            <a:r>
              <a:rPr lang="fr-FR" dirty="0"/>
              <a:t>)</a:t>
            </a:r>
          </a:p>
          <a:p>
            <a:pPr lvl="1"/>
            <a:r>
              <a:rPr lang="fr-FR" dirty="0" smtClean="0"/>
              <a:t>Dérive </a:t>
            </a:r>
            <a:r>
              <a:rPr lang="fr-FR" dirty="0"/>
              <a:t>dans le temps</a:t>
            </a:r>
          </a:p>
          <a:p>
            <a:pPr lvl="2"/>
            <a:r>
              <a:rPr lang="fr-FR" dirty="0" smtClean="0"/>
              <a:t>51</a:t>
            </a:r>
            <a:r>
              <a:rPr lang="fr-FR" dirty="0"/>
              <a:t>% des projets ne respectent pas leurs dates de livraison</a:t>
            </a:r>
          </a:p>
          <a:p>
            <a:pPr lvl="2"/>
            <a:r>
              <a:rPr lang="fr-FR" dirty="0" smtClean="0"/>
              <a:t>16 </a:t>
            </a:r>
            <a:r>
              <a:rPr lang="fr-FR" dirty="0"/>
              <a:t>% des projets livrent dans les temps et avec </a:t>
            </a:r>
            <a:r>
              <a:rPr lang="fr-FR" dirty="0" smtClean="0"/>
              <a:t>leur budget </a:t>
            </a:r>
            <a:r>
              <a:rPr lang="fr-FR" dirty="0"/>
              <a:t>prévu</a:t>
            </a:r>
          </a:p>
          <a:p>
            <a:pPr lvl="1"/>
            <a:r>
              <a:rPr lang="fr-FR" dirty="0" smtClean="0"/>
              <a:t>Surcoût </a:t>
            </a:r>
            <a:r>
              <a:rPr lang="fr-FR" dirty="0"/>
              <a:t>du projet</a:t>
            </a:r>
          </a:p>
          <a:p>
            <a:pPr lvl="2"/>
            <a:r>
              <a:rPr lang="fr-FR" dirty="0" smtClean="0"/>
              <a:t>43</a:t>
            </a:r>
            <a:r>
              <a:rPr lang="fr-FR" dirty="0"/>
              <a:t>% des projets dépassent leur budget initial</a:t>
            </a:r>
          </a:p>
          <a:p>
            <a:pPr lvl="2"/>
            <a:r>
              <a:rPr lang="fr-FR" dirty="0" smtClean="0"/>
              <a:t>dont </a:t>
            </a:r>
            <a:r>
              <a:rPr lang="fr-FR" dirty="0"/>
              <a:t>53% des projets coûtent 189% du budget </a:t>
            </a:r>
            <a:r>
              <a:rPr lang="fr-FR" dirty="0" smtClean="0"/>
              <a:t>initial estimé</a:t>
            </a:r>
            <a:endParaRPr lang="fr-FR" dirty="0"/>
          </a:p>
        </p:txBody>
      </p:sp>
      <p:pic>
        <p:nvPicPr>
          <p:cNvPr id="5" name="Espace réservé du contenu 4" descr="junior-test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7522"/>
          <a:stretch>
            <a:fillRect/>
          </a:stretch>
        </p:blipFill>
        <p:spPr>
          <a:xfrm>
            <a:off x="6627066" y="1524000"/>
            <a:ext cx="3051095" cy="4663440"/>
          </a:xfrm>
        </p:spPr>
      </p:pic>
    </p:spTree>
    <p:extLst>
      <p:ext uri="{BB962C8B-B14F-4D97-AF65-F5344CB8AC3E}">
        <p14:creationId xmlns:p14="http://schemas.microsoft.com/office/powerpoint/2010/main" val="131162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hindler.MO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1102" y="179099"/>
            <a:ext cx="8539682" cy="64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il faut tester?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2600" dirty="0" smtClean="0"/>
              <a:t>26 mars 2016: Software </a:t>
            </a:r>
            <a:r>
              <a:rPr lang="fr-FR" sz="2600" u="sng" dirty="0"/>
              <a:t>Update</a:t>
            </a:r>
            <a:r>
              <a:rPr lang="fr-FR" sz="2600" dirty="0"/>
              <a:t> Destroys $286 Million </a:t>
            </a:r>
            <a:r>
              <a:rPr lang="fr-FR" sz="2600" dirty="0" err="1"/>
              <a:t>Japanese</a:t>
            </a:r>
            <a:r>
              <a:rPr lang="fr-FR" sz="2600" dirty="0"/>
              <a:t> </a:t>
            </a:r>
            <a:r>
              <a:rPr lang="fr-FR" sz="2600" dirty="0" smtClean="0"/>
              <a:t>Satellite </a:t>
            </a:r>
          </a:p>
          <a:p>
            <a:pPr lvl="2"/>
            <a:r>
              <a:rPr lang="fr-FR" sz="2200" dirty="0" smtClean="0"/>
              <a:t>Perte: 3 ans d’observation et certainement 10 ans de recherche</a:t>
            </a:r>
          </a:p>
          <a:p>
            <a:pPr lvl="2"/>
            <a:r>
              <a:rPr lang="fr-FR" sz="1800" dirty="0" smtClean="0">
                <a:hlinkClick r:id="rId2"/>
              </a:rPr>
              <a:t>http</a:t>
            </a:r>
            <a:r>
              <a:rPr lang="fr-FR" sz="1800" dirty="0">
                <a:hlinkClick r:id="rId2"/>
              </a:rPr>
              <a:t>://hackaday.com/2016/05/02/software-update-destroys-286-million-japanese-satellite</a:t>
            </a:r>
            <a:r>
              <a:rPr lang="fr-FR" sz="1800" dirty="0" smtClean="0">
                <a:hlinkClick r:id="rId2"/>
              </a:rPr>
              <a:t>/</a:t>
            </a:r>
            <a:endParaRPr lang="fr-FR" sz="1800" dirty="0" smtClean="0"/>
          </a:p>
          <a:p>
            <a:pPr lvl="1"/>
            <a:r>
              <a:rPr lang="fr-FR" sz="2200" dirty="0" smtClean="0"/>
              <a:t>F-35: un avion à </a:t>
            </a:r>
            <a:r>
              <a:rPr lang="en-US" sz="2400" dirty="0"/>
              <a:t>$320 – $400 billion</a:t>
            </a:r>
            <a:endParaRPr lang="fr-FR" sz="2200" dirty="0" smtClean="0"/>
          </a:p>
          <a:p>
            <a:pPr lvl="2"/>
            <a:r>
              <a:rPr lang="fr-FR" sz="2000" dirty="0" smtClean="0"/>
              <a:t>Premier vol: 2006, livraison pas avant 2021</a:t>
            </a:r>
          </a:p>
          <a:p>
            <a:pPr lvl="2"/>
            <a:r>
              <a:rPr lang="fr-FR" sz="1800" dirty="0" smtClean="0">
                <a:hlinkClick r:id="rId3"/>
              </a:rPr>
              <a:t>http</a:t>
            </a:r>
            <a:r>
              <a:rPr lang="fr-FR" sz="1800" dirty="0">
                <a:hlinkClick r:id="rId3"/>
              </a:rPr>
              <a:t>://www.extremetech.com/extreme/222380-the-pentagons-official-f-35-bug-list-is-</a:t>
            </a:r>
            <a:r>
              <a:rPr lang="fr-FR" sz="1800" dirty="0" smtClean="0">
                <a:hlinkClick r:id="rId3"/>
              </a:rPr>
              <a:t>terrifying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156544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il faut tester?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Tricentis</a:t>
            </a:r>
            <a:r>
              <a:rPr lang="fr-FR" dirty="0"/>
              <a:t> Software Fail Report </a:t>
            </a:r>
            <a:endParaRPr lang="fr-FR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fr-FR" dirty="0">
                <a:hlinkClick r:id="rId2"/>
              </a:rPr>
              <a:t>https:/</a:t>
            </a:r>
            <a:r>
              <a:rPr lang="fr-FR" dirty="0" smtClean="0">
                <a:hlinkClick r:id="rId2"/>
              </a:rPr>
              <a:t>/www.tricentis.com/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06636"/>
              </p:ext>
            </p:extLst>
          </p:nvPr>
        </p:nvGraphicFramePr>
        <p:xfrm>
          <a:off x="1351465" y="2855676"/>
          <a:ext cx="817392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105"/>
                <a:gridCol w="1905079"/>
                <a:gridCol w="1856230"/>
                <a:gridCol w="187251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Anomalies</a:t>
                      </a:r>
                      <a:r>
                        <a:rPr lang="fr-FR" b="1" baseline="0" dirty="0" smtClean="0"/>
                        <a:t> enregistrées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548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Personnes touchées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milliards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4,4</a:t>
                      </a:r>
                      <a:r>
                        <a:rPr lang="fr-FR" baseline="0" dirty="0" smtClean="0"/>
                        <a:t> milliards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3,7 milliards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Actifs touchés en $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428</a:t>
                      </a:r>
                      <a:r>
                        <a:rPr lang="fr-FR" baseline="0" dirty="0" smtClean="0"/>
                        <a:t> milliards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1,1 trillions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1,7 trillions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Sociétés touchées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Temps perdu cumulé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n.c</a:t>
                      </a:r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365 années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268 années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09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The </a:t>
            </a:r>
            <a:r>
              <a:rPr lang="fr-FR" dirty="0" err="1"/>
              <a:t>Tricentis</a:t>
            </a:r>
            <a:r>
              <a:rPr lang="fr-FR" dirty="0"/>
              <a:t> Software Fail Report </a:t>
            </a:r>
            <a:r>
              <a:rPr lang="fr-FR" dirty="0" smtClean="0"/>
              <a:t>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file"/>
              </a:rPr>
              <a:t>file://localhost/Users/sandrine/Desktop/sdg/ExtraitTricentis2017.pdf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78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fait, c’est quoi le Test?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5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Définition(s) du test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i="1" dirty="0"/>
              <a:t>Le test est l’exécution ou l’évaluation d’un système ou </a:t>
            </a:r>
            <a:r>
              <a:rPr lang="fr-FR" i="1" dirty="0" smtClean="0"/>
              <a:t>d’un </a:t>
            </a:r>
            <a:r>
              <a:rPr lang="fr-FR" i="1" dirty="0"/>
              <a:t>composant par des moyens automatiques </a:t>
            </a:r>
            <a:r>
              <a:rPr lang="fr-FR" i="1" dirty="0" smtClean="0"/>
              <a:t>ou manuels</a:t>
            </a:r>
            <a:r>
              <a:rPr lang="fr-FR" i="1" dirty="0"/>
              <a:t>, pour vérifier qu’il répond </a:t>
            </a:r>
            <a:r>
              <a:rPr lang="fr-FR" i="1" dirty="0" smtClean="0"/>
              <a:t>à ses </a:t>
            </a:r>
            <a:r>
              <a:rPr lang="fr-FR" i="1" dirty="0"/>
              <a:t>spécifications </a:t>
            </a:r>
            <a:r>
              <a:rPr lang="fr-FR" i="1" dirty="0" smtClean="0"/>
              <a:t>ou identifier </a:t>
            </a:r>
            <a:r>
              <a:rPr lang="fr-FR" i="1" dirty="0"/>
              <a:t>les différences entre les résultats attendus et les </a:t>
            </a:r>
            <a:r>
              <a:rPr lang="fr-FR" i="1" dirty="0" smtClean="0"/>
              <a:t>résultats obtenus</a:t>
            </a:r>
          </a:p>
          <a:p>
            <a:pPr lvl="1"/>
            <a:r>
              <a:rPr lang="fr-FR" dirty="0" smtClean="0"/>
              <a:t>IEEE </a:t>
            </a:r>
            <a:r>
              <a:rPr lang="fr-FR" dirty="0"/>
              <a:t>(Standard </a:t>
            </a:r>
            <a:r>
              <a:rPr lang="fr-FR" dirty="0" err="1" smtClean="0"/>
              <a:t>Glossary</a:t>
            </a:r>
            <a:r>
              <a:rPr lang="fr-FR" dirty="0" smtClean="0"/>
              <a:t> of Software </a:t>
            </a:r>
            <a:r>
              <a:rPr lang="fr-FR" dirty="0"/>
              <a:t>Engineering </a:t>
            </a:r>
            <a:r>
              <a:rPr lang="fr-FR" dirty="0" err="1"/>
              <a:t>Terminology</a:t>
            </a:r>
            <a:r>
              <a:rPr lang="fr-FR" dirty="0"/>
              <a:t>) </a:t>
            </a:r>
          </a:p>
          <a:p>
            <a:r>
              <a:rPr lang="fr-FR" i="1" dirty="0" smtClean="0"/>
              <a:t>Tester</a:t>
            </a:r>
            <a:r>
              <a:rPr lang="fr-FR" i="1" dirty="0"/>
              <a:t>, c’est exécuter le programme dans l’intention </a:t>
            </a:r>
            <a:r>
              <a:rPr lang="fr-FR" i="1" dirty="0" smtClean="0"/>
              <a:t>d’y </a:t>
            </a:r>
            <a:r>
              <a:rPr lang="fr-FR" i="1" dirty="0"/>
              <a:t>trouver des anomalies ou des </a:t>
            </a:r>
            <a:r>
              <a:rPr lang="fr-FR" i="1" dirty="0" smtClean="0"/>
              <a:t>défauts</a:t>
            </a:r>
          </a:p>
          <a:p>
            <a:pPr lvl="1"/>
            <a:r>
              <a:rPr lang="fr-FR" dirty="0" smtClean="0"/>
              <a:t>G</a:t>
            </a:r>
            <a:r>
              <a:rPr lang="fr-FR" dirty="0"/>
              <a:t>. Myers </a:t>
            </a:r>
            <a:r>
              <a:rPr lang="fr-FR" dirty="0" smtClean="0"/>
              <a:t>(</a:t>
            </a:r>
            <a:r>
              <a:rPr lang="fr-FR" dirty="0"/>
              <a:t>The Art of Software </a:t>
            </a:r>
            <a:r>
              <a:rPr lang="fr-FR" dirty="0" err="1"/>
              <a:t>testing</a:t>
            </a:r>
            <a:r>
              <a:rPr lang="fr-FR" dirty="0"/>
              <a:t>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22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Définition(s) du test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i="1" dirty="0" err="1" smtClean="0"/>
              <a:t>Testing</a:t>
            </a:r>
            <a:r>
              <a:rPr lang="fr-FR" sz="3600" i="1" dirty="0" smtClean="0"/>
              <a:t> </a:t>
            </a:r>
            <a:r>
              <a:rPr lang="fr-FR" sz="3600" i="1" dirty="0" err="1"/>
              <a:t>can</a:t>
            </a:r>
            <a:r>
              <a:rPr lang="fr-FR" sz="3600" i="1" dirty="0"/>
              <a:t> </a:t>
            </a:r>
            <a:r>
              <a:rPr lang="fr-FR" sz="3600" i="1" dirty="0" err="1"/>
              <a:t>reveal</a:t>
            </a:r>
            <a:r>
              <a:rPr lang="fr-FR" sz="3600" i="1" dirty="0"/>
              <a:t> the </a:t>
            </a:r>
            <a:r>
              <a:rPr lang="fr-FR" sz="3600" i="1" dirty="0" err="1"/>
              <a:t>presence</a:t>
            </a:r>
            <a:r>
              <a:rPr lang="fr-FR" sz="3600" i="1" dirty="0"/>
              <a:t> of </a:t>
            </a:r>
            <a:r>
              <a:rPr lang="fr-FR" sz="3600" i="1" dirty="0" err="1"/>
              <a:t>errors</a:t>
            </a:r>
            <a:r>
              <a:rPr lang="fr-FR" sz="3600" b="1" i="1" dirty="0"/>
              <a:t> but </a:t>
            </a:r>
            <a:r>
              <a:rPr lang="fr-FR" sz="3600" b="1" i="1" dirty="0" err="1"/>
              <a:t>never</a:t>
            </a:r>
            <a:r>
              <a:rPr lang="fr-FR" sz="3600" b="1" i="1" dirty="0"/>
              <a:t> </a:t>
            </a:r>
            <a:r>
              <a:rPr lang="fr-FR" sz="3600" b="1" i="1" dirty="0" err="1"/>
              <a:t>their</a:t>
            </a:r>
            <a:r>
              <a:rPr lang="fr-FR" sz="3600" b="1" i="1" dirty="0"/>
              <a:t> </a:t>
            </a:r>
            <a:r>
              <a:rPr lang="fr-FR" sz="3600" b="1" i="1" dirty="0" smtClean="0"/>
              <a:t>absence</a:t>
            </a:r>
          </a:p>
          <a:p>
            <a:pPr lvl="1"/>
            <a:r>
              <a:rPr lang="fr-FR" dirty="0" smtClean="0"/>
              <a:t>Edgar W</a:t>
            </a:r>
            <a:r>
              <a:rPr lang="fr-FR" dirty="0"/>
              <a:t>. </a:t>
            </a:r>
            <a:r>
              <a:rPr lang="fr-FR" dirty="0" err="1"/>
              <a:t>Dijkstra</a:t>
            </a:r>
            <a:r>
              <a:rPr lang="fr-FR" dirty="0"/>
              <a:t>. </a:t>
            </a:r>
            <a:r>
              <a:rPr lang="fr-FR" i="1" dirty="0"/>
              <a:t>Notes on </a:t>
            </a:r>
            <a:r>
              <a:rPr lang="fr-FR" i="1" dirty="0" err="1" smtClean="0"/>
              <a:t>structured</a:t>
            </a:r>
            <a:r>
              <a:rPr lang="fr-FR" i="1" dirty="0"/>
              <a:t> </a:t>
            </a:r>
            <a:r>
              <a:rPr lang="fr-FR" i="1" dirty="0" err="1" smtClean="0"/>
              <a:t>programming</a:t>
            </a:r>
            <a:r>
              <a:rPr lang="fr-FR" dirty="0"/>
              <a:t>. </a:t>
            </a:r>
            <a:r>
              <a:rPr lang="fr-FR" dirty="0" err="1" smtClean="0"/>
              <a:t>Academic</a:t>
            </a:r>
            <a:r>
              <a:rPr lang="fr-FR" dirty="0" smtClean="0"/>
              <a:t> </a:t>
            </a:r>
            <a:r>
              <a:rPr lang="fr-FR" dirty="0" err="1" smtClean="0"/>
              <a:t>Press</a:t>
            </a:r>
            <a:r>
              <a:rPr lang="fr-FR" dirty="0"/>
              <a:t>, 1972.</a:t>
            </a:r>
          </a:p>
        </p:txBody>
      </p:sp>
    </p:spTree>
    <p:extLst>
      <p:ext uri="{BB962C8B-B14F-4D97-AF65-F5344CB8AC3E}">
        <p14:creationId xmlns:p14="http://schemas.microsoft.com/office/powerpoint/2010/main" val="108622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Objectifs du test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Trouver des défauts</a:t>
            </a:r>
          </a:p>
          <a:p>
            <a:r>
              <a:rPr lang="fr-FR" dirty="0" smtClean="0"/>
              <a:t>Augmenter le niveau de confiance en la qualité d’un logiciel</a:t>
            </a:r>
          </a:p>
          <a:p>
            <a:r>
              <a:rPr lang="fr-FR" dirty="0" smtClean="0"/>
              <a:t>Fournir aux décideurs </a:t>
            </a:r>
            <a:r>
              <a:rPr lang="fr-FR" i="1" dirty="0" smtClean="0"/>
              <a:t>go/no go</a:t>
            </a:r>
            <a:r>
              <a:rPr lang="fr-FR" dirty="0" smtClean="0"/>
              <a:t> un état le plus précis possible de la qualité du logiciel</a:t>
            </a:r>
          </a:p>
          <a:p>
            <a:r>
              <a:rPr lang="fr-FR" dirty="0" smtClean="0"/>
              <a:t>Prévenir des défauts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47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suis-je?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étudiante en recherche de quête</a:t>
            </a:r>
          </a:p>
          <a:p>
            <a:r>
              <a:rPr lang="fr-FR" dirty="0" smtClean="0"/>
              <a:t>Une enseignante-chercheure en informatique, spécialité test de logiciels à l’université</a:t>
            </a:r>
          </a:p>
          <a:p>
            <a:r>
              <a:rPr lang="fr-FR" dirty="0" smtClean="0"/>
              <a:t>Une ingénieure qualité logiciel dans une PME</a:t>
            </a:r>
          </a:p>
          <a:p>
            <a:r>
              <a:rPr lang="fr-FR" dirty="0" smtClean="0"/>
              <a:t>Une testeuse dans une grande société</a:t>
            </a:r>
          </a:p>
          <a:p>
            <a:r>
              <a:rPr lang="fr-FR" dirty="0" smtClean="0"/>
              <a:t>Une Software </a:t>
            </a:r>
            <a:r>
              <a:rPr lang="fr-FR" i="1" dirty="0" smtClean="0"/>
              <a:t>Test Leader</a:t>
            </a:r>
            <a:r>
              <a:rPr lang="fr-FR" dirty="0" smtClean="0"/>
              <a:t> en prestation chez un grand compte</a:t>
            </a:r>
          </a:p>
        </p:txBody>
      </p:sp>
    </p:spTree>
    <p:extLst>
      <p:ext uri="{BB962C8B-B14F-4D97-AF65-F5344CB8AC3E}">
        <p14:creationId xmlns:p14="http://schemas.microsoft.com/office/powerpoint/2010/main" val="206517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Tester ≠ Déboguer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Tester et déboguer, ce n’est pas la même activité et les responsables sont différents:</a:t>
            </a:r>
          </a:p>
          <a:p>
            <a:pPr lvl="1"/>
            <a:r>
              <a:rPr lang="fr-FR" dirty="0" smtClean="0"/>
              <a:t>Les testeurs testent</a:t>
            </a:r>
          </a:p>
          <a:p>
            <a:pPr lvl="1"/>
            <a:r>
              <a:rPr lang="fr-FR" dirty="0" smtClean="0"/>
              <a:t>Les développeurs déboguent</a:t>
            </a:r>
          </a:p>
          <a:p>
            <a:r>
              <a:rPr lang="fr-FR" dirty="0" smtClean="0"/>
              <a:t>Déboguer: activité de développement permettant d’analyser, trouver et supprimer les causes de la défaillances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23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7 principes généraux du test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6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Les 7 principes généraux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fr-FR" dirty="0" smtClean="0"/>
              <a:t>Les tests montrent la présence de défauts</a:t>
            </a:r>
          </a:p>
          <a:p>
            <a:pPr marL="870966" lvl="1" indent="-514350"/>
            <a:r>
              <a:rPr lang="fr-FR" b="1" dirty="0" smtClean="0"/>
              <a:t>Jamais leur absence</a:t>
            </a:r>
          </a:p>
          <a:p>
            <a:pPr marL="596646" indent="-514350">
              <a:buFont typeface="+mj-lt"/>
              <a:buAutoNum type="arabicPeriod"/>
            </a:pPr>
            <a:r>
              <a:rPr lang="fr-FR" dirty="0" smtClean="0"/>
              <a:t>Les tests exhaustifs sont impossibles</a:t>
            </a:r>
          </a:p>
          <a:p>
            <a:pPr marL="870966" lvl="1" indent="-514350"/>
            <a:r>
              <a:rPr lang="fr-FR" u="sng" dirty="0" smtClean="0"/>
              <a:t>Exemple </a:t>
            </a:r>
            <a:r>
              <a:rPr lang="fr-FR" u="sng" dirty="0" err="1" smtClean="0"/>
              <a:t>Sopra</a:t>
            </a:r>
            <a:r>
              <a:rPr lang="fr-FR" dirty="0" smtClean="0"/>
              <a:t>: test d’une IHM contenant 20 écrans, 4 menus, 3 options, 10 champs, 2 types de données, 100 valeurs possibles</a:t>
            </a:r>
          </a:p>
          <a:p>
            <a:pPr marL="870966" lvl="1" indent="-514350"/>
            <a:r>
              <a:rPr lang="fr-FR" dirty="0" smtClean="0"/>
              <a:t>20*4*3*10*2*100= 480 000 cas de tests</a:t>
            </a:r>
          </a:p>
          <a:p>
            <a:pPr marL="870966" lvl="1" indent="-514350"/>
            <a:r>
              <a:rPr lang="fr-FR" dirty="0" smtClean="0"/>
              <a:t>Un expert (10s par test!) mettrait 180 jours </a:t>
            </a:r>
          </a:p>
          <a:p>
            <a:pPr marL="596646" indent="-514350">
              <a:buFont typeface="+mj-lt"/>
              <a:buAutoNum type="arabicPeriod"/>
            </a:pPr>
            <a:r>
              <a:rPr lang="fr-FR" dirty="0" smtClean="0"/>
              <a:t>Il faut tester le plus tôt possible</a:t>
            </a:r>
          </a:p>
        </p:txBody>
      </p:sp>
    </p:spTree>
    <p:extLst>
      <p:ext uri="{BB962C8B-B14F-4D97-AF65-F5344CB8AC3E}">
        <p14:creationId xmlns:p14="http://schemas.microsoft.com/office/powerpoint/2010/main" val="394072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3" y="0"/>
            <a:ext cx="8792207" cy="66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63" y="0"/>
            <a:ext cx="8764656" cy="659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Les 7 principes généraux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 startAt="4"/>
            </a:pPr>
            <a:r>
              <a:rPr lang="fr-FR" dirty="0" smtClean="0"/>
              <a:t>Les défauts sont généralement regroupés</a:t>
            </a:r>
          </a:p>
          <a:p>
            <a:pPr marL="813816" lvl="1" indent="-457200"/>
            <a:r>
              <a:rPr lang="fr-FR" dirty="0" smtClean="0"/>
              <a:t>Loi de Pareto: 80% des défauts sont concentrés dans 20% des modules</a:t>
            </a:r>
          </a:p>
          <a:p>
            <a:pPr marL="596646" indent="-514350">
              <a:buFont typeface="+mj-lt"/>
              <a:buAutoNum type="arabicPeriod" startAt="4"/>
            </a:pPr>
            <a:r>
              <a:rPr lang="fr-FR" dirty="0" smtClean="0"/>
              <a:t>Paradoxe du pesticide</a:t>
            </a:r>
          </a:p>
          <a:p>
            <a:pPr marL="870966" lvl="1" indent="-514350"/>
            <a:r>
              <a:rPr lang="fr-FR" dirty="0" smtClean="0"/>
              <a:t>Les mêmes tests ne décèlent plus de défauts</a:t>
            </a:r>
          </a:p>
          <a:p>
            <a:pPr marL="596646" indent="-514350">
              <a:buFont typeface="+mj-lt"/>
              <a:buAutoNum type="arabicPeriod" startAt="4"/>
            </a:pPr>
            <a:r>
              <a:rPr lang="fr-FR" dirty="0" smtClean="0"/>
              <a:t>Les tests dépendent du contexte</a:t>
            </a:r>
          </a:p>
          <a:p>
            <a:pPr marL="870966" lvl="1" indent="-514350"/>
            <a:r>
              <a:rPr lang="fr-FR" dirty="0" smtClean="0"/>
              <a:t>Les tests de sécurité dépendent de l’application testée</a:t>
            </a:r>
          </a:p>
        </p:txBody>
      </p:sp>
    </p:spTree>
    <p:extLst>
      <p:ext uri="{BB962C8B-B14F-4D97-AF65-F5344CB8AC3E}">
        <p14:creationId xmlns:p14="http://schemas.microsoft.com/office/powerpoint/2010/main" val="367833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Les 7 principes généraux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 startAt="7"/>
            </a:pPr>
            <a:r>
              <a:rPr lang="fr-FR" dirty="0" smtClean="0"/>
              <a:t>L’illusion de l’absence d’erreur</a:t>
            </a:r>
          </a:p>
          <a:p>
            <a:pPr marL="870966" lvl="1" indent="-514350"/>
            <a:r>
              <a:rPr lang="fr-FR" dirty="0" smtClean="0"/>
              <a:t>Trouver et corriger des défauts ne sert à rien si le système conçu est inutilisable (opérativité, conformité, attractivité, performance)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31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72" y="50004"/>
            <a:ext cx="4979311" cy="68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Tester: quoi, quand, comment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4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Typologie des tests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14" y="1207102"/>
            <a:ext cx="7562080" cy="56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0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il faut tester?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Parce ce que tout être humain peut faire une erreur (méprise) qui produit un défaut (bogue) dans le code, dans un logiciel ou un système, ou dans un document</a:t>
            </a:r>
          </a:p>
          <a:p>
            <a:r>
              <a:rPr lang="fr-FR" dirty="0" smtClean="0"/>
              <a:t>Et si un défaut du code est exécuté, il peut générer une défaillance (ou pas)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40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Tester: </a:t>
            </a:r>
            <a:r>
              <a:rPr lang="fr-FR" b="0" i="1" dirty="0" smtClean="0"/>
              <a:t>quoi</a:t>
            </a:r>
            <a:r>
              <a:rPr lang="fr-FR" dirty="0" smtClean="0"/>
              <a:t>, quand, comment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425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Les différents type</a:t>
            </a:r>
            <a:r>
              <a:rPr lang="fr-FR" dirty="0">
                <a:solidFill>
                  <a:srgbClr val="0000FF"/>
                </a:solidFill>
              </a:rPr>
              <a:t>s</a:t>
            </a:r>
            <a:r>
              <a:rPr lang="fr-FR" dirty="0" smtClean="0">
                <a:solidFill>
                  <a:srgbClr val="0000FF"/>
                </a:solidFill>
              </a:rPr>
              <a:t> de test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Test des caractéristiques fonctionnelles</a:t>
            </a:r>
            <a:r>
              <a:rPr lang="fr-FR" dirty="0" smtClean="0"/>
              <a:t>:</a:t>
            </a:r>
          </a:p>
          <a:p>
            <a:pPr lvl="1"/>
            <a:r>
              <a:rPr lang="fr-FR" i="1" dirty="0" smtClean="0"/>
              <a:t>Fonction </a:t>
            </a:r>
            <a:r>
              <a:rPr lang="fr-FR" i="1" dirty="0" smtClean="0"/>
              <a:t>spécifiée que doit remplir un </a:t>
            </a:r>
            <a:r>
              <a:rPr lang="fr-FR" i="1" dirty="0" smtClean="0"/>
              <a:t>système</a:t>
            </a:r>
          </a:p>
          <a:p>
            <a:pPr lvl="1"/>
            <a:r>
              <a:rPr lang="fr-FR" dirty="0"/>
              <a:t>pertinence, exactitude, interopérabilité, sécurité, </a:t>
            </a:r>
            <a:r>
              <a:rPr lang="fr-FR" dirty="0" smtClean="0"/>
              <a:t>conformité</a:t>
            </a:r>
            <a:endParaRPr lang="fr-FR" i="1" dirty="0" smtClean="0"/>
          </a:p>
          <a:p>
            <a:r>
              <a:rPr lang="fr-FR" b="1" dirty="0" smtClean="0"/>
              <a:t>Test des caractéristiques non-fonctionnelles</a:t>
            </a:r>
            <a:r>
              <a:rPr lang="fr-FR" dirty="0" smtClean="0"/>
              <a:t>: </a:t>
            </a:r>
          </a:p>
          <a:p>
            <a:pPr lvl="1"/>
            <a:r>
              <a:rPr lang="fr-FR" i="1" dirty="0"/>
              <a:t>Attribut du comportement dont le système doit faire preuve pour remplir sa fonction</a:t>
            </a:r>
          </a:p>
          <a:p>
            <a:pPr lvl="1"/>
            <a:r>
              <a:rPr lang="fr-FR" dirty="0" smtClean="0"/>
              <a:t>fiabilité</a:t>
            </a:r>
            <a:r>
              <a:rPr lang="fr-FR" dirty="0" smtClean="0"/>
              <a:t>, facilité d’utilisation, rendement/efficacité, maintenabilité, portabilité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6988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Les différents type</a:t>
            </a:r>
            <a:r>
              <a:rPr lang="fr-FR" dirty="0">
                <a:solidFill>
                  <a:srgbClr val="0000FF"/>
                </a:solidFill>
              </a:rPr>
              <a:t>s</a:t>
            </a:r>
            <a:r>
              <a:rPr lang="fr-FR" dirty="0" smtClean="0">
                <a:solidFill>
                  <a:srgbClr val="0000FF"/>
                </a:solidFill>
              </a:rPr>
              <a:t> de test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4032" y="1286130"/>
            <a:ext cx="8261565" cy="5206472"/>
          </a:xfrm>
        </p:spPr>
        <p:txBody>
          <a:bodyPr>
            <a:normAutofit/>
          </a:bodyPr>
          <a:lstStyle/>
          <a:p>
            <a:r>
              <a:rPr lang="fr-FR" b="1" dirty="0" smtClean="0"/>
              <a:t>Test de la structure</a:t>
            </a:r>
            <a:r>
              <a:rPr lang="fr-FR" dirty="0" smtClean="0"/>
              <a:t>: architecture logicielle</a:t>
            </a:r>
          </a:p>
          <a:p>
            <a:r>
              <a:rPr lang="fr-FR" b="1" dirty="0"/>
              <a:t>Test </a:t>
            </a:r>
            <a:r>
              <a:rPr lang="fr-FR" b="1" dirty="0" smtClean="0"/>
              <a:t>lié au changement:</a:t>
            </a:r>
            <a:r>
              <a:rPr lang="fr-FR" dirty="0" smtClean="0"/>
              <a:t> test de confirmation, test de régression</a:t>
            </a:r>
          </a:p>
          <a:p>
            <a:r>
              <a:rPr lang="fr-FR" b="1" dirty="0" smtClean="0"/>
              <a:t>Test de maintenance</a:t>
            </a:r>
            <a:r>
              <a:rPr lang="fr-FR" dirty="0" smtClean="0"/>
              <a:t>: modification, migration, suppression</a:t>
            </a:r>
            <a:endParaRPr lang="fr-FR" dirty="0"/>
          </a:p>
        </p:txBody>
      </p:sp>
      <p:pic>
        <p:nvPicPr>
          <p:cNvPr id="4" name="Image 3" descr="regression-tes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44" y="4121734"/>
            <a:ext cx="4064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1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ISO 9126: qualité d’un logiciel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Capacité fonctionnelle:</a:t>
            </a:r>
          </a:p>
          <a:p>
            <a:pPr lvl="1"/>
            <a:r>
              <a:rPr lang="fr-FR" dirty="0" smtClean="0"/>
              <a:t>Le logiciel répond-il aux besoins fonctionnels exprimés?</a:t>
            </a:r>
          </a:p>
          <a:p>
            <a:r>
              <a:rPr lang="fr-FR" dirty="0" smtClean="0"/>
              <a:t>Fiabilité:</a:t>
            </a:r>
          </a:p>
          <a:p>
            <a:pPr lvl="1"/>
            <a:r>
              <a:rPr lang="fr-FR" dirty="0" smtClean="0"/>
              <a:t>Le logiciel maintient-il son niveau de service dans des conditions précises et pendant une période déterminée?</a:t>
            </a:r>
          </a:p>
          <a:p>
            <a:r>
              <a:rPr lang="fr-FR" dirty="0" smtClean="0"/>
              <a:t>Facilité d’utilisation:</a:t>
            </a:r>
          </a:p>
          <a:p>
            <a:pPr lvl="1"/>
            <a:r>
              <a:rPr lang="fr-FR" dirty="0" smtClean="0"/>
              <a:t>Le logiciel requiert-il peut d’effort à l’utilisation?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86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ISO 9126: qualité d’un logiciel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Rendement/efficacité:</a:t>
            </a:r>
          </a:p>
          <a:p>
            <a:pPr lvl="1"/>
            <a:r>
              <a:rPr lang="fr-FR" dirty="0" smtClean="0"/>
              <a:t>Le logiciel requiert-il un dimensionnement rentable et proportionné de la plate-forme d’hébergement en regard des autres exigences?</a:t>
            </a:r>
          </a:p>
          <a:p>
            <a:r>
              <a:rPr lang="fr-FR" dirty="0" smtClean="0"/>
              <a:t>Maintenabilité:</a:t>
            </a:r>
          </a:p>
          <a:p>
            <a:pPr lvl="1"/>
            <a:r>
              <a:rPr lang="fr-FR" dirty="0" smtClean="0"/>
              <a:t>Le logiciel requiert-il peu d’effort à son évolution par rapport aux nouveaux besoins?</a:t>
            </a:r>
          </a:p>
          <a:p>
            <a:r>
              <a:rPr lang="fr-FR" dirty="0" smtClean="0"/>
              <a:t>Portabilité:</a:t>
            </a:r>
          </a:p>
          <a:p>
            <a:pPr lvl="1"/>
            <a:r>
              <a:rPr lang="fr-FR" dirty="0" smtClean="0"/>
              <a:t>Le logiciel peut-il être transférer d’une plate-forme d’environnement à une autre?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91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431134" y="827800"/>
            <a:ext cx="8872405" cy="5580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FF6600"/>
              </a:buClr>
              <a:buSzPct val="80000"/>
              <a:defRPr/>
            </a:pPr>
            <a:endParaRPr lang="fr-FR" sz="4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/>
            </a:endParaRPr>
          </a:p>
        </p:txBody>
      </p:sp>
      <p:sp>
        <p:nvSpPr>
          <p:cNvPr id="79876" name="Text Box 16"/>
          <p:cNvSpPr txBox="1">
            <a:spLocks noChangeArrowheads="1"/>
          </p:cNvSpPr>
          <p:nvPr/>
        </p:nvSpPr>
        <p:spPr bwMode="auto">
          <a:xfrm>
            <a:off x="5730346" y="1200150"/>
            <a:ext cx="2724150" cy="1016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45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l">
              <a:buSzPct val="70000"/>
              <a:buFontTx/>
              <a:buChar char="•"/>
            </a:pPr>
            <a:r>
              <a:rPr lang="fr-FR" altLang="en-US" sz="1200" b="1" dirty="0">
                <a:latin typeface="Century Gothic" pitchFamily="34" charset="0"/>
              </a:rPr>
              <a:t> </a:t>
            </a: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Aptitude</a:t>
            </a:r>
          </a:p>
          <a:p>
            <a:pPr algn="l">
              <a:buSzPct val="7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 Exactitude</a:t>
            </a:r>
          </a:p>
          <a:p>
            <a:pPr algn="l">
              <a:buSzPct val="7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 Interopérabilité</a:t>
            </a:r>
          </a:p>
          <a:p>
            <a:pPr algn="l">
              <a:buSzPct val="7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 Conformité règlementaire</a:t>
            </a:r>
          </a:p>
          <a:p>
            <a:pPr algn="l">
              <a:buSzPct val="7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 Sécurité</a:t>
            </a:r>
          </a:p>
        </p:txBody>
      </p:sp>
      <p:sp>
        <p:nvSpPr>
          <p:cNvPr id="79877" name="Text Box 17"/>
          <p:cNvSpPr txBox="1">
            <a:spLocks noChangeArrowheads="1"/>
          </p:cNvSpPr>
          <p:nvPr/>
        </p:nvSpPr>
        <p:spPr bwMode="auto">
          <a:xfrm>
            <a:off x="7469056" y="3133726"/>
            <a:ext cx="1642401" cy="10144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45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>
            <a:spAutoFit/>
          </a:bodyPr>
          <a:lstStyle>
            <a:lvl1pPr marL="180975" indent="-180975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l"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Maturité</a:t>
            </a:r>
          </a:p>
          <a:p>
            <a:pPr algn="l"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Tolérance aux  fautes</a:t>
            </a:r>
          </a:p>
          <a:p>
            <a:pPr algn="l"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Capacité de récupération</a:t>
            </a:r>
          </a:p>
        </p:txBody>
      </p:sp>
      <p:sp>
        <p:nvSpPr>
          <p:cNvPr id="79878" name="Text Box 19"/>
          <p:cNvSpPr txBox="1">
            <a:spLocks noChangeArrowheads="1"/>
          </p:cNvSpPr>
          <p:nvPr/>
        </p:nvSpPr>
        <p:spPr bwMode="auto">
          <a:xfrm>
            <a:off x="7415742" y="4584700"/>
            <a:ext cx="1938206" cy="1016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45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9pPr>
          </a:lstStyle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Exploitabilité </a:t>
            </a:r>
          </a:p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Facilité d’apprentissage</a:t>
            </a:r>
          </a:p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Facilité de compréhension</a:t>
            </a:r>
          </a:p>
        </p:txBody>
      </p:sp>
      <p:sp>
        <p:nvSpPr>
          <p:cNvPr id="79879" name="Text Box 20"/>
          <p:cNvSpPr txBox="1">
            <a:spLocks noChangeArrowheads="1"/>
          </p:cNvSpPr>
          <p:nvPr/>
        </p:nvSpPr>
        <p:spPr bwMode="auto">
          <a:xfrm>
            <a:off x="5738946" y="5751514"/>
            <a:ext cx="3291681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45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9pPr>
          </a:lstStyle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Efficacité des ressources employées</a:t>
            </a:r>
          </a:p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Efficacité des temps de réalisation</a:t>
            </a:r>
          </a:p>
        </p:txBody>
      </p:sp>
      <p:sp>
        <p:nvSpPr>
          <p:cNvPr id="79880" name="Text Box 23"/>
          <p:cNvSpPr txBox="1">
            <a:spLocks noChangeArrowheads="1"/>
          </p:cNvSpPr>
          <p:nvPr/>
        </p:nvSpPr>
        <p:spPr bwMode="auto">
          <a:xfrm>
            <a:off x="610527" y="1816101"/>
            <a:ext cx="2017315" cy="83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45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">
            <a:spAutoFit/>
          </a:bodyPr>
          <a:lstStyle>
            <a:lvl1pPr marL="180975" indent="-180975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2pPr>
            <a:lvl3pPr marL="180975" indent="-180975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9pPr>
          </a:lstStyle>
          <a:p>
            <a:pPr lvl="2">
              <a:buSzPct val="80000"/>
              <a:buFontTx/>
              <a:buChar char="•"/>
            </a:pPr>
            <a:r>
              <a:rPr lang="fr-FR" altLang="en-US" sz="1200" b="1" dirty="0" smtClean="0">
                <a:solidFill>
                  <a:srgbClr val="3333CC"/>
                </a:solidFill>
                <a:latin typeface="Century Gothic" pitchFamily="34" charset="0"/>
              </a:rPr>
              <a:t>Facilité </a:t>
            </a: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d’installation</a:t>
            </a:r>
          </a:p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Facilité de migration</a:t>
            </a:r>
          </a:p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Adaptabilité</a:t>
            </a:r>
          </a:p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Interchangeabilité</a:t>
            </a:r>
          </a:p>
        </p:txBody>
      </p:sp>
      <p:grpSp>
        <p:nvGrpSpPr>
          <p:cNvPr id="79881" name="Groupe 39"/>
          <p:cNvGrpSpPr>
            <a:grpSpLocks/>
          </p:cNvGrpSpPr>
          <p:nvPr/>
        </p:nvGrpSpPr>
        <p:grpSpPr bwMode="auto">
          <a:xfrm>
            <a:off x="2505737" y="1228725"/>
            <a:ext cx="4953000" cy="5092700"/>
            <a:chOff x="2887663" y="1377950"/>
            <a:chExt cx="4572001" cy="5092700"/>
          </a:xfrm>
        </p:grpSpPr>
        <p:sp>
          <p:nvSpPr>
            <p:cNvPr id="79884" name="Line 14"/>
            <p:cNvSpPr>
              <a:spLocks noChangeShapeType="1"/>
            </p:cNvSpPr>
            <p:nvPr/>
          </p:nvSpPr>
          <p:spPr bwMode="auto">
            <a:xfrm>
              <a:off x="4071938" y="3549650"/>
              <a:ext cx="2428875" cy="1260475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9885" name="Line 13"/>
            <p:cNvSpPr>
              <a:spLocks noChangeShapeType="1"/>
            </p:cNvSpPr>
            <p:nvPr/>
          </p:nvSpPr>
          <p:spPr bwMode="auto">
            <a:xfrm flipV="1">
              <a:off x="4192588" y="3435350"/>
              <a:ext cx="2265363" cy="1371600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4627563" y="3498850"/>
              <a:ext cx="1079500" cy="10795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 charset="0"/>
                </a:rPr>
                <a:t>ISO 9126</a:t>
              </a:r>
            </a:p>
          </p:txBody>
        </p:sp>
        <p:cxnSp>
          <p:nvCxnSpPr>
            <p:cNvPr id="79887" name="AutoShape 6"/>
            <p:cNvCxnSpPr>
              <a:cxnSpLocks noChangeShapeType="1"/>
            </p:cNvCxnSpPr>
            <p:nvPr/>
          </p:nvCxnSpPr>
          <p:spPr bwMode="auto">
            <a:xfrm flipH="1">
              <a:off x="5167313" y="3073400"/>
              <a:ext cx="3175" cy="425450"/>
            </a:xfrm>
            <a:prstGeom prst="straightConnector1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8" name="AutoShape 8"/>
            <p:cNvCxnSpPr>
              <a:cxnSpLocks noChangeShapeType="1"/>
            </p:cNvCxnSpPr>
            <p:nvPr/>
          </p:nvCxnSpPr>
          <p:spPr bwMode="auto">
            <a:xfrm>
              <a:off x="5167313" y="4578350"/>
              <a:ext cx="3175" cy="452437"/>
            </a:xfrm>
            <a:prstGeom prst="straightConnector1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9" name="Line 29"/>
            <p:cNvSpPr>
              <a:spLocks noChangeShapeType="1"/>
            </p:cNvSpPr>
            <p:nvPr/>
          </p:nvSpPr>
          <p:spPr bwMode="auto">
            <a:xfrm>
              <a:off x="5868988" y="1377950"/>
              <a:ext cx="9525" cy="966787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9890" name="Line 28"/>
            <p:cNvSpPr>
              <a:spLocks noChangeShapeType="1"/>
            </p:cNvSpPr>
            <p:nvPr/>
          </p:nvSpPr>
          <p:spPr bwMode="auto">
            <a:xfrm flipH="1">
              <a:off x="7431088" y="3343275"/>
              <a:ext cx="0" cy="90000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9891" name="Line 27"/>
            <p:cNvSpPr>
              <a:spLocks noChangeShapeType="1"/>
            </p:cNvSpPr>
            <p:nvPr/>
          </p:nvSpPr>
          <p:spPr bwMode="auto">
            <a:xfrm flipH="1">
              <a:off x="7440613" y="4823999"/>
              <a:ext cx="9525" cy="82800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9892" name="Line 26"/>
            <p:cNvSpPr>
              <a:spLocks noChangeShapeType="1"/>
            </p:cNvSpPr>
            <p:nvPr/>
          </p:nvSpPr>
          <p:spPr bwMode="auto">
            <a:xfrm flipH="1">
              <a:off x="5872163" y="5727701"/>
              <a:ext cx="9525" cy="550863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9893" name="Line 25"/>
            <p:cNvSpPr>
              <a:spLocks noChangeShapeType="1"/>
            </p:cNvSpPr>
            <p:nvPr/>
          </p:nvSpPr>
          <p:spPr bwMode="auto">
            <a:xfrm>
              <a:off x="3065463" y="2016000"/>
              <a:ext cx="0" cy="885825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9894" name="Line 24"/>
            <p:cNvSpPr>
              <a:spLocks noChangeShapeType="1"/>
            </p:cNvSpPr>
            <p:nvPr/>
          </p:nvSpPr>
          <p:spPr bwMode="auto">
            <a:xfrm>
              <a:off x="3135313" y="5546725"/>
              <a:ext cx="0" cy="854075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7853" name="Oval 5"/>
            <p:cNvSpPr>
              <a:spLocks noChangeArrowheads="1"/>
            </p:cNvSpPr>
            <p:nvPr/>
          </p:nvSpPr>
          <p:spPr bwMode="auto">
            <a:xfrm>
              <a:off x="4449763" y="1633538"/>
              <a:ext cx="1439863" cy="143986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rIns="0" anchor="ctr"/>
            <a:lstStyle/>
            <a:p>
              <a:pPr>
                <a:buSzPct val="80000"/>
                <a:defRPr/>
              </a:pPr>
              <a:r>
                <a:rPr lang="fr-FR" sz="1200" b="1" dirty="0">
                  <a:solidFill>
                    <a:srgbClr val="3333CC"/>
                  </a:solidFill>
                  <a:latin typeface="Century Gothic" pitchFamily="34" charset="0"/>
                  <a:cs typeface="Arial" charset="0"/>
                </a:rPr>
                <a:t>Capacité</a:t>
              </a:r>
            </a:p>
            <a:p>
              <a:pPr>
                <a:buSzPct val="80000"/>
                <a:defRPr/>
              </a:pPr>
              <a:r>
                <a:rPr lang="fr-FR" sz="1200" b="1" dirty="0">
                  <a:solidFill>
                    <a:srgbClr val="3333CC"/>
                  </a:solidFill>
                  <a:latin typeface="Century Gothic" pitchFamily="34" charset="0"/>
                  <a:cs typeface="Arial" charset="0"/>
                </a:rPr>
                <a:t>fonctionnelle</a:t>
              </a:r>
            </a:p>
          </p:txBody>
        </p:sp>
        <p:sp>
          <p:nvSpPr>
            <p:cNvPr id="77857" name="Oval 9"/>
            <p:cNvSpPr>
              <a:spLocks noChangeArrowheads="1"/>
            </p:cNvSpPr>
            <p:nvPr/>
          </p:nvSpPr>
          <p:spPr bwMode="auto">
            <a:xfrm>
              <a:off x="6019801" y="2517775"/>
              <a:ext cx="1439863" cy="143986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rIns="0" anchor="ctr"/>
            <a:lstStyle/>
            <a:p>
              <a:pPr>
                <a:buSzPct val="80000"/>
                <a:defRPr/>
              </a:pPr>
              <a:r>
                <a:rPr lang="fr-FR" sz="1200" b="1" dirty="0">
                  <a:solidFill>
                    <a:srgbClr val="3333CC"/>
                  </a:solidFill>
                  <a:latin typeface="Century Gothic" pitchFamily="34" charset="0"/>
                  <a:cs typeface="Arial" charset="0"/>
                </a:rPr>
                <a:t>Fiabilité</a:t>
              </a:r>
            </a:p>
          </p:txBody>
        </p:sp>
        <p:sp>
          <p:nvSpPr>
            <p:cNvPr id="77858" name="Oval 10"/>
            <p:cNvSpPr>
              <a:spLocks noChangeArrowheads="1"/>
            </p:cNvSpPr>
            <p:nvPr/>
          </p:nvSpPr>
          <p:spPr bwMode="auto">
            <a:xfrm>
              <a:off x="6019801" y="4281488"/>
              <a:ext cx="1439863" cy="143986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rIns="0" anchor="ctr"/>
            <a:lstStyle/>
            <a:p>
              <a:pPr>
                <a:buSzPct val="80000"/>
                <a:defRPr/>
              </a:pPr>
              <a:r>
                <a:rPr lang="fr-FR" sz="1200" b="1" dirty="0">
                  <a:solidFill>
                    <a:srgbClr val="3333CC"/>
                  </a:solidFill>
                  <a:latin typeface="Century Gothic" pitchFamily="34" charset="0"/>
                  <a:cs typeface="Arial" charset="0"/>
                </a:rPr>
                <a:t>Facilité </a:t>
              </a:r>
            </a:p>
            <a:p>
              <a:pPr>
                <a:buSzPct val="80000"/>
                <a:defRPr/>
              </a:pPr>
              <a:r>
                <a:rPr lang="fr-FR" sz="1200" b="1" dirty="0">
                  <a:solidFill>
                    <a:srgbClr val="3333CC"/>
                  </a:solidFill>
                  <a:latin typeface="Century Gothic" pitchFamily="34" charset="0"/>
                  <a:cs typeface="Arial" charset="0"/>
                </a:rPr>
                <a:t>d’usage</a:t>
              </a:r>
            </a:p>
            <a:p>
              <a:pPr>
                <a:buSzPct val="80000"/>
                <a:defRPr/>
              </a:pPr>
              <a:r>
                <a:rPr lang="fr-FR" sz="1200" b="1" dirty="0">
                  <a:solidFill>
                    <a:srgbClr val="3333CC"/>
                  </a:solidFill>
                  <a:latin typeface="Century Gothic" pitchFamily="34" charset="0"/>
                  <a:cs typeface="Arial" charset="0"/>
                </a:rPr>
                <a:t>(utilisabilité)</a:t>
              </a:r>
            </a:p>
          </p:txBody>
        </p:sp>
        <p:sp>
          <p:nvSpPr>
            <p:cNvPr id="77855" name="Oval 7"/>
            <p:cNvSpPr>
              <a:spLocks noChangeArrowheads="1"/>
            </p:cNvSpPr>
            <p:nvPr/>
          </p:nvSpPr>
          <p:spPr bwMode="auto">
            <a:xfrm>
              <a:off x="4449763" y="5030788"/>
              <a:ext cx="1439863" cy="143986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rIns="0" anchor="ctr"/>
            <a:lstStyle/>
            <a:p>
              <a:pPr>
                <a:buSzPct val="80000"/>
                <a:defRPr/>
              </a:pPr>
              <a:r>
                <a:rPr lang="fr-FR" sz="1200" b="1" dirty="0">
                  <a:solidFill>
                    <a:srgbClr val="3333CC"/>
                  </a:solidFill>
                  <a:latin typeface="Century Gothic" pitchFamily="34" charset="0"/>
                  <a:cs typeface="Arial" charset="0"/>
                </a:rPr>
                <a:t>Efficacité</a:t>
              </a:r>
            </a:p>
            <a:p>
              <a:pPr>
                <a:buSzPct val="80000"/>
                <a:defRPr/>
              </a:pPr>
              <a:r>
                <a:rPr lang="fr-FR" sz="1200" b="1" dirty="0">
                  <a:solidFill>
                    <a:srgbClr val="3333CC"/>
                  </a:solidFill>
                  <a:latin typeface="Century Gothic" pitchFamily="34" charset="0"/>
                  <a:cs typeface="Arial" charset="0"/>
                </a:rPr>
                <a:t>(Rendement)</a:t>
              </a:r>
            </a:p>
          </p:txBody>
        </p:sp>
        <p:sp>
          <p:nvSpPr>
            <p:cNvPr id="77860" name="Oval 12"/>
            <p:cNvSpPr>
              <a:spLocks noChangeArrowheads="1"/>
            </p:cNvSpPr>
            <p:nvPr/>
          </p:nvSpPr>
          <p:spPr bwMode="auto">
            <a:xfrm>
              <a:off x="2887663" y="4281488"/>
              <a:ext cx="1439863" cy="143986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rIns="0" anchor="ctr"/>
            <a:lstStyle/>
            <a:p>
              <a:pPr>
                <a:buSzPct val="80000"/>
                <a:defRPr/>
              </a:pPr>
              <a:r>
                <a:rPr lang="fr-FR" sz="1200" b="1" dirty="0">
                  <a:solidFill>
                    <a:srgbClr val="3333CC"/>
                  </a:solidFill>
                  <a:latin typeface="Century Gothic" pitchFamily="34" charset="0"/>
                  <a:cs typeface="Arial" charset="0"/>
                </a:rPr>
                <a:t>Maintenabilité</a:t>
              </a:r>
            </a:p>
          </p:txBody>
        </p:sp>
        <p:sp>
          <p:nvSpPr>
            <p:cNvPr id="77859" name="Oval 11"/>
            <p:cNvSpPr>
              <a:spLocks noChangeArrowheads="1"/>
            </p:cNvSpPr>
            <p:nvPr/>
          </p:nvSpPr>
          <p:spPr bwMode="auto">
            <a:xfrm>
              <a:off x="2887663" y="2517775"/>
              <a:ext cx="1439863" cy="143986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rIns="0" anchor="ctr"/>
            <a:lstStyle/>
            <a:p>
              <a:pPr>
                <a:buSzPct val="80000"/>
                <a:defRPr/>
              </a:pPr>
              <a:r>
                <a:rPr lang="fr-FR" sz="1200" b="1" dirty="0">
                  <a:solidFill>
                    <a:srgbClr val="3333CC"/>
                  </a:solidFill>
                  <a:latin typeface="Century Gothic" pitchFamily="34" charset="0"/>
                  <a:cs typeface="Arial" charset="0"/>
                </a:rPr>
                <a:t>Portabilité</a:t>
              </a:r>
            </a:p>
          </p:txBody>
        </p:sp>
      </p:grpSp>
      <p:sp>
        <p:nvSpPr>
          <p:cNvPr id="79882" name="Text Box 22"/>
          <p:cNvSpPr txBox="1">
            <a:spLocks noChangeArrowheads="1"/>
          </p:cNvSpPr>
          <p:nvPr/>
        </p:nvSpPr>
        <p:spPr bwMode="auto">
          <a:xfrm>
            <a:off x="794544" y="5322889"/>
            <a:ext cx="2000118" cy="922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45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1pPr>
            <a:lvl2pPr marL="742950" indent="-28575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23265"/>
                </a:solidFill>
                <a:latin typeface="Arial Black" pitchFamily="34" charset="0"/>
                <a:cs typeface="Arial" charset="0"/>
              </a:defRPr>
            </a:lvl9pPr>
          </a:lstStyle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Stabilité</a:t>
            </a:r>
          </a:p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Facilité de modification</a:t>
            </a:r>
          </a:p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Facilité d’analyse</a:t>
            </a:r>
          </a:p>
          <a:p>
            <a:pPr>
              <a:buSzPct val="80000"/>
              <a:buFontTx/>
              <a:buChar char="•"/>
            </a:pPr>
            <a:r>
              <a:rPr lang="fr-FR" altLang="en-US" sz="1200" b="1" dirty="0">
                <a:solidFill>
                  <a:srgbClr val="3333CC"/>
                </a:solidFill>
                <a:latin typeface="Century Gothic" pitchFamily="34" charset="0"/>
              </a:rPr>
              <a:t>Facilité à être testé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25672" y="3317350"/>
            <a:ext cx="1681717" cy="1275907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fr-FR" sz="1300" b="1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6 caractéristiques</a:t>
            </a:r>
          </a:p>
          <a:p>
            <a:pPr>
              <a:spcBef>
                <a:spcPts val="600"/>
              </a:spcBef>
              <a:defRPr/>
            </a:pPr>
            <a:r>
              <a:rPr lang="fr-FR" sz="1300" b="1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21 sous-caractéristiques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Norme ISO 9126: définition de la qualité d’un logiciel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9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Tester: quoi, </a:t>
            </a:r>
            <a:r>
              <a:rPr lang="fr-FR" b="0" i="1" dirty="0" smtClean="0"/>
              <a:t>quand</a:t>
            </a:r>
            <a:r>
              <a:rPr lang="fr-FR" dirty="0" smtClean="0"/>
              <a:t>, comment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817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différents niveaux de test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Tests unitaires ou de composant </a:t>
            </a:r>
            <a:r>
              <a:rPr lang="fr-FR" dirty="0" smtClean="0"/>
              <a:t>: tester chaque élément de manière isolé</a:t>
            </a:r>
          </a:p>
          <a:p>
            <a:pPr lvl="1"/>
            <a:r>
              <a:rPr lang="fr-FR" dirty="0" smtClean="0"/>
              <a:t>Élément: méthode, classe, composant, etc.</a:t>
            </a:r>
          </a:p>
          <a:p>
            <a:pPr lvl="1"/>
            <a:r>
              <a:rPr lang="fr-FR" dirty="0" smtClean="0"/>
              <a:t>Acteurs: les développeurs</a:t>
            </a:r>
          </a:p>
          <a:p>
            <a:pPr lvl="1"/>
            <a:r>
              <a:rPr lang="fr-FR" dirty="0" smtClean="0"/>
              <a:t>Le code est accessible</a:t>
            </a:r>
          </a:p>
          <a:p>
            <a:pPr lvl="1"/>
            <a:r>
              <a:rPr lang="fr-FR" dirty="0" smtClean="0"/>
              <a:t>Aucun rapport d’incident</a:t>
            </a:r>
          </a:p>
          <a:p>
            <a:pPr lvl="1"/>
            <a:r>
              <a:rPr lang="fr-FR" dirty="0" smtClean="0"/>
              <a:t>Vocabulaire: bouchon/simulateur/pilote, test statique/dynamique</a:t>
            </a:r>
          </a:p>
        </p:txBody>
      </p:sp>
    </p:spTree>
    <p:extLst>
      <p:ext uri="{BB962C8B-B14F-4D97-AF65-F5344CB8AC3E}">
        <p14:creationId xmlns:p14="http://schemas.microsoft.com/office/powerpoint/2010/main" val="88500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différents niveaux de test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Test d’intégration</a:t>
            </a:r>
            <a:r>
              <a:rPr lang="fr-FR" dirty="0" smtClean="0"/>
              <a:t>: tester le bon comportement/l’</a:t>
            </a:r>
            <a:r>
              <a:rPr lang="fr-FR" dirty="0" err="1" smtClean="0"/>
              <a:t>intéraction</a:t>
            </a:r>
            <a:r>
              <a:rPr lang="fr-FR" dirty="0" smtClean="0"/>
              <a:t> des éléments suite à une composition d’éléments</a:t>
            </a:r>
          </a:p>
          <a:p>
            <a:pPr lvl="1"/>
            <a:r>
              <a:rPr lang="fr-FR" dirty="0" smtClean="0"/>
              <a:t>Acteurs: les développeurs ou équipe dédiée</a:t>
            </a:r>
          </a:p>
          <a:p>
            <a:pPr lvl="1"/>
            <a:r>
              <a:rPr lang="fr-FR" dirty="0" smtClean="0"/>
              <a:t>Le code est accessible ou pas</a:t>
            </a:r>
          </a:p>
          <a:p>
            <a:pPr lvl="1"/>
            <a:r>
              <a:rPr lang="fr-FR" dirty="0" smtClean="0"/>
              <a:t>Vocabulaire: big-bang, </a:t>
            </a:r>
            <a:r>
              <a:rPr lang="fr-FR" dirty="0" err="1" smtClean="0"/>
              <a:t>bottom</a:t>
            </a:r>
            <a:r>
              <a:rPr lang="fr-FR" dirty="0" smtClean="0"/>
              <a:t>-up, top-down, </a:t>
            </a:r>
            <a:r>
              <a:rPr lang="fr-FR" dirty="0" err="1" smtClean="0"/>
              <a:t>ihm</a:t>
            </a:r>
            <a:r>
              <a:rPr lang="fr-FR" dirty="0" smtClean="0"/>
              <a:t>, simulateur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6401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différents niveaux de test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Test système ou de conformité</a:t>
            </a:r>
            <a:r>
              <a:rPr lang="fr-FR" dirty="0" smtClean="0"/>
              <a:t>: assurer que l’application présente les fonctionnalités attendues</a:t>
            </a:r>
          </a:p>
          <a:p>
            <a:pPr lvl="1"/>
            <a:r>
              <a:rPr lang="fr-FR" dirty="0" smtClean="0"/>
              <a:t>Acteurs: l’équipe dédiée</a:t>
            </a:r>
          </a:p>
          <a:p>
            <a:pPr lvl="1"/>
            <a:r>
              <a:rPr lang="fr-FR" dirty="0" smtClean="0"/>
              <a:t>Le code n’est pas accessible</a:t>
            </a:r>
          </a:p>
          <a:p>
            <a:pPr lvl="1"/>
            <a:r>
              <a:rPr lang="fr-FR" dirty="0" smtClean="0"/>
              <a:t>Vocabulaire: qualification, performance</a:t>
            </a:r>
          </a:p>
        </p:txBody>
      </p:sp>
    </p:spTree>
    <p:extLst>
      <p:ext uri="{BB962C8B-B14F-4D97-AF65-F5344CB8AC3E}">
        <p14:creationId xmlns:p14="http://schemas.microsoft.com/office/powerpoint/2010/main" val="88500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Erreur vs défaut vs défaillance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074268"/>
              </p:ext>
            </p:extLst>
          </p:nvPr>
        </p:nvGraphicFramePr>
        <p:xfrm>
          <a:off x="488483" y="1447799"/>
          <a:ext cx="9188919" cy="5210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973"/>
                <a:gridCol w="3062973"/>
                <a:gridCol w="3062973"/>
              </a:tblGrid>
              <a:tr h="398310">
                <a:tc>
                  <a:txBody>
                    <a:bodyPr/>
                    <a:lstStyle/>
                    <a:p>
                      <a:r>
                        <a:rPr lang="fr-FR" dirty="0" smtClean="0"/>
                        <a:t>Erreur / méprise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Défaut / bogue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Défaillance</a:t>
                      </a:r>
                      <a:endParaRPr lang="fr-FR" dirty="0"/>
                    </a:p>
                  </a:txBody>
                  <a:tcPr/>
                </a:tc>
              </a:tr>
              <a:tr h="4812459">
                <a:tc>
                  <a:txBody>
                    <a:bodyPr/>
                    <a:lstStyle/>
                    <a:p>
                      <a:r>
                        <a:rPr lang="fr-FR" dirty="0" smtClean="0"/>
                        <a:t>Action humaine provoquant l’introduction d’un défaut dans le logiciel:</a:t>
                      </a:r>
                    </a:p>
                    <a:p>
                      <a:endParaRPr lang="fr-FR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dirty="0" smtClean="0"/>
                        <a:t>Oublis dans des phases de conception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dirty="0" smtClean="0"/>
                        <a:t>Méprises sur la compréhension ou l’interprétation des spécifications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dirty="0" smtClean="0"/>
                        <a:t>Erreurs de</a:t>
                      </a:r>
                      <a:r>
                        <a:rPr lang="fr-FR" baseline="0" dirty="0" smtClean="0"/>
                        <a:t> réalisation lors du codage (ex: choix de structures de données ou d’algorithme inadaptés)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baseline="0" dirty="0" smtClean="0"/>
                        <a:t>Non respect des standards de codage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Imperfection présente dans le logiciel (incluant</a:t>
                      </a:r>
                      <a:r>
                        <a:rPr lang="fr-FR" baseline="0" dirty="0" smtClean="0"/>
                        <a:t> sa documentation):</a:t>
                      </a:r>
                    </a:p>
                    <a:p>
                      <a:endParaRPr lang="fr-FR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baseline="0" dirty="0" smtClean="0"/>
                        <a:t>Fonctionnalités oubliées (présentes dans les spécifications)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baseline="0" dirty="0" smtClean="0"/>
                        <a:t>Défauts de programmation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baseline="0" dirty="0" smtClean="0"/>
                        <a:t>Défauts de portabilité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 de l’exécution d’un programme contenant un défaut: déviation observée du</a:t>
                      </a:r>
                      <a:r>
                        <a:rPr lang="fr-FR" baseline="0" dirty="0" smtClean="0"/>
                        <a:t> comportement d’un système par rapport  à un </a:t>
                      </a:r>
                      <a:r>
                        <a:rPr lang="fr-FR" baseline="0" smtClean="0"/>
                        <a:t>comportement requis.</a:t>
                      </a:r>
                    </a:p>
                    <a:p>
                      <a:endParaRPr lang="fr-FR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baseline="0" dirty="0" smtClean="0"/>
                        <a:t>Calculs erronés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baseline="0" dirty="0" smtClean="0"/>
                        <a:t>Fenêtre mal placée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baseline="0" dirty="0" smtClean="0"/>
                        <a:t>Service non rendu (ex: données non stockées dans une base, message non affiché, fenêtre non ouverte)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mr-IN" baseline="0" dirty="0" smtClean="0"/>
                        <a:t>…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00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différents niveaux de test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Test de validation ou d’usine ou d’opération</a:t>
            </a:r>
            <a:r>
              <a:rPr lang="fr-FR" dirty="0" smtClean="0"/>
              <a:t>: valider l’adéquation avec les besoins du client</a:t>
            </a:r>
          </a:p>
          <a:p>
            <a:pPr lvl="1"/>
            <a:r>
              <a:rPr lang="fr-FR" dirty="0" smtClean="0"/>
              <a:t>Acteurs: l’équipe dédiée, le client</a:t>
            </a:r>
          </a:p>
          <a:p>
            <a:pPr lvl="1"/>
            <a:r>
              <a:rPr lang="fr-FR" dirty="0" smtClean="0"/>
              <a:t>Le code n’est pas accessible</a:t>
            </a:r>
          </a:p>
          <a:p>
            <a:pPr lvl="1"/>
            <a:r>
              <a:rPr lang="fr-FR" dirty="0" smtClean="0"/>
              <a:t>Vocabulaire:  Alpha tests, Beta tests</a:t>
            </a:r>
          </a:p>
        </p:txBody>
      </p:sp>
    </p:spTree>
    <p:extLst>
      <p:ext uri="{BB962C8B-B14F-4D97-AF65-F5344CB8AC3E}">
        <p14:creationId xmlns:p14="http://schemas.microsoft.com/office/powerpoint/2010/main" val="174811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Tester: quoi, quand, </a:t>
            </a:r>
            <a:r>
              <a:rPr lang="fr-FR" b="0" i="1" dirty="0" smtClean="0"/>
              <a:t>comment</a:t>
            </a:r>
            <a:endParaRPr lang="fr-FR" b="0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501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8000FF"/>
                </a:solidFill>
              </a:rPr>
              <a:t>Les différentes techniques de test</a:t>
            </a:r>
            <a:br>
              <a:rPr lang="fr-FR" dirty="0" smtClean="0">
                <a:solidFill>
                  <a:srgbClr val="8000FF"/>
                </a:solidFill>
              </a:rPr>
            </a:br>
            <a:r>
              <a:rPr lang="fr-FR" sz="3100" i="1" dirty="0"/>
              <a:t>Comment sélectionner les tests?</a:t>
            </a:r>
            <a:r>
              <a:rPr lang="fr-FR" i="1" dirty="0"/>
              <a:t/>
            </a:r>
            <a:br>
              <a:rPr lang="fr-FR" i="1" dirty="0"/>
            </a:br>
            <a:endParaRPr lang="fr-FR" dirty="0">
              <a:solidFill>
                <a:srgbClr val="8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Test fonctionnel ou boîte noire</a:t>
            </a:r>
            <a:r>
              <a:rPr lang="fr-FR" dirty="0" smtClean="0"/>
              <a:t>: la sélection se fait en se basant sur la spécification</a:t>
            </a:r>
          </a:p>
          <a:p>
            <a:pPr lvl="1"/>
            <a:r>
              <a:rPr lang="fr-FR" dirty="0" smtClean="0"/>
              <a:t>On teste ce que doit faire l’application</a:t>
            </a:r>
          </a:p>
          <a:p>
            <a:r>
              <a:rPr lang="fr-FR" b="1" dirty="0"/>
              <a:t>Test structurel ou boîte blanche/transparente</a:t>
            </a:r>
            <a:r>
              <a:rPr lang="fr-FR" dirty="0"/>
              <a:t>: la sélection se fait en se basant sur le code</a:t>
            </a:r>
          </a:p>
          <a:p>
            <a:pPr lvl="1"/>
            <a:r>
              <a:rPr lang="fr-FR" dirty="0"/>
              <a:t>On teste la manière dont l’application le </a:t>
            </a:r>
            <a:r>
              <a:rPr lang="fr-FR" dirty="0" smtClean="0"/>
              <a:t>fait</a:t>
            </a:r>
          </a:p>
          <a:p>
            <a:r>
              <a:rPr lang="fr-FR" b="1" dirty="0" smtClean="0"/>
              <a:t>Test probabiliste</a:t>
            </a:r>
            <a:r>
              <a:rPr lang="fr-FR" dirty="0" smtClean="0"/>
              <a:t>: la sélection se base sur le domaine d’entrée en fonction d’arguments probabilistes</a:t>
            </a:r>
          </a:p>
        </p:txBody>
      </p:sp>
    </p:spTree>
    <p:extLst>
      <p:ext uri="{BB962C8B-B14F-4D97-AF65-F5344CB8AC3E}">
        <p14:creationId xmlns:p14="http://schemas.microsoft.com/office/powerpoint/2010/main" val="10730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8000FF"/>
                </a:solidFill>
              </a:rPr>
              <a:t>Les différentes techniques de test</a:t>
            </a:r>
            <a:br>
              <a:rPr lang="fr-FR" dirty="0">
                <a:solidFill>
                  <a:srgbClr val="8000FF"/>
                </a:solidFill>
              </a:rPr>
            </a:br>
            <a:r>
              <a:rPr lang="fr-FR" sz="3100" i="1" dirty="0"/>
              <a:t>Comment sélectionner les tests</a:t>
            </a:r>
            <a:r>
              <a:rPr lang="fr-FR" sz="3100" i="1" dirty="0" smtClean="0"/>
              <a:t>?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Ces différentes techniques sont utilisées de manières complémentaires car elles ne remontent pas les mêmes bogues.</a:t>
            </a:r>
          </a:p>
          <a:p>
            <a:r>
              <a:rPr lang="fr-FR" dirty="0" smtClean="0"/>
              <a:t>Ils existent même des approches qui les combinent pour compenser les défauts des unes par les qualités de l’autre.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41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Place du test dans le cycle de logiciel</a:t>
            </a:r>
            <a:endParaRPr lang="fr-FR" b="0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019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Positionnement du test dans le cycle de vie du logiciel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Source: </a:t>
            </a:r>
            <a:r>
              <a:rPr lang="fr-FR" dirty="0">
                <a:hlinkClick r:id="rId2"/>
              </a:rPr>
              <a:t>http://onlinewebapplication.com/agile-test-methodology-model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15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18" y="996818"/>
            <a:ext cx="45085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4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52400"/>
            <a:ext cx="83947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3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Processus DE L’activité test</a:t>
            </a:r>
            <a:endParaRPr lang="fr-FR" b="0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858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cercle de vie de l’activité </a:t>
            </a:r>
            <a:r>
              <a:rPr lang="fr-FR" dirty="0" err="1" smtClean="0"/>
              <a:t>Testing</a:t>
            </a:r>
            <a:endParaRPr lang="fr-FR" dirty="0"/>
          </a:p>
        </p:txBody>
      </p:sp>
      <p:pic>
        <p:nvPicPr>
          <p:cNvPr id="4" name="Espace réservé du contenu 3" descr="stlc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10741" r="76" b="4002"/>
          <a:stretch/>
        </p:blipFill>
        <p:spPr>
          <a:xfrm>
            <a:off x="1384031" y="1334970"/>
            <a:ext cx="8108795" cy="4997995"/>
          </a:xfrm>
        </p:spPr>
      </p:pic>
      <p:sp>
        <p:nvSpPr>
          <p:cNvPr id="5" name="ZoneTexte 4"/>
          <p:cNvSpPr txBox="1"/>
          <p:nvPr/>
        </p:nvSpPr>
        <p:spPr>
          <a:xfrm>
            <a:off x="1139790" y="6332967"/>
            <a:ext cx="359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https</a:t>
            </a:r>
            <a:r>
              <a:rPr lang="fr-FR" sz="1400" dirty="0"/>
              <a:t>://f14testing.wordpress.com/2009/12/</a:t>
            </a:r>
          </a:p>
        </p:txBody>
      </p:sp>
    </p:spTree>
    <p:extLst>
      <p:ext uri="{BB962C8B-B14F-4D97-AF65-F5344CB8AC3E}">
        <p14:creationId xmlns:p14="http://schemas.microsoft.com/office/powerpoint/2010/main" val="332321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il faut tester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Pour limiter le coût des bogues</a:t>
            </a:r>
          </a:p>
          <a:p>
            <a:pPr marL="788670" lvl="1" indent="-514350"/>
            <a:r>
              <a:rPr lang="fr-FR" dirty="0" smtClean="0"/>
              <a:t>Baisse de réputation </a:t>
            </a:r>
          </a:p>
          <a:p>
            <a:pPr marL="788670" lvl="1" indent="-514350"/>
            <a:r>
              <a:rPr lang="fr-FR" dirty="0" smtClean="0"/>
              <a:t>Économique (Perte de contrat,</a:t>
            </a:r>
            <a:r>
              <a:rPr lang="fr-FR" dirty="0"/>
              <a:t> </a:t>
            </a:r>
            <a:r>
              <a:rPr lang="fr-FR" dirty="0" smtClean="0"/>
              <a:t>pénalités)</a:t>
            </a:r>
            <a:endParaRPr lang="fr-FR" dirty="0"/>
          </a:p>
          <a:p>
            <a:pPr marL="788670" lvl="1" indent="-514350"/>
            <a:r>
              <a:rPr lang="fr-FR" dirty="0" smtClean="0"/>
              <a:t>Humains, environnementaux, etc.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Pour assurer la qualité d’une </a:t>
            </a:r>
            <a:r>
              <a:rPr lang="fr-FR" dirty="0" smtClean="0"/>
              <a:t>application</a:t>
            </a:r>
          </a:p>
          <a:p>
            <a:pPr marL="788670" lvl="1" indent="-514350"/>
            <a:r>
              <a:rPr lang="fr-FR" dirty="0" smtClean="0"/>
              <a:t>Pour </a:t>
            </a:r>
            <a:r>
              <a:rPr lang="fr-FR" dirty="0"/>
              <a:t>atteindre les objectifs de normes/</a:t>
            </a:r>
            <a:r>
              <a:rPr lang="fr-FR" dirty="0" smtClean="0"/>
              <a:t>lois</a:t>
            </a:r>
          </a:p>
          <a:p>
            <a:pPr marL="788670" lvl="1" indent="-514350"/>
            <a:r>
              <a:rPr lang="fr-FR" dirty="0" smtClean="0"/>
              <a:t>Pour </a:t>
            </a:r>
            <a:r>
              <a:rPr lang="fr-FR" dirty="0"/>
              <a:t>atteindre un bon rapport qualité/</a:t>
            </a:r>
            <a:r>
              <a:rPr lang="fr-FR" dirty="0" smtClean="0"/>
              <a:t>prix</a:t>
            </a:r>
          </a:p>
          <a:p>
            <a:pPr marL="788670" lvl="1" indent="-514350"/>
            <a:r>
              <a:rPr lang="fr-FR" dirty="0" smtClean="0"/>
              <a:t>Pour </a:t>
            </a:r>
            <a:r>
              <a:rPr lang="fr-FR" dirty="0"/>
              <a:t>maintenir la confiance du client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78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Planification et contrôle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Mesure et analyse de résultats</a:t>
            </a:r>
          </a:p>
          <a:p>
            <a:r>
              <a:rPr lang="fr-FR" dirty="0" smtClean="0"/>
              <a:t>Suivi et publication de rapport d’avancement</a:t>
            </a:r>
          </a:p>
          <a:p>
            <a:pPr lvl="1"/>
            <a:r>
              <a:rPr lang="fr-FR" dirty="0" smtClean="0"/>
              <a:t>Couverture des tests</a:t>
            </a:r>
          </a:p>
          <a:p>
            <a:pPr lvl="1"/>
            <a:r>
              <a:rPr lang="fr-FR" dirty="0" smtClean="0"/>
              <a:t>Critères de sortie</a:t>
            </a:r>
          </a:p>
          <a:p>
            <a:r>
              <a:rPr lang="fr-FR" dirty="0" smtClean="0"/>
              <a:t>Prise de décision</a:t>
            </a:r>
          </a:p>
          <a:p>
            <a:r>
              <a:rPr lang="fr-FR" dirty="0" smtClean="0"/>
              <a:t>Initiation des actions de correction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987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et conception des tests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Revue de la base des tests (ex: analyse de risques, interfaces spécifiées, documents de conception, etc.)</a:t>
            </a:r>
          </a:p>
          <a:p>
            <a:r>
              <a:rPr lang="fr-FR" dirty="0" smtClean="0"/>
              <a:t>Evaluation de la testabilité</a:t>
            </a:r>
          </a:p>
          <a:p>
            <a:r>
              <a:rPr lang="fr-FR" dirty="0" smtClean="0"/>
              <a:t>Identification et priorisation en fonction du plan de test/stratégie de test</a:t>
            </a:r>
          </a:p>
          <a:p>
            <a:r>
              <a:rPr lang="fr-FR" dirty="0" smtClean="0"/>
              <a:t>Conception des cas de test</a:t>
            </a:r>
          </a:p>
          <a:p>
            <a:r>
              <a:rPr lang="fr-FR" dirty="0" smtClean="0"/>
              <a:t>Identification des données de test</a:t>
            </a:r>
          </a:p>
          <a:p>
            <a:r>
              <a:rPr lang="fr-FR" dirty="0" smtClean="0"/>
              <a:t>Définition de l’environnement de test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117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Implémentation et exécution des tests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Ecriture des scénarios de test</a:t>
            </a:r>
          </a:p>
          <a:p>
            <a:r>
              <a:rPr lang="fr-FR" dirty="0" smtClean="0"/>
              <a:t>Génération des données de test</a:t>
            </a:r>
          </a:p>
          <a:p>
            <a:r>
              <a:rPr lang="fr-FR" dirty="0" smtClean="0"/>
              <a:t>Validation des critères d’entrée </a:t>
            </a:r>
          </a:p>
          <a:p>
            <a:r>
              <a:rPr lang="fr-FR" dirty="0" smtClean="0"/>
              <a:t>Mise en place des environnements de test</a:t>
            </a:r>
          </a:p>
          <a:p>
            <a:r>
              <a:rPr lang="fr-FR" dirty="0" smtClean="0"/>
              <a:t>Exécution des cas de test</a:t>
            </a:r>
          </a:p>
          <a:p>
            <a:r>
              <a:rPr lang="fr-FR" dirty="0" smtClean="0"/>
              <a:t>Comparaison des résultats obtenus par rapport aux résultats attendus</a:t>
            </a:r>
          </a:p>
          <a:p>
            <a:r>
              <a:rPr lang="fr-FR" dirty="0" smtClean="0"/>
              <a:t>Analyse des déviations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978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des critères de sortie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Synthèse des données en fonction des différentes activités</a:t>
            </a:r>
          </a:p>
          <a:p>
            <a:r>
              <a:rPr lang="fr-FR" dirty="0" smtClean="0"/>
              <a:t>Evaluation de la nécessité d’effectuer d’autres tests ou de modifier les critères</a:t>
            </a:r>
          </a:p>
          <a:p>
            <a:r>
              <a:rPr lang="fr-FR" dirty="0" smtClean="0"/>
              <a:t>Rédaction du </a:t>
            </a:r>
            <a:r>
              <a:rPr lang="fr-FR" dirty="0"/>
              <a:t>r</a:t>
            </a:r>
            <a:r>
              <a:rPr lang="fr-FR" dirty="0" smtClean="0"/>
              <a:t>apport de synthèse des tests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87909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Clôture des activités de test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Vérifier l’ensemble des documents dont ceux liés aux déviations et aux anomalies</a:t>
            </a:r>
          </a:p>
          <a:p>
            <a:r>
              <a:rPr lang="fr-FR" dirty="0" smtClean="0"/>
              <a:t>Utiliser les informations recueillies pour améliorer la maturité</a:t>
            </a:r>
          </a:p>
          <a:p>
            <a:r>
              <a:rPr lang="fr-FR" dirty="0" err="1" smtClean="0"/>
              <a:t>Versionner</a:t>
            </a:r>
            <a:r>
              <a:rPr lang="fr-FR" dirty="0" smtClean="0"/>
              <a:t> et archiver tous les éléments des tests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6492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Quelque soit le contexte système ou le projet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Choisir un scénario à exécuter (cas de test)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Estimer le résultat attendu (oracle)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Déterminer les données du test et le résultat concret attendu</a:t>
            </a:r>
          </a:p>
          <a:p>
            <a:pPr marL="1011237" lvl="1" indent="-342900"/>
            <a:r>
              <a:rPr lang="fr-FR" dirty="0" smtClean="0"/>
              <a:t>État initial</a:t>
            </a:r>
          </a:p>
          <a:p>
            <a:pPr marL="1011237" lvl="1" indent="-342900"/>
            <a:r>
              <a:rPr lang="fr-FR" dirty="0" smtClean="0"/>
              <a:t>Données du programme</a:t>
            </a:r>
          </a:p>
          <a:p>
            <a:pPr marL="1011237" lvl="1" indent="-342900"/>
            <a:r>
              <a:rPr lang="fr-FR" dirty="0" smtClean="0"/>
              <a:t>Suite d’actions à exécuter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Exécuter le test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Comparer le résultat attendu et le résultat obtenu</a:t>
            </a:r>
          </a:p>
        </p:txBody>
      </p:sp>
    </p:spTree>
    <p:extLst>
      <p:ext uri="{BB962C8B-B14F-4D97-AF65-F5344CB8AC3E}">
        <p14:creationId xmlns:p14="http://schemas.microsoft.com/office/powerpoint/2010/main" val="314754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PETIT FOCUS SUR LA CONCEPTION DES TESTS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13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Comment choisir les bons scénarios?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sz="3600" dirty="0" smtClean="0">
                <a:solidFill>
                  <a:schemeClr val="tx2"/>
                </a:solidFill>
              </a:rPr>
              <a:t>(critères objectifs)</a:t>
            </a:r>
            <a:endParaRPr lang="fr-FR" sz="3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4979" y="1634542"/>
            <a:ext cx="7983682" cy="512857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Idéalement, il faudrait qu’ils soient exhaustifs mais cela est généralement impossible.</a:t>
            </a:r>
          </a:p>
          <a:p>
            <a:r>
              <a:rPr lang="fr-FR" dirty="0" smtClean="0"/>
              <a:t>Ils doivent donc permettre d’</a:t>
            </a:r>
            <a:r>
              <a:rPr lang="fr-FR" dirty="0"/>
              <a:t>e</a:t>
            </a:r>
            <a:r>
              <a:rPr lang="fr-FR" dirty="0" smtClean="0"/>
              <a:t>xécuter un maximum de comportements différents de l’application</a:t>
            </a:r>
          </a:p>
          <a:p>
            <a:pPr lvl="1"/>
            <a:r>
              <a:rPr lang="fr-FR" dirty="0" smtClean="0"/>
              <a:t>Couverture des cas dits nominaux : les cas de fonctionnements les plus fréquents</a:t>
            </a:r>
          </a:p>
          <a:p>
            <a:pPr lvl="1"/>
            <a:r>
              <a:rPr lang="fr-FR" dirty="0" smtClean="0"/>
              <a:t>Couverture des cas limites ou délicats</a:t>
            </a:r>
          </a:p>
          <a:p>
            <a:pPr lvl="1"/>
            <a:r>
              <a:rPr lang="fr-FR" dirty="0"/>
              <a:t>E</a:t>
            </a:r>
            <a:r>
              <a:rPr lang="fr-FR" dirty="0" smtClean="0"/>
              <a:t>ntrées invalides</a:t>
            </a:r>
          </a:p>
          <a:p>
            <a:pPr lvl="1"/>
            <a:r>
              <a:rPr lang="fr-FR" dirty="0" smtClean="0"/>
              <a:t>Montée en charge</a:t>
            </a:r>
          </a:p>
          <a:p>
            <a:pPr lvl="1"/>
            <a:r>
              <a:rPr lang="fr-FR" dirty="0" smtClean="0"/>
              <a:t>Sécurité</a:t>
            </a:r>
          </a:p>
        </p:txBody>
      </p:sp>
    </p:spTree>
    <p:extLst>
      <p:ext uri="{BB962C8B-B14F-4D97-AF65-F5344CB8AC3E}">
        <p14:creationId xmlns:p14="http://schemas.microsoft.com/office/powerpoint/2010/main" val="314754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Comment choisir les bons scénarios?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sz="3600" dirty="0">
                <a:solidFill>
                  <a:schemeClr val="tx2"/>
                </a:solidFill>
              </a:rPr>
              <a:t>(critères </a:t>
            </a:r>
            <a:r>
              <a:rPr lang="fr-FR" sz="3600" dirty="0" smtClean="0">
                <a:solidFill>
                  <a:schemeClr val="tx2"/>
                </a:solidFill>
              </a:rPr>
              <a:t>qualitatifs</a:t>
            </a:r>
            <a:r>
              <a:rPr lang="fr-FR" sz="36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Ils doivent aussi permettre de contribuer à assurer la qualité de l’application: en trouvant rapidement le plus de bogues possibles</a:t>
            </a:r>
          </a:p>
          <a:p>
            <a:r>
              <a:rPr lang="fr-FR" dirty="0" smtClean="0"/>
              <a:t>Ils doivent aussi permettre de démontrer la qualité de l’application à un tiers: en étant le plus représentatif possible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54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Comment choisir les bons </a:t>
            </a:r>
            <a:r>
              <a:rPr lang="fr-FR" dirty="0" smtClean="0">
                <a:solidFill>
                  <a:schemeClr val="tx2"/>
                </a:solidFill>
              </a:rPr>
              <a:t>scénarios?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sz="3600" dirty="0">
                <a:solidFill>
                  <a:schemeClr val="tx2"/>
                </a:solidFill>
              </a:rPr>
              <a:t>(critères </a:t>
            </a:r>
            <a:r>
              <a:rPr lang="fr-FR" sz="3600" dirty="0" smtClean="0">
                <a:solidFill>
                  <a:schemeClr val="tx2"/>
                </a:solidFill>
              </a:rPr>
              <a:t>plus subjectifs)</a:t>
            </a:r>
            <a:endParaRPr lang="fr-FR" sz="3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5006" y="1683383"/>
            <a:ext cx="7513782" cy="4741862"/>
          </a:xfrm>
        </p:spPr>
        <p:txBody>
          <a:bodyPr/>
          <a:lstStyle/>
          <a:p>
            <a:r>
              <a:rPr lang="fr-FR" dirty="0" smtClean="0"/>
              <a:t>L’expérience des anomalies: certains tests sont effectués en fonction d’anomalies récurrentes, de cas récurrents</a:t>
            </a:r>
          </a:p>
          <a:p>
            <a:r>
              <a:rPr lang="fr-FR" dirty="0" smtClean="0"/>
              <a:t>La connaissance du développeur: </a:t>
            </a:r>
          </a:p>
          <a:p>
            <a:pPr lvl="1"/>
            <a:r>
              <a:rPr lang="fr-FR" dirty="0" smtClean="0"/>
              <a:t>ses défauts/qualités, </a:t>
            </a:r>
          </a:p>
          <a:p>
            <a:pPr lvl="1"/>
            <a:r>
              <a:rPr lang="fr-FR" dirty="0" smtClean="0"/>
              <a:t>ses affinités par rapport aux fonctionnalités, </a:t>
            </a:r>
          </a:p>
          <a:p>
            <a:pPr lvl="1"/>
            <a:r>
              <a:rPr lang="fr-FR" dirty="0" smtClean="0"/>
              <a:t>ses classiques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92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Petit » focus sur les bogues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irstB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69" y="3418859"/>
            <a:ext cx="3886391" cy="30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54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CONCEPTION DES TESTS:</a:t>
            </a:r>
            <a:br>
              <a:rPr lang="fr-FR" dirty="0" smtClean="0"/>
            </a:br>
            <a:r>
              <a:rPr lang="fr-FR" dirty="0" smtClean="0"/>
              <a:t>le test fonctionnel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7805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8000FF"/>
                </a:solidFill>
              </a:rPr>
              <a:t>Le test fonctionnel: </a:t>
            </a:r>
            <a:r>
              <a:rPr lang="fr-FR" dirty="0">
                <a:solidFill>
                  <a:srgbClr val="8000FF"/>
                </a:solidFill>
              </a:rPr>
              <a:t/>
            </a:r>
            <a:br>
              <a:rPr lang="fr-FR" dirty="0">
                <a:solidFill>
                  <a:srgbClr val="8000FF"/>
                </a:solidFill>
              </a:rPr>
            </a:br>
            <a:r>
              <a:rPr lang="fr-FR" sz="3100" i="1" dirty="0" smtClean="0"/>
              <a:t>Tester ce que doit faire l’application</a:t>
            </a:r>
            <a:r>
              <a:rPr lang="fr-FR" sz="3100" dirty="0" smtClean="0">
                <a:solidFill>
                  <a:srgbClr val="8000FF"/>
                </a:solidFill>
              </a:rPr>
              <a:t> </a:t>
            </a:r>
            <a:endParaRPr lang="fr-FR" sz="31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Avantages:</a:t>
            </a:r>
          </a:p>
          <a:p>
            <a:pPr lvl="1"/>
            <a:r>
              <a:rPr lang="fr-FR" dirty="0" smtClean="0"/>
              <a:t>Ne dépend pas du code: langage, technique, style</a:t>
            </a:r>
          </a:p>
          <a:p>
            <a:pPr lvl="1"/>
            <a:r>
              <a:rPr lang="fr-FR" dirty="0" smtClean="0"/>
              <a:t>Peut donc être défini avant le développement</a:t>
            </a:r>
          </a:p>
          <a:p>
            <a:pPr lvl="1"/>
            <a:r>
              <a:rPr lang="fr-FR" dirty="0" smtClean="0"/>
              <a:t>Basé sur l’interface et les fonctionnalités, le nombre de scénarios est de taille raisonnable</a:t>
            </a:r>
          </a:p>
          <a:p>
            <a:pPr lvl="1"/>
            <a:r>
              <a:rPr lang="fr-FR" dirty="0" smtClean="0"/>
              <a:t>Assure l’adéquation du code avec la spécification</a:t>
            </a:r>
          </a:p>
          <a:p>
            <a:r>
              <a:rPr lang="fr-FR" dirty="0" smtClean="0"/>
              <a:t>Défauts:</a:t>
            </a:r>
          </a:p>
          <a:p>
            <a:pPr lvl="1"/>
            <a:r>
              <a:rPr lang="fr-FR" dirty="0" smtClean="0"/>
              <a:t>Ignore les défauts de programmation</a:t>
            </a:r>
          </a:p>
          <a:p>
            <a:pPr lvl="1"/>
            <a:r>
              <a:rPr lang="fr-FR" dirty="0" smtClean="0"/>
              <a:t>La concrétisation des scénarios n’est pas toujours évidente</a:t>
            </a:r>
          </a:p>
          <a:p>
            <a:r>
              <a:rPr lang="fr-FR" dirty="0" smtClean="0"/>
              <a:t>Utilisé pour tous les niveaux de test </a:t>
            </a:r>
          </a:p>
        </p:txBody>
      </p:sp>
    </p:spTree>
    <p:extLst>
      <p:ext uri="{BB962C8B-B14F-4D97-AF65-F5344CB8AC3E}">
        <p14:creationId xmlns:p14="http://schemas.microsoft.com/office/powerpoint/2010/main" val="362988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8000FF"/>
                </a:solidFill>
              </a:rPr>
              <a:t>Le test fonctionnel</a:t>
            </a:r>
            <a:r>
              <a:rPr lang="fr-FR" dirty="0">
                <a:solidFill>
                  <a:srgbClr val="8000FF"/>
                </a:solidFill>
              </a:rPr>
              <a:t/>
            </a:r>
            <a:br>
              <a:rPr lang="fr-FR" dirty="0">
                <a:solidFill>
                  <a:srgbClr val="8000FF"/>
                </a:solidFill>
              </a:rPr>
            </a:br>
            <a:r>
              <a:rPr lang="fr-FR" sz="3100" i="1" dirty="0"/>
              <a:t>E</a:t>
            </a:r>
            <a:r>
              <a:rPr lang="fr-FR" sz="3100" i="1" dirty="0" smtClean="0"/>
              <a:t>xemple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/>
              <a:t>Pré-conditions</a:t>
            </a:r>
            <a:r>
              <a:rPr lang="fr-FR" dirty="0"/>
              <a:t> : L’utilisateur doit être authentifié en tant que client ou commercial (Cas d’utilisation « S’authentifier » – package « Authentification »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Démarrage</a:t>
            </a:r>
            <a:r>
              <a:rPr lang="fr-FR" dirty="0" smtClean="0"/>
              <a:t> </a:t>
            </a:r>
            <a:r>
              <a:rPr lang="fr-FR" dirty="0"/>
              <a:t>: L’utilisateur a demandé la page « Consultation catalogue </a:t>
            </a:r>
            <a:r>
              <a:rPr lang="fr-FR" dirty="0" smtClean="0"/>
              <a:t>»</a:t>
            </a:r>
          </a:p>
          <a:p>
            <a:r>
              <a:rPr lang="fr-FR" b="1" dirty="0"/>
              <a:t>Post-conditions : </a:t>
            </a:r>
            <a:r>
              <a:rPr lang="fr-FR" dirty="0" smtClean="0"/>
              <a:t>Aucun</a:t>
            </a:r>
          </a:p>
          <a:p>
            <a:r>
              <a:rPr lang="fr-FR" b="1" dirty="0" smtClean="0"/>
              <a:t>Ergonomie:</a:t>
            </a:r>
            <a:endParaRPr lang="fr-FR" dirty="0" smtClean="0"/>
          </a:p>
          <a:p>
            <a:pPr lvl="1"/>
            <a:r>
              <a:rPr lang="fr-FR" dirty="0" smtClean="0"/>
              <a:t>L’affichage </a:t>
            </a:r>
            <a:r>
              <a:rPr lang="fr-FR" dirty="0"/>
              <a:t>des produits d’une catégorie devra se faire par groupe de 15 produits. Toutefois, afin d’éviter à l’utilisateur d’avoir à demander trop de pages, il devra être possible de choisir des pages avec 30, 45 ou 60 produits.</a:t>
            </a:r>
          </a:p>
          <a:p>
            <a:r>
              <a:rPr lang="fr-FR" b="1" dirty="0"/>
              <a:t>Performance attendue 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recherche des produits, après sélection de la catégorie, doit se faire de façon à afficher la page des produits en moins de 10 secondes.</a:t>
            </a:r>
          </a:p>
          <a:p>
            <a:r>
              <a:rPr lang="fr-FR" b="1" dirty="0"/>
              <a:t>Problèmes non résolus 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Nous </a:t>
            </a:r>
            <a:r>
              <a:rPr lang="fr-FR" dirty="0"/>
              <a:t>avons fait la description basée sur l’information que les produits appartiennent à une catégorie. Est-ce qu’il existe des sous-catégories ?</a:t>
            </a:r>
            <a:br>
              <a:rPr lang="fr-FR" dirty="0"/>
            </a:br>
            <a:r>
              <a:rPr lang="fr-FR" dirty="0"/>
              <a:t>Si tel est le cas, la description devra être revue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Etc.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00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8000FF"/>
                </a:solidFill>
              </a:rPr>
              <a:t>Le test fonctionnel</a:t>
            </a:r>
            <a:r>
              <a:rPr lang="fr-FR" dirty="0">
                <a:solidFill>
                  <a:srgbClr val="8000FF"/>
                </a:solidFill>
              </a:rPr>
              <a:t/>
            </a:r>
            <a:br>
              <a:rPr lang="fr-FR" dirty="0">
                <a:solidFill>
                  <a:srgbClr val="8000FF"/>
                </a:solidFill>
              </a:rPr>
            </a:br>
            <a:r>
              <a:rPr lang="fr-FR" sz="3100" i="1" dirty="0" smtClean="0"/>
              <a:t>Exemple 2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5100" b="1" dirty="0"/>
              <a:t>Le scénario nominal </a:t>
            </a:r>
            <a:endParaRPr lang="fr-FR" sz="5100" dirty="0"/>
          </a:p>
          <a:p>
            <a:pPr marL="596646" indent="-514350">
              <a:buFont typeface="+mj-lt"/>
              <a:buAutoNum type="arabicPeriod"/>
            </a:pPr>
            <a:r>
              <a:rPr lang="fr-FR" sz="3400" b="1" dirty="0" smtClean="0"/>
              <a:t>Le </a:t>
            </a:r>
            <a:r>
              <a:rPr lang="fr-FR" sz="3400" b="1" dirty="0"/>
              <a:t>système</a:t>
            </a:r>
            <a:r>
              <a:rPr lang="fr-FR" sz="3400" dirty="0"/>
              <a:t> affiche une page contenant la liste les catégories de produits. </a:t>
            </a:r>
          </a:p>
          <a:p>
            <a:pPr marL="596646" indent="-514350">
              <a:buFont typeface="+mj-lt"/>
              <a:buAutoNum type="arabicPeriod"/>
            </a:pPr>
            <a:r>
              <a:rPr lang="fr-FR" sz="3400" i="1" dirty="0" smtClean="0"/>
              <a:t>L’utilisateur</a:t>
            </a:r>
            <a:r>
              <a:rPr lang="fr-FR" sz="3400" dirty="0" smtClean="0"/>
              <a:t> </a:t>
            </a:r>
            <a:r>
              <a:rPr lang="fr-FR" sz="3400" dirty="0"/>
              <a:t>sélectionne une des </a:t>
            </a:r>
            <a:r>
              <a:rPr lang="fr-FR" sz="3400" dirty="0" smtClean="0"/>
              <a:t>catégories.</a:t>
            </a:r>
            <a:endParaRPr lang="fr-FR" sz="3400" dirty="0"/>
          </a:p>
          <a:p>
            <a:pPr marL="596646" indent="-514350">
              <a:buFont typeface="+mj-lt"/>
              <a:buAutoNum type="arabicPeriod"/>
            </a:pPr>
            <a:r>
              <a:rPr lang="fr-FR" sz="3400" b="1" dirty="0" smtClean="0"/>
              <a:t>Le </a:t>
            </a:r>
            <a:r>
              <a:rPr lang="fr-FR" sz="3400" b="1" dirty="0"/>
              <a:t>système</a:t>
            </a:r>
            <a:r>
              <a:rPr lang="fr-FR" sz="3400" dirty="0"/>
              <a:t> recherche les produits qui appartiennent à cette </a:t>
            </a:r>
            <a:r>
              <a:rPr lang="fr-FR" sz="3400" dirty="0" smtClean="0"/>
              <a:t>catégorie.</a:t>
            </a:r>
            <a:endParaRPr lang="fr-FR" sz="3400" dirty="0"/>
          </a:p>
          <a:p>
            <a:pPr marL="596646" indent="-514350">
              <a:buFont typeface="+mj-lt"/>
              <a:buAutoNum type="arabicPeriod"/>
            </a:pPr>
            <a:r>
              <a:rPr lang="fr-FR" sz="3400" b="1" dirty="0" smtClean="0"/>
              <a:t>Le </a:t>
            </a:r>
            <a:r>
              <a:rPr lang="fr-FR" sz="3400" b="1" dirty="0"/>
              <a:t>système</a:t>
            </a:r>
            <a:r>
              <a:rPr lang="fr-FR" sz="3400" dirty="0"/>
              <a:t> affiche une description et une photo pour chaque produit trouvé.                                           </a:t>
            </a:r>
          </a:p>
          <a:p>
            <a:pPr marL="596646" indent="-514350">
              <a:buFont typeface="+mj-lt"/>
              <a:buAutoNum type="arabicPeriod"/>
            </a:pPr>
            <a:r>
              <a:rPr lang="fr-FR" sz="3400" i="1" dirty="0" smtClean="0"/>
              <a:t>L’utilisateur</a:t>
            </a:r>
            <a:r>
              <a:rPr lang="fr-FR" sz="3400" dirty="0" smtClean="0"/>
              <a:t> </a:t>
            </a:r>
            <a:r>
              <a:rPr lang="fr-FR" sz="3400" dirty="0"/>
              <a:t>peut sélectionner un produit parmi ceux affichés</a:t>
            </a:r>
            <a:r>
              <a:rPr lang="fr-FR" sz="3400" dirty="0" smtClean="0"/>
              <a:t>.</a:t>
            </a:r>
            <a:endParaRPr lang="fr-FR" sz="3400" dirty="0"/>
          </a:p>
          <a:p>
            <a:pPr marL="596646" indent="-514350">
              <a:buFont typeface="+mj-lt"/>
              <a:buAutoNum type="arabicPeriod"/>
            </a:pPr>
            <a:r>
              <a:rPr lang="fr-FR" sz="3400" b="1" dirty="0" smtClean="0"/>
              <a:t>Le </a:t>
            </a:r>
            <a:r>
              <a:rPr lang="fr-FR" sz="3400" b="1" dirty="0"/>
              <a:t>système</a:t>
            </a:r>
            <a:r>
              <a:rPr lang="fr-FR" sz="3400" dirty="0"/>
              <a:t> affiche les informations détaillées du produit choisi. </a:t>
            </a:r>
          </a:p>
          <a:p>
            <a:pPr marL="596646" indent="-514350">
              <a:buFont typeface="+mj-lt"/>
              <a:buAutoNum type="arabicPeriod"/>
            </a:pPr>
            <a:r>
              <a:rPr lang="fr-FR" sz="3400" i="1" dirty="0" smtClean="0"/>
              <a:t>L’utilisateur</a:t>
            </a:r>
            <a:r>
              <a:rPr lang="fr-FR" sz="3400" dirty="0" smtClean="0"/>
              <a:t> </a:t>
            </a:r>
            <a:r>
              <a:rPr lang="fr-FR" sz="3400" dirty="0"/>
              <a:t>peut ensuite quitter cette description détaillée</a:t>
            </a:r>
            <a:r>
              <a:rPr lang="fr-FR" sz="3400" dirty="0" smtClean="0"/>
              <a:t>.</a:t>
            </a:r>
            <a:endParaRPr lang="fr-FR" sz="3400" dirty="0"/>
          </a:p>
          <a:p>
            <a:pPr marL="596646" indent="-514350">
              <a:buFont typeface="+mj-lt"/>
              <a:buAutoNum type="arabicPeriod"/>
            </a:pPr>
            <a:r>
              <a:rPr lang="fr-FR" sz="3400" b="1" dirty="0" smtClean="0"/>
              <a:t>Le </a:t>
            </a:r>
            <a:r>
              <a:rPr lang="fr-FR" sz="3400" b="1" dirty="0"/>
              <a:t>système</a:t>
            </a:r>
            <a:r>
              <a:rPr lang="fr-FR" sz="3400" dirty="0"/>
              <a:t> retourne à l’affichage des produits de la catégorie (retour à l’étape 4)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67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8000FF"/>
                </a:solidFill>
              </a:rPr>
              <a:t>Le test fonctionnel</a:t>
            </a:r>
            <a:r>
              <a:rPr lang="fr-FR" dirty="0">
                <a:solidFill>
                  <a:srgbClr val="8000FF"/>
                </a:solidFill>
              </a:rPr>
              <a:t/>
            </a:r>
            <a:br>
              <a:rPr lang="fr-FR" dirty="0">
                <a:solidFill>
                  <a:srgbClr val="8000FF"/>
                </a:solidFill>
              </a:rPr>
            </a:br>
            <a:r>
              <a:rPr lang="fr-FR" sz="3100" i="1" dirty="0" smtClean="0"/>
              <a:t>Exemple 2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3500" b="1" dirty="0" smtClean="0"/>
              <a:t>Les </a:t>
            </a:r>
            <a:r>
              <a:rPr lang="fr-FR" sz="3500" b="1" dirty="0"/>
              <a:t>scénarios alternatifs</a:t>
            </a:r>
            <a:endParaRPr lang="fr-FR" sz="3500" dirty="0"/>
          </a:p>
          <a:p>
            <a:r>
              <a:rPr lang="fr-FR" sz="2600" dirty="0"/>
              <a:t>2.a </a:t>
            </a:r>
            <a:r>
              <a:rPr lang="fr-FR" sz="2600" i="1" dirty="0"/>
              <a:t>L’utilisateur</a:t>
            </a:r>
            <a:r>
              <a:rPr lang="fr-FR" sz="2600" dirty="0"/>
              <a:t> décide de quitter la consultation de la catégorie de produits choisie. </a:t>
            </a:r>
            <a:endParaRPr lang="fr-FR" sz="2600" dirty="0" smtClean="0"/>
          </a:p>
          <a:p>
            <a:r>
              <a:rPr lang="fr-FR" sz="2600" dirty="0" smtClean="0"/>
              <a:t>2</a:t>
            </a:r>
            <a:r>
              <a:rPr lang="fr-FR" sz="2600" dirty="0"/>
              <a:t>.b </a:t>
            </a:r>
            <a:r>
              <a:rPr lang="fr-FR" sz="2600" i="1" dirty="0"/>
              <a:t>L’utilisateur</a:t>
            </a:r>
            <a:r>
              <a:rPr lang="fr-FR" sz="2600" dirty="0"/>
              <a:t> décide de quitter la consultation du catalogue. </a:t>
            </a:r>
            <a:endParaRPr lang="fr-FR" sz="2600" dirty="0" smtClean="0"/>
          </a:p>
          <a:p>
            <a:r>
              <a:rPr lang="fr-FR" sz="2600" dirty="0" smtClean="0"/>
              <a:t>5</a:t>
            </a:r>
            <a:r>
              <a:rPr lang="fr-FR" sz="2600" dirty="0"/>
              <a:t>.a </a:t>
            </a:r>
            <a:r>
              <a:rPr lang="fr-FR" sz="2600" i="1" dirty="0"/>
              <a:t>L’utilisateur</a:t>
            </a:r>
            <a:r>
              <a:rPr lang="fr-FR" sz="2600" dirty="0"/>
              <a:t> décider de quitter la consultation de la catégorie de produits choisie.                                  </a:t>
            </a:r>
            <a:endParaRPr lang="fr-FR" sz="2600" dirty="0" smtClean="0"/>
          </a:p>
          <a:p>
            <a:r>
              <a:rPr lang="fr-FR" sz="2600" dirty="0" smtClean="0"/>
              <a:t>5</a:t>
            </a:r>
            <a:r>
              <a:rPr lang="fr-FR" sz="2600" dirty="0"/>
              <a:t>.b </a:t>
            </a:r>
            <a:r>
              <a:rPr lang="fr-FR" sz="2600" i="1" dirty="0"/>
              <a:t>L’utilisateur</a:t>
            </a:r>
            <a:r>
              <a:rPr lang="fr-FR" sz="2600" dirty="0"/>
              <a:t> décide de quitter la consultation du catalogue</a:t>
            </a:r>
            <a:r>
              <a:rPr lang="fr-FR" sz="2600" dirty="0" smtClean="0"/>
              <a:t>.</a:t>
            </a:r>
          </a:p>
          <a:p>
            <a:r>
              <a:rPr lang="fr-FR" sz="2600" dirty="0" smtClean="0"/>
              <a:t>7</a:t>
            </a:r>
            <a:r>
              <a:rPr lang="fr-FR" sz="2600" dirty="0"/>
              <a:t>.a </a:t>
            </a:r>
            <a:r>
              <a:rPr lang="fr-FR" sz="2600" i="1" dirty="0"/>
              <a:t>L’utilisateur</a:t>
            </a:r>
            <a:r>
              <a:rPr lang="fr-FR" sz="2600" dirty="0"/>
              <a:t> décide de quitter la consultation de la catégorie de produits choisie</a:t>
            </a:r>
            <a:r>
              <a:rPr lang="fr-FR" sz="2600" dirty="0" smtClean="0"/>
              <a:t>.</a:t>
            </a:r>
          </a:p>
          <a:p>
            <a:r>
              <a:rPr lang="fr-FR" sz="2600" dirty="0" smtClean="0"/>
              <a:t>7</a:t>
            </a:r>
            <a:r>
              <a:rPr lang="fr-FR" sz="2600" dirty="0"/>
              <a:t>.b </a:t>
            </a:r>
            <a:r>
              <a:rPr lang="fr-FR" sz="2600" i="1" dirty="0"/>
              <a:t>L’utilisateur</a:t>
            </a:r>
            <a:r>
              <a:rPr lang="fr-FR" sz="2600" dirty="0"/>
              <a:t> décide de quitter la consultation du catalogue.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52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8000FF"/>
                </a:solidFill>
              </a:rPr>
              <a:t>Le test fonctionnel</a:t>
            </a:r>
            <a:r>
              <a:rPr lang="fr-FR" dirty="0">
                <a:solidFill>
                  <a:srgbClr val="8000FF"/>
                </a:solidFill>
              </a:rPr>
              <a:t/>
            </a:r>
            <a:br>
              <a:rPr lang="fr-FR" dirty="0">
                <a:solidFill>
                  <a:srgbClr val="8000FF"/>
                </a:solidFill>
              </a:rPr>
            </a:br>
            <a:r>
              <a:rPr lang="fr-FR" sz="3100" i="1" dirty="0" smtClean="0"/>
              <a:t>Exemple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Spécification: </a:t>
            </a:r>
            <a:r>
              <a:rPr lang="fr-FR" i="1" dirty="0" smtClean="0"/>
              <a:t>retourne la somme de 2 entiers modulo 15000</a:t>
            </a:r>
          </a:p>
          <a:p>
            <a:pPr marL="731520" lvl="1" indent="-457200"/>
            <a:r>
              <a:rPr lang="fr-FR" i="1" dirty="0" smtClean="0"/>
              <a:t>S1: 2 entiers dont la somme dépasse 15000</a:t>
            </a:r>
          </a:p>
          <a:p>
            <a:pPr marL="731520" lvl="1" indent="-457200"/>
            <a:r>
              <a:rPr lang="fr-FR" i="1" dirty="0" smtClean="0"/>
              <a:t>S2: 2 entiers dont la somme ne dépasse pas 15000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dirty="0" smtClean="0"/>
              <a:t>Somme(</a:t>
            </a:r>
            <a:r>
              <a:rPr lang="fr-FR" dirty="0" err="1" smtClean="0"/>
              <a:t>x,y</a:t>
            </a:r>
            <a:r>
              <a:rPr lang="fr-FR" dirty="0" smtClean="0"/>
              <a:t>)=</a:t>
            </a:r>
          </a:p>
          <a:p>
            <a:pPr marL="1087437" lvl="2" indent="0">
              <a:buNone/>
            </a:pPr>
            <a:r>
              <a:rPr lang="fr-FR" sz="2400" dirty="0" smtClean="0"/>
              <a:t>If (x=123 &amp; y=421)</a:t>
            </a:r>
          </a:p>
          <a:p>
            <a:pPr marL="1506537" lvl="3" indent="0">
              <a:buNone/>
            </a:pP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resultat</a:t>
            </a:r>
            <a:r>
              <a:rPr lang="fr-FR" sz="2400" b="1" dirty="0" smtClean="0">
                <a:solidFill>
                  <a:srgbClr val="FF0000"/>
                </a:solidFill>
              </a:rPr>
              <a:t>:= x-y</a:t>
            </a:r>
          </a:p>
          <a:p>
            <a:pPr marL="1506537" lvl="3" indent="0">
              <a:buNone/>
            </a:pPr>
            <a:r>
              <a:rPr lang="fr-FR" sz="2400" dirty="0" err="1" smtClean="0"/>
              <a:t>else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rgbClr val="008000"/>
                </a:solidFill>
              </a:rPr>
              <a:t>resultat</a:t>
            </a:r>
            <a:r>
              <a:rPr lang="fr-FR" sz="2400" b="1" dirty="0" smtClean="0">
                <a:solidFill>
                  <a:srgbClr val="008000"/>
                </a:solidFill>
              </a:rPr>
              <a:t>:=x+y</a:t>
            </a:r>
          </a:p>
          <a:p>
            <a:pPr marL="1087437" lvl="2" indent="0">
              <a:buNone/>
            </a:pPr>
            <a:r>
              <a:rPr lang="fr-FR" sz="2400" dirty="0" smtClean="0"/>
              <a:t>Return </a:t>
            </a:r>
            <a:r>
              <a:rPr lang="fr-FR" sz="2400" dirty="0" err="1" smtClean="0"/>
              <a:t>resultat</a:t>
            </a:r>
            <a:r>
              <a:rPr lang="fr-FR" sz="2400" dirty="0" smtClean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1727" y="3516505"/>
            <a:ext cx="4689424" cy="2572259"/>
          </a:xfrm>
          <a:prstGeom prst="rect">
            <a:avLst/>
          </a:prstGeom>
          <a:solidFill>
            <a:schemeClr val="bg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8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Critère d’arrêt: test fonctionnel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3828" y="1427206"/>
            <a:ext cx="7513782" cy="5384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i="1" dirty="0" smtClean="0"/>
              <a:t>Quand arrêter de tester ou comment déterminer un bon jeu de test?</a:t>
            </a:r>
          </a:p>
          <a:p>
            <a:r>
              <a:rPr lang="fr-FR" dirty="0" smtClean="0"/>
              <a:t>Un bon critère doit être: efficace, objectif, simple, automatisable </a:t>
            </a:r>
          </a:p>
          <a:p>
            <a:r>
              <a:rPr lang="fr-FR" dirty="0" smtClean="0"/>
              <a:t>Test fonctionnel: </a:t>
            </a:r>
          </a:p>
          <a:p>
            <a:pPr lvl="1"/>
            <a:r>
              <a:rPr lang="fr-FR" dirty="0" smtClean="0"/>
              <a:t>couverture de scénarios d’utilisation</a:t>
            </a:r>
          </a:p>
          <a:p>
            <a:pPr lvl="1"/>
            <a:r>
              <a:rPr lang="fr-FR" dirty="0" smtClean="0"/>
              <a:t>couverture des partitions des domaines d’entrée</a:t>
            </a:r>
          </a:p>
          <a:p>
            <a:pPr lvl="1"/>
            <a:r>
              <a:rPr lang="fr-FR" dirty="0" smtClean="0"/>
              <a:t>couverture des cas limites</a:t>
            </a:r>
          </a:p>
        </p:txBody>
      </p:sp>
    </p:spTree>
    <p:extLst>
      <p:ext uri="{BB962C8B-B14F-4D97-AF65-F5344CB8AC3E}">
        <p14:creationId xmlns:p14="http://schemas.microsoft.com/office/powerpoint/2010/main" val="229179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Couverture des scénarios d’utilisation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2298" y="1553143"/>
            <a:ext cx="8260080" cy="4741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Spécification: </a:t>
            </a:r>
            <a:r>
              <a:rPr lang="fr-FR" i="1" dirty="0" smtClean="0"/>
              <a:t>trier un tableau </a:t>
            </a:r>
            <a:r>
              <a:rPr lang="fr-FR" b="1" i="1" dirty="0" smtClean="0"/>
              <a:t>T</a:t>
            </a:r>
            <a:r>
              <a:rPr lang="fr-FR" i="1" dirty="0" smtClean="0"/>
              <a:t> par ordre croissant sans doublon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Choisir un scénario à exécuter (cas de test)</a:t>
            </a:r>
          </a:p>
          <a:p>
            <a:pPr marL="1011237" lvl="1" indent="-342900">
              <a:buFont typeface="+mj-lt"/>
              <a:buAutoNum type="arabicPeriod"/>
            </a:pPr>
            <a:r>
              <a:rPr lang="fr-FR" dirty="0" smtClean="0"/>
              <a:t>S1: </a:t>
            </a:r>
            <a:r>
              <a:rPr lang="fr-FR" b="1" dirty="0" err="1" smtClean="0"/>
              <a:t>T</a:t>
            </a:r>
            <a:r>
              <a:rPr lang="fr-FR" b="1" dirty="0" smtClean="0"/>
              <a:t> </a:t>
            </a:r>
            <a:r>
              <a:rPr lang="fr-FR" dirty="0" smtClean="0"/>
              <a:t>est vide</a:t>
            </a:r>
          </a:p>
          <a:p>
            <a:pPr marL="1011237" lvl="1" indent="-342900">
              <a:buFont typeface="+mj-lt"/>
              <a:buAutoNum type="arabicPeriod"/>
            </a:pPr>
            <a:r>
              <a:rPr lang="fr-FR" dirty="0" smtClean="0"/>
              <a:t>S2: </a:t>
            </a:r>
            <a:r>
              <a:rPr lang="fr-FR" b="1" dirty="0" err="1" smtClean="0"/>
              <a:t>T</a:t>
            </a:r>
            <a:r>
              <a:rPr lang="fr-FR" dirty="0" smtClean="0"/>
              <a:t> contient des doublons</a:t>
            </a:r>
          </a:p>
          <a:p>
            <a:pPr marL="1011237" lvl="1" indent="-342900">
              <a:buFont typeface="+mj-lt"/>
              <a:buAutoNum type="arabicPeriod"/>
            </a:pPr>
            <a:r>
              <a:rPr lang="fr-FR" dirty="0" smtClean="0"/>
              <a:t>S3: </a:t>
            </a:r>
            <a:r>
              <a:rPr lang="fr-FR" b="1" dirty="0" err="1"/>
              <a:t>T</a:t>
            </a:r>
            <a:r>
              <a:rPr lang="fr-FR" dirty="0"/>
              <a:t> </a:t>
            </a:r>
            <a:r>
              <a:rPr lang="fr-FR" dirty="0" smtClean="0"/>
              <a:t>ne contient pas de doublons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Estimer le résultat attendu (oracle)</a:t>
            </a:r>
          </a:p>
          <a:p>
            <a:pPr marL="1011237" lvl="1" indent="-342900">
              <a:buFont typeface="+mj-lt"/>
              <a:buAutoNum type="arabicPeriod"/>
            </a:pPr>
            <a:r>
              <a:rPr lang="fr-FR" dirty="0"/>
              <a:t>O</a:t>
            </a:r>
            <a:r>
              <a:rPr lang="fr-FR" dirty="0" smtClean="0"/>
              <a:t>1: le résultat est un tableau vide</a:t>
            </a:r>
          </a:p>
          <a:p>
            <a:pPr marL="1011237" lvl="1" indent="-342900">
              <a:buFont typeface="+mj-lt"/>
              <a:buAutoNum type="arabicPeriod"/>
            </a:pPr>
            <a:r>
              <a:rPr lang="fr-FR" dirty="0" smtClean="0"/>
              <a:t>O2, O3: le résultat est un tableau trié par ordre croissant sans doublon</a:t>
            </a:r>
          </a:p>
          <a:p>
            <a:pPr marL="342900" indent="-342900">
              <a:buNone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5698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Couverture des scénarios d’utilisation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3090" y="1618263"/>
            <a:ext cx="8260080" cy="474186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Spécification: </a:t>
            </a:r>
            <a:r>
              <a:rPr lang="fr-FR" i="1" dirty="0" smtClean="0"/>
              <a:t>trier un tableau </a:t>
            </a:r>
            <a:r>
              <a:rPr lang="fr-FR" b="1" i="1" dirty="0" smtClean="0"/>
              <a:t>T</a:t>
            </a:r>
            <a:r>
              <a:rPr lang="fr-FR" i="1" dirty="0" smtClean="0"/>
              <a:t> par ordre croissant sans doublon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r-FR" dirty="0" smtClean="0"/>
              <a:t>Déterminer les données du test et le résultat concret attendu</a:t>
            </a:r>
          </a:p>
          <a:p>
            <a:pPr marL="342900" indent="-342900">
              <a:buFont typeface="+mj-lt"/>
              <a:buAutoNum type="arabicPeriod" startAt="3"/>
            </a:pPr>
            <a:endParaRPr lang="fr-FR" dirty="0"/>
          </a:p>
          <a:p>
            <a:pPr marL="342900" indent="-342900">
              <a:buFont typeface="+mj-lt"/>
              <a:buAutoNum type="arabicPeriod" startAt="3"/>
            </a:pPr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21514"/>
              </p:ext>
            </p:extLst>
          </p:nvPr>
        </p:nvGraphicFramePr>
        <p:xfrm>
          <a:off x="2574383" y="4022709"/>
          <a:ext cx="6603999" cy="11074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201333"/>
                <a:gridCol w="2201333"/>
                <a:gridCol w="2201333"/>
              </a:tblGrid>
              <a:tr h="214696">
                <a:tc>
                  <a:txBody>
                    <a:bodyPr/>
                    <a:lstStyle/>
                    <a:p>
                      <a:r>
                        <a:rPr lang="fr-FR" dirty="0" smtClean="0"/>
                        <a:t>S1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T= []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R=[]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T=[3;3;4;5;0;4;</a:t>
                      </a:r>
                      <a:r>
                        <a:rPr lang="fr-FR" b="1" dirty="0" smtClean="0"/>
                        <a:t>-</a:t>
                      </a:r>
                      <a:r>
                        <a:rPr lang="fr-FR" dirty="0" smtClean="0"/>
                        <a:t>4]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R=[</a:t>
                      </a:r>
                      <a:r>
                        <a:rPr lang="fr-FR" b="1" dirty="0" smtClean="0"/>
                        <a:t>-</a:t>
                      </a:r>
                      <a:r>
                        <a:rPr lang="fr-FR" dirty="0" smtClean="0"/>
                        <a:t>4;0;3;4;5]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T=[</a:t>
                      </a:r>
                      <a:r>
                        <a:rPr lang="fr-FR" b="1" dirty="0" smtClean="0"/>
                        <a:t>-</a:t>
                      </a:r>
                      <a:r>
                        <a:rPr lang="fr-FR" dirty="0" smtClean="0"/>
                        <a:t>3;</a:t>
                      </a:r>
                      <a:r>
                        <a:rPr lang="fr-FR" b="1" dirty="0" smtClean="0"/>
                        <a:t>-</a:t>
                      </a:r>
                      <a:r>
                        <a:rPr lang="fr-FR" dirty="0" smtClean="0"/>
                        <a:t>5;7;3;100]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R=[</a:t>
                      </a:r>
                      <a:r>
                        <a:rPr lang="fr-FR" b="1" dirty="0" smtClean="0"/>
                        <a:t>-</a:t>
                      </a:r>
                      <a:r>
                        <a:rPr lang="fr-FR" dirty="0" smtClean="0"/>
                        <a:t>5;</a:t>
                      </a:r>
                      <a:r>
                        <a:rPr lang="fr-FR" b="1" dirty="0" smtClean="0"/>
                        <a:t>-</a:t>
                      </a:r>
                      <a:r>
                        <a:rPr lang="fr-FR" dirty="0" smtClean="0"/>
                        <a:t>3;3;7;100]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98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Couverture des partitions des domaines d’entrée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À partir de la spécification</a:t>
            </a:r>
          </a:p>
          <a:p>
            <a:pPr lvl="1"/>
            <a:r>
              <a:rPr lang="fr-FR" dirty="0" smtClean="0"/>
              <a:t>déterminer le domaine des entrées</a:t>
            </a:r>
          </a:p>
          <a:p>
            <a:r>
              <a:rPr lang="fr-FR" dirty="0" smtClean="0"/>
              <a:t>Partitionner le domaine des entrées en classes d’équivalences</a:t>
            </a:r>
          </a:p>
          <a:p>
            <a:pPr lvl="1"/>
            <a:r>
              <a:rPr lang="fr-FR" dirty="0" smtClean="0"/>
              <a:t>identifier des classes d’équivalence pour chaque domaine d’entrée</a:t>
            </a:r>
          </a:p>
          <a:p>
            <a:pPr lvl="1"/>
            <a:r>
              <a:rPr lang="fr-FR" dirty="0" smtClean="0"/>
              <a:t>les classes d’équivalence forment une partition du domaine de chaque donnée en entrée</a:t>
            </a:r>
          </a:p>
          <a:p>
            <a:pPr lvl="1"/>
            <a:r>
              <a:rPr lang="fr-FR" dirty="0" smtClean="0"/>
              <a:t>choisir une donnée dans chacune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Bogue de l’an 2000: problème de conception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Problème identifié dès les années 70: calcul des dates uniquement sur les deux derniers chiffres de l’année</a:t>
            </a:r>
          </a:p>
          <a:p>
            <a:r>
              <a:rPr lang="fr-FR" dirty="0" smtClean="0"/>
              <a:t>Coût estimé: &gt;600 millions de dollars en travaux de contrôle et maintenance préventive</a:t>
            </a:r>
          </a:p>
          <a:p>
            <a:r>
              <a:rPr lang="fr-FR" dirty="0" smtClean="0"/>
              <a:t>Résultat: aucun problème critique à signaler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13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/>
              <a:t>Couverture des partitions des domaines d’entrée</a:t>
            </a:r>
            <a:endParaRPr lang="fr-FR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programme lit trois nombres réels qui correspondent à la longueur des côtés d’un triangle. </a:t>
            </a:r>
            <a:endParaRPr lang="fr-FR" dirty="0" smtClean="0"/>
          </a:p>
          <a:p>
            <a:pPr lvl="1"/>
            <a:r>
              <a:rPr lang="fr-FR" dirty="0" smtClean="0"/>
              <a:t>Si </a:t>
            </a:r>
            <a:r>
              <a:rPr lang="fr-FR" dirty="0"/>
              <a:t>ces trois nombres ne correspondent pas à un triangle, imprimer un message d’erreur. </a:t>
            </a:r>
            <a:endParaRPr lang="fr-FR" dirty="0" smtClean="0"/>
          </a:p>
          <a:p>
            <a:pPr lvl="1"/>
            <a:r>
              <a:rPr lang="fr-FR" dirty="0" smtClean="0"/>
              <a:t>S’il </a:t>
            </a:r>
            <a:r>
              <a:rPr lang="fr-FR" dirty="0"/>
              <a:t>s’agit d’un triangle, le programme détermine </a:t>
            </a:r>
            <a:endParaRPr lang="fr-FR" dirty="0" smtClean="0"/>
          </a:p>
          <a:p>
            <a:pPr lvl="2"/>
            <a:r>
              <a:rPr lang="fr-FR" dirty="0" smtClean="0"/>
              <a:t>s’il </a:t>
            </a:r>
            <a:r>
              <a:rPr lang="fr-FR" dirty="0"/>
              <a:t>est isocèle, </a:t>
            </a:r>
            <a:r>
              <a:rPr lang="fr-FR" dirty="0" smtClean="0"/>
              <a:t>équilatéral ou scalène </a:t>
            </a:r>
          </a:p>
          <a:p>
            <a:pPr lvl="2"/>
            <a:r>
              <a:rPr lang="fr-FR" dirty="0" smtClean="0"/>
              <a:t>et </a:t>
            </a:r>
            <a:r>
              <a:rPr lang="fr-FR" dirty="0"/>
              <a:t>si son plus grand angle est </a:t>
            </a:r>
            <a:r>
              <a:rPr lang="fr-FR" dirty="0" smtClean="0"/>
              <a:t>aigu, </a:t>
            </a:r>
            <a:r>
              <a:rPr lang="fr-FR" dirty="0"/>
              <a:t>droit ou </a:t>
            </a:r>
            <a:r>
              <a:rPr lang="fr-FR" dirty="0" err="1" smtClean="0"/>
              <a:t>obtu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95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8639" y="179080"/>
            <a:ext cx="8375418" cy="1085088"/>
          </a:xfrm>
        </p:spPr>
        <p:txBody>
          <a:bodyPr>
            <a:noAutofit/>
          </a:bodyPr>
          <a:lstStyle/>
          <a:p>
            <a:r>
              <a:rPr lang="fr-FR" sz="4000" dirty="0" smtClean="0"/>
              <a:t>Couverture des partitions des domaines d’entrée</a:t>
            </a:r>
            <a:endParaRPr lang="fr-FR" sz="4000" dirty="0"/>
          </a:p>
        </p:txBody>
      </p:sp>
      <p:graphicFrame>
        <p:nvGraphicFramePr>
          <p:cNvPr id="44134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692337"/>
              </p:ext>
            </p:extLst>
          </p:nvPr>
        </p:nvGraphicFramePr>
        <p:xfrm>
          <a:off x="1466709" y="2523418"/>
          <a:ext cx="6712346" cy="2363328"/>
        </p:xfrm>
        <a:graphic>
          <a:graphicData uri="http://schemas.openxmlformats.org/drawingml/2006/table">
            <a:tbl>
              <a:tblPr/>
              <a:tblGrid>
                <a:gridCol w="1845336"/>
                <a:gridCol w="1080029"/>
                <a:gridCol w="1876293"/>
                <a:gridCol w="1910688"/>
              </a:tblGrid>
              <a:tr h="593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aigu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obtu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droit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scalène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6,5,3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5,6,10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3,4,5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isocèle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6,1,6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7,4,4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2,2,2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équilatéral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4,4,4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impossible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impossible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Couverture des cas </a:t>
            </a:r>
            <a:r>
              <a:rPr lang="fr-FR" dirty="0"/>
              <a:t>limites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Intuition: </a:t>
            </a:r>
          </a:p>
          <a:p>
            <a:pPr lvl="1"/>
            <a:r>
              <a:rPr lang="fr-FR" sz="2400" dirty="0"/>
              <a:t>de nombreuses erreurs se produisent dans les cas limites</a:t>
            </a:r>
          </a:p>
          <a:p>
            <a:r>
              <a:rPr lang="fr-FR" dirty="0"/>
              <a:t>Pour chaque donnée en entrée</a:t>
            </a:r>
          </a:p>
          <a:p>
            <a:pPr lvl="1"/>
            <a:r>
              <a:rPr lang="fr-FR" sz="2400" dirty="0"/>
              <a:t>déterminer les bornes du domaine</a:t>
            </a:r>
          </a:p>
          <a:p>
            <a:pPr lvl="1"/>
            <a:r>
              <a:rPr lang="fr-FR" sz="2400" dirty="0"/>
              <a:t>prendre des valeurs sur les bornes et juste un peu </a:t>
            </a:r>
            <a:r>
              <a:rPr lang="fr-FR" sz="2400" dirty="0" smtClean="0"/>
              <a:t>autour</a:t>
            </a:r>
          </a:p>
          <a:p>
            <a:r>
              <a:rPr lang="fr-FR" dirty="0" smtClean="0"/>
              <a:t>Souvent utilisée avec la technique de partitionnement : les valeurs aux limites peuvent être des valeurs aux frontières des partitions</a:t>
            </a:r>
          </a:p>
          <a:p>
            <a:pPr lvl="1"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Couverture des cas limites</a:t>
            </a:r>
            <a:endParaRPr lang="fr-FR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programme lit trois nombres réels qui correspondent à la longueur des côtés d’un triangle. </a:t>
            </a:r>
            <a:endParaRPr lang="fr-FR" dirty="0" smtClean="0"/>
          </a:p>
          <a:p>
            <a:pPr lvl="1"/>
            <a:r>
              <a:rPr lang="fr-FR" dirty="0" smtClean="0"/>
              <a:t>Si </a:t>
            </a:r>
            <a:r>
              <a:rPr lang="fr-FR" dirty="0"/>
              <a:t>ces trois nombres ne correspondent pas à un triangle, imprimer un message d’erreur. </a:t>
            </a:r>
            <a:endParaRPr lang="fr-FR" dirty="0" smtClean="0"/>
          </a:p>
          <a:p>
            <a:pPr lvl="1"/>
            <a:r>
              <a:rPr lang="fr-FR" dirty="0" smtClean="0"/>
              <a:t>S’il </a:t>
            </a:r>
            <a:r>
              <a:rPr lang="fr-FR" dirty="0"/>
              <a:t>s’agit d’un triangle, le programme détermine </a:t>
            </a:r>
            <a:endParaRPr lang="fr-FR" dirty="0" smtClean="0"/>
          </a:p>
          <a:p>
            <a:pPr lvl="2"/>
            <a:r>
              <a:rPr lang="fr-FR" dirty="0" smtClean="0"/>
              <a:t>s’il </a:t>
            </a:r>
            <a:r>
              <a:rPr lang="fr-FR" dirty="0"/>
              <a:t>est isocèle, </a:t>
            </a:r>
            <a:r>
              <a:rPr lang="fr-FR" dirty="0" smtClean="0"/>
              <a:t>équilatéral ou scalène </a:t>
            </a:r>
          </a:p>
          <a:p>
            <a:pPr lvl="2"/>
            <a:r>
              <a:rPr lang="fr-FR" dirty="0" smtClean="0"/>
              <a:t>et </a:t>
            </a:r>
            <a:r>
              <a:rPr lang="fr-FR" dirty="0"/>
              <a:t>si son plus grand angle est </a:t>
            </a:r>
            <a:r>
              <a:rPr lang="fr-FR" dirty="0" smtClean="0"/>
              <a:t>aigu, </a:t>
            </a:r>
            <a:r>
              <a:rPr lang="fr-FR" dirty="0"/>
              <a:t>droit ou </a:t>
            </a:r>
            <a:r>
              <a:rPr lang="fr-FR" dirty="0" err="1" smtClean="0"/>
              <a:t>obtu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769" y="0"/>
            <a:ext cx="8560791" cy="890016"/>
          </a:xfrm>
        </p:spPr>
        <p:txBody>
          <a:bodyPr>
            <a:normAutofit/>
          </a:bodyPr>
          <a:lstStyle/>
          <a:p>
            <a:r>
              <a:rPr lang="fr-FR" dirty="0" smtClean="0"/>
              <a:t>Couverture des cas limites</a:t>
            </a:r>
            <a:endParaRPr lang="fr-FR" dirty="0"/>
          </a:p>
        </p:txBody>
      </p:sp>
      <p:graphicFrame>
        <p:nvGraphicFramePr>
          <p:cNvPr id="44237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65448283"/>
              </p:ext>
            </p:extLst>
          </p:nvPr>
        </p:nvGraphicFramePr>
        <p:xfrm>
          <a:off x="3109537" y="1201230"/>
          <a:ext cx="5035550" cy="5066486"/>
        </p:xfrm>
        <a:graphic>
          <a:graphicData uri="http://schemas.openxmlformats.org/drawingml/2006/table">
            <a:tbl>
              <a:tblPr/>
              <a:tblGrid>
                <a:gridCol w="2192734"/>
                <a:gridCol w="2842816"/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1, 1, 2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 triangle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0, 0, 0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 seul point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4, 0, 3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 des longueurs est nulle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1, 2, 3.00001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presque triangle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0.001, 0.001, 0.001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très petit triangle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88888, 88888, 88888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très grand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3.00001, 3, 3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presque équilatéral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2.99999, 3, 4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presque isocèle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3, 4, 5.00001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presque droit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3, 4, 5, 6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quatre données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 seule donnée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 5, A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 lettre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 de donnée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-3, -3, 5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données négatives</a:t>
                      </a: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...</a:t>
                      </a:r>
                    </a:p>
                  </a:txBody>
                  <a:tcPr marL="97500" marR="975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500" marR="975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CONCEPTION DES TESTS:</a:t>
            </a:r>
            <a:br>
              <a:rPr lang="fr-FR" dirty="0" smtClean="0"/>
            </a:br>
            <a:r>
              <a:rPr lang="fr-FR" dirty="0" smtClean="0"/>
              <a:t>le test structurel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3205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8000FF"/>
                </a:solidFill>
              </a:rPr>
              <a:t>Le test structurel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r-FR" sz="9600" dirty="0" smtClean="0"/>
              <a:t>Avantages:</a:t>
            </a:r>
          </a:p>
          <a:p>
            <a:pPr lvl="1"/>
            <a:r>
              <a:rPr lang="fr-FR" sz="8000" dirty="0" smtClean="0"/>
              <a:t>Basé sur le code: le nombre de scénarios est plus important mais plus précis</a:t>
            </a:r>
          </a:p>
          <a:p>
            <a:pPr lvl="1"/>
            <a:r>
              <a:rPr lang="fr-FR" sz="8000" dirty="0" smtClean="0"/>
              <a:t>Sensible aux défauts de programmation</a:t>
            </a:r>
          </a:p>
          <a:p>
            <a:r>
              <a:rPr lang="fr-FR" sz="9600" dirty="0" smtClean="0"/>
              <a:t>Défauts</a:t>
            </a:r>
            <a:r>
              <a:rPr lang="fr-FR" sz="4400" dirty="0" smtClean="0"/>
              <a:t>:</a:t>
            </a:r>
          </a:p>
          <a:p>
            <a:pPr lvl="1"/>
            <a:r>
              <a:rPr lang="fr-FR" sz="8000" dirty="0" smtClean="0"/>
              <a:t>Le code doit être accessible</a:t>
            </a:r>
          </a:p>
          <a:p>
            <a:pPr lvl="1"/>
            <a:r>
              <a:rPr lang="fr-FR" sz="8000" dirty="0" smtClean="0"/>
              <a:t>Problème d’Oracle: le résultat est-il celui réellement attendu?</a:t>
            </a:r>
          </a:p>
          <a:p>
            <a:pPr lvl="1"/>
            <a:r>
              <a:rPr lang="fr-FR" sz="8000" dirty="0" smtClean="0"/>
              <a:t>Ignore les fonctionnalités absentes</a:t>
            </a:r>
          </a:p>
          <a:p>
            <a:r>
              <a:rPr lang="fr-FR" sz="9600" dirty="0" smtClean="0"/>
              <a:t>Utilisé pour le test unitaire</a:t>
            </a:r>
          </a:p>
          <a:p>
            <a:pPr marL="0" indent="0">
              <a:buNone/>
            </a:pPr>
            <a:r>
              <a:rPr lang="fr-FR" sz="2400" dirty="0" smtClean="0"/>
              <a:t> 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65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8000FF"/>
                </a:solidFill>
              </a:rPr>
              <a:t>Le test structurel</a:t>
            </a:r>
            <a:r>
              <a:rPr lang="fr-FR" dirty="0">
                <a:solidFill>
                  <a:srgbClr val="8000FF"/>
                </a:solidFill>
              </a:rPr>
              <a:t/>
            </a:r>
            <a:br>
              <a:rPr lang="fr-FR" dirty="0">
                <a:solidFill>
                  <a:srgbClr val="8000FF"/>
                </a:solidFill>
              </a:rPr>
            </a:br>
            <a:r>
              <a:rPr lang="fr-FR" sz="3100" i="1" dirty="0" smtClean="0"/>
              <a:t>Exemple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Spécification: </a:t>
            </a:r>
            <a:r>
              <a:rPr lang="fr-FR" i="1" dirty="0" smtClean="0"/>
              <a:t>retourne la somme de 2 entiers modulo 15000</a:t>
            </a:r>
          </a:p>
          <a:p>
            <a:pPr marL="0" indent="0">
              <a:buNone/>
            </a:pPr>
            <a:r>
              <a:rPr lang="fr-FR" dirty="0" smtClean="0"/>
              <a:t>Somme(</a:t>
            </a:r>
            <a:r>
              <a:rPr lang="fr-FR" dirty="0" err="1" smtClean="0"/>
              <a:t>x,y</a:t>
            </a:r>
            <a:r>
              <a:rPr lang="fr-FR" dirty="0" smtClean="0"/>
              <a:t>)=</a:t>
            </a:r>
          </a:p>
          <a:p>
            <a:pPr marL="1087437" lvl="2" indent="0">
              <a:buNone/>
            </a:pPr>
            <a:r>
              <a:rPr lang="fr-FR" sz="2400" dirty="0" smtClean="0"/>
              <a:t>If (x=123 &amp; y=421)</a:t>
            </a:r>
          </a:p>
          <a:p>
            <a:pPr marL="1506537" lvl="3" indent="0">
              <a:buNone/>
            </a:pP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resultat</a:t>
            </a:r>
            <a:r>
              <a:rPr lang="fr-FR" sz="2400" b="1" dirty="0" smtClean="0">
                <a:solidFill>
                  <a:srgbClr val="00B050"/>
                </a:solidFill>
              </a:rPr>
              <a:t>:= x-y</a:t>
            </a:r>
          </a:p>
          <a:p>
            <a:pPr marL="1506537" lvl="3" indent="0">
              <a:buNone/>
            </a:pPr>
            <a:r>
              <a:rPr lang="fr-FR" sz="2400" dirty="0" err="1" smtClean="0"/>
              <a:t>else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resultat</a:t>
            </a:r>
            <a:r>
              <a:rPr lang="fr-FR" sz="2400" b="1" dirty="0" smtClean="0">
                <a:solidFill>
                  <a:srgbClr val="FF0000"/>
                </a:solidFill>
              </a:rPr>
              <a:t>:=x+y</a:t>
            </a:r>
          </a:p>
          <a:p>
            <a:pPr marL="1087437" lvl="2" indent="0">
              <a:buNone/>
            </a:pPr>
            <a:r>
              <a:rPr lang="fr-FR" sz="2400" dirty="0" smtClean="0"/>
              <a:t>Return </a:t>
            </a:r>
            <a:r>
              <a:rPr lang="fr-FR" sz="2400" dirty="0" err="1" smtClean="0"/>
              <a:t>resultat</a:t>
            </a:r>
            <a:r>
              <a:rPr lang="fr-FR" sz="2400" dirty="0" smtClean="0"/>
              <a:t>  </a:t>
            </a:r>
          </a:p>
          <a:p>
            <a:pPr marL="457200" indent="-457200"/>
            <a:r>
              <a:rPr lang="fr-FR" dirty="0" smtClean="0"/>
              <a:t>S1: 123 et 421</a:t>
            </a:r>
          </a:p>
          <a:p>
            <a:pPr marL="457200" indent="-457200"/>
            <a:r>
              <a:rPr lang="fr-FR" dirty="0" smtClean="0"/>
              <a:t>S2: 124 et 421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65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Critère d’arrêt: test structurel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3828" y="1427206"/>
            <a:ext cx="7513782" cy="5384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i="1" dirty="0" smtClean="0"/>
              <a:t>Quand arrêter de tester ou comment déterminer un bon jeu de test?</a:t>
            </a:r>
          </a:p>
          <a:p>
            <a:r>
              <a:rPr lang="fr-FR" dirty="0" smtClean="0"/>
              <a:t>Un bon critère doit être: efficace, objectif, simple, automatisable </a:t>
            </a:r>
          </a:p>
          <a:p>
            <a:r>
              <a:rPr lang="fr-FR" dirty="0" smtClean="0"/>
              <a:t>Test structurel:</a:t>
            </a:r>
          </a:p>
          <a:p>
            <a:pPr lvl="1"/>
            <a:r>
              <a:rPr lang="fr-FR" dirty="0" smtClean="0"/>
              <a:t>couverture des instructions, des enchaînements </a:t>
            </a:r>
          </a:p>
          <a:p>
            <a:pPr lvl="1"/>
            <a:r>
              <a:rPr lang="fr-FR" dirty="0" smtClean="0"/>
              <a:t>couverture des conditions</a:t>
            </a:r>
          </a:p>
          <a:p>
            <a:pPr lvl="1"/>
            <a:r>
              <a:rPr lang="fr-FR" dirty="0" smtClean="0"/>
              <a:t>couverture des dépendances de données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89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Critère</a:t>
            </a:r>
            <a:r>
              <a:rPr lang="en-US" sz="4000" dirty="0" smtClean="0"/>
              <a:t> </a:t>
            </a:r>
            <a:r>
              <a:rPr lang="en-US" sz="4000" dirty="0" err="1" smtClean="0"/>
              <a:t>d’arrêt</a:t>
            </a:r>
            <a:r>
              <a:rPr lang="en-US" sz="4000" dirty="0" smtClean="0"/>
              <a:t>: test </a:t>
            </a:r>
            <a:r>
              <a:rPr lang="en-US" sz="4000" dirty="0" err="1" smtClean="0"/>
              <a:t>structurel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244179" y="1233170"/>
            <a:ext cx="520409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b="1" dirty="0"/>
              <a:t>PGCD de 2 </a:t>
            </a:r>
            <a:r>
              <a:rPr lang="en-US" sz="2000" b="1" dirty="0" err="1"/>
              <a:t>nombres</a:t>
            </a:r>
            <a:endParaRPr lang="en-US" sz="20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b="1" dirty="0" err="1"/>
              <a:t>Précondition</a:t>
            </a:r>
            <a:r>
              <a:rPr lang="en-US" sz="2000" b="1" dirty="0"/>
              <a:t>:</a:t>
            </a:r>
            <a:r>
              <a:rPr lang="en-US" sz="2000" dirty="0"/>
              <a:t> p et q </a:t>
            </a:r>
            <a:r>
              <a:rPr lang="en-US" sz="2000" dirty="0" err="1"/>
              <a:t>entiers</a:t>
            </a:r>
            <a:r>
              <a:rPr lang="en-US" sz="2000" dirty="0"/>
              <a:t> </a:t>
            </a:r>
            <a:r>
              <a:rPr lang="en-US" sz="2000" dirty="0" err="1"/>
              <a:t>naturels</a:t>
            </a:r>
            <a:r>
              <a:rPr lang="en-US" sz="2000" dirty="0"/>
              <a:t> </a:t>
            </a:r>
            <a:r>
              <a:rPr lang="en-US" sz="2000" dirty="0" err="1"/>
              <a:t>positifs</a:t>
            </a:r>
            <a:endParaRPr lang="en-US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endParaRPr lang="en-US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 err="1"/>
              <a:t>pgcd</a:t>
            </a:r>
            <a:r>
              <a:rPr lang="en-US" sz="2000" dirty="0"/>
              <a:t>: integer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local </a:t>
            </a:r>
            <a:r>
              <a:rPr lang="en-US" sz="2000" dirty="0" err="1"/>
              <a:t>p,q</a:t>
            </a:r>
            <a:r>
              <a:rPr lang="en-US" sz="2000" dirty="0"/>
              <a:t> : integer;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do					</a:t>
            </a:r>
            <a:endParaRPr lang="en-US" sz="2000" b="1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read(p, </a:t>
            </a:r>
            <a:r>
              <a:rPr lang="en-US" sz="2000" dirty="0" smtClean="0"/>
              <a:t>q) </a:t>
            </a:r>
            <a:r>
              <a:rPr lang="en-US" sz="2000" b="1" dirty="0" smtClean="0">
                <a:solidFill>
                  <a:srgbClr val="00B050"/>
                </a:solidFill>
              </a:rPr>
              <a:t>B1</a:t>
            </a:r>
            <a:endParaRPr lang="en-US" sz="20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while p&lt;&gt; q </a:t>
            </a:r>
            <a:r>
              <a:rPr lang="en-US" sz="2000" dirty="0" smtClean="0"/>
              <a:t>do </a:t>
            </a:r>
            <a:r>
              <a:rPr lang="en-US" sz="2000" b="1" dirty="0" smtClean="0">
                <a:solidFill>
                  <a:srgbClr val="FF0000"/>
                </a:solidFill>
              </a:rPr>
              <a:t>P1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if p &gt; q 	</a:t>
            </a:r>
            <a:r>
              <a:rPr lang="en-US" sz="2000" b="1" dirty="0" smtClean="0">
                <a:solidFill>
                  <a:srgbClr val="FF0000"/>
                </a:solidFill>
              </a:rPr>
              <a:t>P2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	then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	  p := </a:t>
            </a:r>
            <a:r>
              <a:rPr lang="en-US" sz="2000" dirty="0" smtClean="0"/>
              <a:t>p-q   </a:t>
            </a:r>
            <a:r>
              <a:rPr lang="en-US" sz="2000" b="1" dirty="0" smtClean="0">
                <a:solidFill>
                  <a:srgbClr val="00B050"/>
                </a:solidFill>
              </a:rPr>
              <a:t>B2</a:t>
            </a:r>
            <a:endParaRPr lang="en-US" sz="20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            	else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	  q:= </a:t>
            </a:r>
            <a:r>
              <a:rPr lang="en-US" sz="2000" dirty="0" smtClean="0"/>
              <a:t>q-p    </a:t>
            </a:r>
            <a:r>
              <a:rPr lang="en-US" sz="2000" b="1" dirty="0" smtClean="0">
                <a:solidFill>
                  <a:srgbClr val="00B050"/>
                </a:solidFill>
              </a:rPr>
              <a:t>B3</a:t>
            </a:r>
            <a:r>
              <a:rPr lang="en-US" sz="2000" dirty="0"/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end -- if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end -- while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result:=</a:t>
            </a:r>
            <a:r>
              <a:rPr lang="en-US" sz="2000" dirty="0" smtClean="0"/>
              <a:t>p </a:t>
            </a:r>
            <a:r>
              <a:rPr lang="en-US" sz="2000" b="1" dirty="0" smtClean="0">
                <a:solidFill>
                  <a:srgbClr val="00B050"/>
                </a:solidFill>
              </a:rPr>
              <a:t>B4</a:t>
            </a:r>
            <a:endParaRPr lang="en-US" sz="20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end-- </a:t>
            </a:r>
            <a:r>
              <a:rPr lang="en-US" sz="2000" dirty="0" err="1"/>
              <a:t>pgcd</a:t>
            </a:r>
            <a:endParaRPr lang="en-US" sz="2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07232" y="1773238"/>
            <a:ext cx="2657078" cy="4551362"/>
            <a:chOff x="3493" y="1117"/>
            <a:chExt cx="1545" cy="2867"/>
          </a:xfrm>
        </p:grpSpPr>
        <p:sp>
          <p:nvSpPr>
            <p:cNvPr id="417797" name="Oval 5"/>
            <p:cNvSpPr>
              <a:spLocks noChangeArrowheads="1"/>
            </p:cNvSpPr>
            <p:nvPr/>
          </p:nvSpPr>
          <p:spPr bwMode="auto">
            <a:xfrm>
              <a:off x="4343" y="1117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E</a:t>
              </a:r>
              <a:endParaRPr lang="fr-FR" sz="20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417798" name="Oval 6"/>
            <p:cNvSpPr>
              <a:spLocks noChangeArrowheads="1"/>
            </p:cNvSpPr>
            <p:nvPr/>
          </p:nvSpPr>
          <p:spPr bwMode="auto">
            <a:xfrm>
              <a:off x="4315" y="1549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00B050"/>
                  </a:solidFill>
                </a:rPr>
                <a:t>B1</a:t>
              </a:r>
              <a:endParaRPr lang="fr-FR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417799" name="Oval 7"/>
            <p:cNvSpPr>
              <a:spLocks noChangeArrowheads="1"/>
            </p:cNvSpPr>
            <p:nvPr/>
          </p:nvSpPr>
          <p:spPr bwMode="auto">
            <a:xfrm>
              <a:off x="4319" y="2077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P1</a:t>
              </a:r>
              <a:endParaRPr lang="fr-FR" sz="20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17800" name="Oval 8"/>
            <p:cNvSpPr>
              <a:spLocks noChangeArrowheads="1"/>
            </p:cNvSpPr>
            <p:nvPr/>
          </p:nvSpPr>
          <p:spPr bwMode="auto">
            <a:xfrm>
              <a:off x="4319" y="2605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smtClean="0">
                  <a:solidFill>
                    <a:srgbClr val="FF0000"/>
                  </a:solidFill>
                </a:rPr>
                <a:t>P2</a:t>
              </a:r>
              <a:endParaRPr lang="fr-FR" sz="20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17801" name="Oval 9"/>
            <p:cNvSpPr>
              <a:spLocks noChangeArrowheads="1"/>
            </p:cNvSpPr>
            <p:nvPr/>
          </p:nvSpPr>
          <p:spPr bwMode="auto">
            <a:xfrm>
              <a:off x="3979" y="3085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00B050"/>
                  </a:solidFill>
                </a:rPr>
                <a:t>B2</a:t>
              </a:r>
              <a:endParaRPr lang="fr-FR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417802" name="Oval 10"/>
            <p:cNvSpPr>
              <a:spLocks noChangeArrowheads="1"/>
            </p:cNvSpPr>
            <p:nvPr/>
          </p:nvSpPr>
          <p:spPr bwMode="auto">
            <a:xfrm>
              <a:off x="4747" y="3085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00B050"/>
                  </a:solidFill>
                </a:rPr>
                <a:t>B3</a:t>
              </a:r>
              <a:endParaRPr lang="fr-FR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417803" name="Oval 11"/>
            <p:cNvSpPr>
              <a:spLocks noChangeArrowheads="1"/>
            </p:cNvSpPr>
            <p:nvPr/>
          </p:nvSpPr>
          <p:spPr bwMode="auto">
            <a:xfrm>
              <a:off x="3499" y="3696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S</a:t>
              </a:r>
              <a:endParaRPr lang="fr-FR" sz="20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417804" name="Oval 12"/>
            <p:cNvSpPr>
              <a:spLocks noChangeArrowheads="1"/>
            </p:cNvSpPr>
            <p:nvPr/>
          </p:nvSpPr>
          <p:spPr bwMode="auto">
            <a:xfrm>
              <a:off x="3499" y="3120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00B050"/>
                  </a:solidFill>
                </a:rPr>
                <a:t>B4</a:t>
              </a:r>
              <a:endParaRPr lang="fr-FR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417805" name="Oval 13"/>
            <p:cNvSpPr>
              <a:spLocks noChangeArrowheads="1"/>
            </p:cNvSpPr>
            <p:nvPr/>
          </p:nvSpPr>
          <p:spPr bwMode="auto">
            <a:xfrm>
              <a:off x="4369" y="3469"/>
              <a:ext cx="192" cy="1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17806" name="AutoShape 14"/>
            <p:cNvCxnSpPr>
              <a:cxnSpLocks noChangeShapeType="1"/>
              <a:stCxn id="417797" idx="4"/>
              <a:endCxn id="417798" idx="0"/>
            </p:cNvCxnSpPr>
            <p:nvPr/>
          </p:nvCxnSpPr>
          <p:spPr bwMode="auto">
            <a:xfrm flipH="1">
              <a:off x="4459" y="1366"/>
              <a:ext cx="4" cy="1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7807" name="AutoShape 15"/>
            <p:cNvCxnSpPr>
              <a:cxnSpLocks noChangeShapeType="1"/>
              <a:stCxn id="417798" idx="4"/>
              <a:endCxn id="417799" idx="0"/>
            </p:cNvCxnSpPr>
            <p:nvPr/>
          </p:nvCxnSpPr>
          <p:spPr bwMode="auto">
            <a:xfrm>
              <a:off x="4459" y="1846"/>
              <a:ext cx="4" cy="2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7808" name="AutoShape 16"/>
            <p:cNvCxnSpPr>
              <a:cxnSpLocks noChangeShapeType="1"/>
              <a:stCxn id="417799" idx="4"/>
              <a:endCxn id="417800" idx="0"/>
            </p:cNvCxnSpPr>
            <p:nvPr/>
          </p:nvCxnSpPr>
          <p:spPr bwMode="auto">
            <a:xfrm>
              <a:off x="4463" y="2374"/>
              <a:ext cx="0" cy="2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7809" name="AutoShape 17"/>
            <p:cNvCxnSpPr>
              <a:cxnSpLocks noChangeShapeType="1"/>
              <a:stCxn id="417800" idx="4"/>
              <a:endCxn id="417801" idx="7"/>
            </p:cNvCxnSpPr>
            <p:nvPr/>
          </p:nvCxnSpPr>
          <p:spPr bwMode="auto">
            <a:xfrm flipH="1">
              <a:off x="4225" y="2902"/>
              <a:ext cx="238" cy="2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7810" name="AutoShape 18"/>
            <p:cNvCxnSpPr>
              <a:cxnSpLocks noChangeShapeType="1"/>
              <a:endCxn id="417802" idx="1"/>
            </p:cNvCxnSpPr>
            <p:nvPr/>
          </p:nvCxnSpPr>
          <p:spPr bwMode="auto">
            <a:xfrm>
              <a:off x="4465" y="2884"/>
              <a:ext cx="324" cy="23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7811" name="AutoShape 19"/>
            <p:cNvCxnSpPr>
              <a:cxnSpLocks noChangeShapeType="1"/>
              <a:stCxn id="417802" idx="3"/>
              <a:endCxn id="417805" idx="7"/>
            </p:cNvCxnSpPr>
            <p:nvPr/>
          </p:nvCxnSpPr>
          <p:spPr bwMode="auto">
            <a:xfrm flipH="1">
              <a:off x="4533" y="3340"/>
              <a:ext cx="256" cy="1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7812" name="AutoShape 20"/>
            <p:cNvCxnSpPr>
              <a:cxnSpLocks noChangeShapeType="1"/>
              <a:stCxn id="417801" idx="5"/>
              <a:endCxn id="417805" idx="1"/>
            </p:cNvCxnSpPr>
            <p:nvPr/>
          </p:nvCxnSpPr>
          <p:spPr bwMode="auto">
            <a:xfrm>
              <a:off x="4225" y="3340"/>
              <a:ext cx="172" cy="1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7813" name="AutoShape 21"/>
            <p:cNvCxnSpPr>
              <a:cxnSpLocks noChangeShapeType="1"/>
              <a:stCxn id="417805" idx="4"/>
              <a:endCxn id="417799" idx="6"/>
            </p:cNvCxnSpPr>
            <p:nvPr/>
          </p:nvCxnSpPr>
          <p:spPr bwMode="auto">
            <a:xfrm rot="5400000" flipH="1" flipV="1">
              <a:off x="3816" y="2870"/>
              <a:ext cx="1449" cy="151"/>
            </a:xfrm>
            <a:prstGeom prst="curvedConnector4">
              <a:avLst>
                <a:gd name="adj1" fmla="val -9315"/>
                <a:gd name="adj2" fmla="val 56489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7814" name="AutoShape 22"/>
            <p:cNvCxnSpPr>
              <a:cxnSpLocks noChangeShapeType="1"/>
              <a:stCxn id="417799" idx="2"/>
              <a:endCxn id="417804" idx="0"/>
            </p:cNvCxnSpPr>
            <p:nvPr/>
          </p:nvCxnSpPr>
          <p:spPr bwMode="auto">
            <a:xfrm rot="10800000" flipV="1">
              <a:off x="3643" y="2221"/>
              <a:ext cx="667" cy="89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7815" name="AutoShape 23"/>
            <p:cNvCxnSpPr>
              <a:cxnSpLocks noChangeShapeType="1"/>
              <a:stCxn id="417804" idx="4"/>
              <a:endCxn id="417803" idx="0"/>
            </p:cNvCxnSpPr>
            <p:nvPr/>
          </p:nvCxnSpPr>
          <p:spPr bwMode="auto">
            <a:xfrm>
              <a:off x="3643" y="3417"/>
              <a:ext cx="0" cy="2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417816" name="Text Box 24"/>
            <p:cNvSpPr txBox="1">
              <a:spLocks noChangeArrowheads="1"/>
            </p:cNvSpPr>
            <p:nvPr/>
          </p:nvSpPr>
          <p:spPr bwMode="auto">
            <a:xfrm>
              <a:off x="4015" y="2319"/>
              <a:ext cx="465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 dirty="0">
                  <a:latin typeface="Arial" charset="0"/>
                </a:rPr>
                <a:t>p</a:t>
              </a:r>
              <a:r>
                <a:rPr lang="en-US" sz="2400" dirty="0">
                  <a:latin typeface="Arial" charset="0"/>
                </a:rPr>
                <a:t>&lt;&gt;</a:t>
              </a:r>
              <a:r>
                <a:rPr lang="en-US" sz="1800" dirty="0">
                  <a:latin typeface="Arial" charset="0"/>
                </a:rPr>
                <a:t>q</a:t>
              </a:r>
            </a:p>
          </p:txBody>
        </p:sp>
        <p:sp>
          <p:nvSpPr>
            <p:cNvPr id="417817" name="Text Box 25"/>
            <p:cNvSpPr txBox="1">
              <a:spLocks noChangeArrowheads="1"/>
            </p:cNvSpPr>
            <p:nvPr/>
          </p:nvSpPr>
          <p:spPr bwMode="auto">
            <a:xfrm>
              <a:off x="3493" y="2317"/>
              <a:ext cx="411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dirty="0">
                  <a:latin typeface="Arial" charset="0"/>
                </a:rPr>
                <a:t>p=q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417818" name="Text Box 26"/>
            <p:cNvSpPr txBox="1">
              <a:spLocks noChangeArrowheads="1"/>
            </p:cNvSpPr>
            <p:nvPr/>
          </p:nvSpPr>
          <p:spPr bwMode="auto">
            <a:xfrm>
              <a:off x="3979" y="2797"/>
              <a:ext cx="411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dirty="0">
                  <a:latin typeface="Arial" charset="0"/>
                </a:rPr>
                <a:t>p&gt;q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417819" name="Text Box 27"/>
            <p:cNvSpPr txBox="1">
              <a:spLocks noChangeArrowheads="1"/>
            </p:cNvSpPr>
            <p:nvPr/>
          </p:nvSpPr>
          <p:spPr bwMode="auto">
            <a:xfrm>
              <a:off x="4627" y="2797"/>
              <a:ext cx="411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dirty="0">
                  <a:latin typeface="Arial" charset="0"/>
                </a:rPr>
                <a:t>p&lt;q</a:t>
              </a:r>
              <a:endParaRPr lang="en-US" sz="1800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Bogue de l’an 2000</a:t>
            </a:r>
          </a:p>
        </p:txBody>
      </p:sp>
      <p:pic>
        <p:nvPicPr>
          <p:cNvPr id="4" name="Espace réservé du contenu 3" descr="Bug_de_l'an_20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4" b="10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460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Critères</a:t>
            </a:r>
            <a:r>
              <a:rPr lang="en-US" sz="3600" dirty="0" smtClean="0"/>
              <a:t> </a:t>
            </a:r>
            <a:r>
              <a:rPr lang="en-US" sz="3600" dirty="0" err="1" smtClean="0"/>
              <a:t>d’arrêt</a:t>
            </a:r>
            <a:r>
              <a:rPr lang="en-US" sz="3600" dirty="0" smtClean="0"/>
              <a:t>: </a:t>
            </a:r>
            <a:r>
              <a:rPr lang="en-US" sz="3600" dirty="0"/>
              <a:t>test </a:t>
            </a:r>
            <a:r>
              <a:rPr lang="en-US" sz="3600" dirty="0" err="1" smtClean="0"/>
              <a:t>structurel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817937" y="1727201"/>
            <a:ext cx="5922963" cy="448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800" b="1" i="1" dirty="0" err="1">
                <a:latin typeface="Arial" charset="0"/>
              </a:rPr>
              <a:t>Tous</a:t>
            </a:r>
            <a:r>
              <a:rPr lang="en-US" sz="1800" b="1" i="1" dirty="0">
                <a:latin typeface="Arial" charset="0"/>
              </a:rPr>
              <a:t> les </a:t>
            </a:r>
            <a:r>
              <a:rPr lang="fr-FR" sz="1800" b="1" i="1" dirty="0" err="1">
                <a:latin typeface="Arial" charset="0"/>
              </a:rPr>
              <a:t>noeud</a:t>
            </a:r>
            <a:r>
              <a:rPr lang="en-US" sz="1800" b="1" i="1" dirty="0">
                <a:latin typeface="Arial" charset="0"/>
              </a:rPr>
              <a:t>s:</a:t>
            </a:r>
          </a:p>
          <a:p>
            <a:pPr eaLnBrk="0" hangingPunct="0"/>
            <a:r>
              <a:rPr lang="en-US" sz="1800" b="1" i="1" dirty="0">
                <a:latin typeface="Arial" charset="0"/>
              </a:rPr>
              <a:t>	</a:t>
            </a:r>
            <a:r>
              <a:rPr lang="en-US" sz="1800" dirty="0">
                <a:latin typeface="Arial" charset="0"/>
              </a:rPr>
              <a:t>(E, B1,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P1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P2</a:t>
            </a:r>
            <a:r>
              <a:rPr lang="en-US" sz="1800" dirty="0">
                <a:latin typeface="Arial" charset="0"/>
              </a:rPr>
              <a:t>, B2,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B4, S)</a:t>
            </a:r>
          </a:p>
          <a:p>
            <a:pPr eaLnBrk="0" hangingPunct="0"/>
            <a:r>
              <a:rPr lang="en-US" sz="1800" dirty="0">
                <a:latin typeface="Arial" charset="0"/>
              </a:rPr>
              <a:t>	(E, B1, 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P1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P2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B3,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B4, S)</a:t>
            </a:r>
          </a:p>
          <a:p>
            <a:pPr eaLnBrk="0" hangingPunct="0"/>
            <a:endParaRPr lang="en-US" sz="1800" b="1" i="1" dirty="0">
              <a:latin typeface="Arial" charset="0"/>
            </a:endParaRPr>
          </a:p>
          <a:p>
            <a:pPr eaLnBrk="0" hangingPunct="0"/>
            <a:r>
              <a:rPr lang="en-US" sz="1800" b="1" i="1" dirty="0" err="1">
                <a:latin typeface="Arial" charset="0"/>
              </a:rPr>
              <a:t>Tous</a:t>
            </a:r>
            <a:r>
              <a:rPr lang="en-US" sz="1800" b="1" i="1" dirty="0">
                <a:latin typeface="Arial" charset="0"/>
              </a:rPr>
              <a:t> les arcs : idem</a:t>
            </a:r>
          </a:p>
          <a:p>
            <a:pPr eaLnBrk="0" hangingPunct="0"/>
            <a:endParaRPr lang="en-US" sz="1800" b="1" i="1" dirty="0">
              <a:latin typeface="Arial" charset="0"/>
            </a:endParaRPr>
          </a:p>
          <a:p>
            <a:pPr eaLnBrk="0" hangingPunct="0"/>
            <a:r>
              <a:rPr lang="en-US" sz="1800" b="1" i="1" dirty="0" err="1">
                <a:latin typeface="Arial" charset="0"/>
              </a:rPr>
              <a:t>Tous</a:t>
            </a:r>
            <a:r>
              <a:rPr lang="en-US" sz="1800" b="1" i="1" dirty="0">
                <a:latin typeface="Arial" charset="0"/>
              </a:rPr>
              <a:t> les </a:t>
            </a:r>
            <a:r>
              <a:rPr lang="en-US" sz="1800" b="1" i="1" dirty="0" err="1">
                <a:latin typeface="Arial" charset="0"/>
              </a:rPr>
              <a:t>chemins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 err="1">
                <a:latin typeface="Arial" charset="0"/>
              </a:rPr>
              <a:t>élémentaires</a:t>
            </a:r>
            <a:r>
              <a:rPr lang="en-US" sz="1800" b="1" i="1" dirty="0">
                <a:latin typeface="Arial" charset="0"/>
              </a:rPr>
              <a:t> (1-chemin) :</a:t>
            </a:r>
          </a:p>
          <a:p>
            <a:pPr eaLnBrk="0" hangingPunct="0"/>
            <a:r>
              <a:rPr lang="en-US" sz="1800" i="1" dirty="0">
                <a:latin typeface="Arial" charset="0"/>
              </a:rPr>
              <a:t>	</a:t>
            </a:r>
            <a:r>
              <a:rPr lang="en-US" sz="1800" dirty="0">
                <a:latin typeface="Arial" charset="0"/>
              </a:rPr>
              <a:t>idem + (E, B1,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B4, S)</a:t>
            </a:r>
          </a:p>
          <a:p>
            <a:pPr eaLnBrk="0" hangingPunct="0"/>
            <a:endParaRPr lang="en-US" sz="1800" b="1" i="1" dirty="0">
              <a:latin typeface="Arial" charset="0"/>
            </a:endParaRPr>
          </a:p>
          <a:p>
            <a:pPr eaLnBrk="0" hangingPunct="0"/>
            <a:r>
              <a:rPr lang="en-US" sz="1800" b="1" i="1" dirty="0" err="1">
                <a:latin typeface="Arial" charset="0"/>
              </a:rPr>
              <a:t>Tous</a:t>
            </a:r>
            <a:r>
              <a:rPr lang="en-US" sz="1800" b="1" i="1" dirty="0">
                <a:latin typeface="Arial" charset="0"/>
              </a:rPr>
              <a:t> les 2-chemins :</a:t>
            </a:r>
          </a:p>
          <a:p>
            <a:pPr eaLnBrk="0" hangingPunct="0"/>
            <a:r>
              <a:rPr lang="en-US" sz="1800" b="1" i="1" dirty="0">
                <a:latin typeface="Arial" charset="0"/>
              </a:rPr>
              <a:t>	</a:t>
            </a:r>
            <a:r>
              <a:rPr lang="en-US" sz="1800" b="1" dirty="0">
                <a:latin typeface="Arial" charset="0"/>
              </a:rPr>
              <a:t>idem +</a:t>
            </a:r>
          </a:p>
          <a:p>
            <a:pPr eaLnBrk="0" hangingPunct="0"/>
            <a:r>
              <a:rPr lang="en-US" sz="1800" dirty="0">
                <a:latin typeface="Arial" charset="0"/>
              </a:rPr>
              <a:t>	(E, B1,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P2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B2,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P2</a:t>
            </a:r>
            <a:r>
              <a:rPr lang="en-US" sz="1800" dirty="0" smtClean="0">
                <a:latin typeface="Arial" charset="0"/>
              </a:rPr>
              <a:t>,  </a:t>
            </a:r>
            <a:r>
              <a:rPr lang="en-US" sz="1800" dirty="0">
                <a:latin typeface="Arial" charset="0"/>
              </a:rPr>
              <a:t>B2,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B4, S) </a:t>
            </a:r>
          </a:p>
          <a:p>
            <a:pPr eaLnBrk="0" hangingPunct="0"/>
            <a:r>
              <a:rPr lang="en-US" sz="1800" dirty="0">
                <a:latin typeface="Arial" charset="0"/>
              </a:rPr>
              <a:t>	(E, B1,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P2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B2,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P2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B3,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B4, S)</a:t>
            </a:r>
          </a:p>
          <a:p>
            <a:pPr eaLnBrk="0" hangingPunct="0"/>
            <a:r>
              <a:rPr lang="en-US" sz="1800" dirty="0">
                <a:latin typeface="Arial" charset="0"/>
              </a:rPr>
              <a:t>	(E, B1,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P2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B3,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P2</a:t>
            </a:r>
            <a:r>
              <a:rPr lang="en-US" sz="1800" dirty="0" smtClean="0">
                <a:latin typeface="Arial" charset="0"/>
              </a:rPr>
              <a:t>,  </a:t>
            </a:r>
            <a:r>
              <a:rPr lang="en-US" sz="1800" dirty="0">
                <a:latin typeface="Arial" charset="0"/>
              </a:rPr>
              <a:t>B2,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B4, S)</a:t>
            </a:r>
          </a:p>
          <a:p>
            <a:pPr eaLnBrk="0" hangingPunct="0"/>
            <a:r>
              <a:rPr lang="en-US" sz="1800" dirty="0">
                <a:latin typeface="Arial" charset="0"/>
              </a:rPr>
              <a:t>	(E, B1,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P2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B3,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P2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B3, </a:t>
            </a:r>
            <a:r>
              <a:rPr lang="en-US" sz="1800" b="1" dirty="0" smtClean="0">
                <a:solidFill>
                  <a:srgbClr val="FF0000"/>
                </a:solidFill>
              </a:rPr>
              <a:t>P1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B4, S)</a:t>
            </a:r>
          </a:p>
          <a:p>
            <a:pPr eaLnBrk="0" hangingPunct="0"/>
            <a:endParaRPr lang="en-US" sz="1800" b="1" i="1" dirty="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6383" y="1620838"/>
            <a:ext cx="2651919" cy="4551362"/>
            <a:chOff x="3493" y="1117"/>
            <a:chExt cx="1542" cy="2867"/>
          </a:xfrm>
        </p:grpSpPr>
        <p:sp>
          <p:nvSpPr>
            <p:cNvPr id="418821" name="Oval 5"/>
            <p:cNvSpPr>
              <a:spLocks noChangeArrowheads="1"/>
            </p:cNvSpPr>
            <p:nvPr/>
          </p:nvSpPr>
          <p:spPr bwMode="auto">
            <a:xfrm>
              <a:off x="4343" y="1117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E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  <p:sp>
          <p:nvSpPr>
            <p:cNvPr id="418822" name="Oval 6"/>
            <p:cNvSpPr>
              <a:spLocks noChangeArrowheads="1"/>
            </p:cNvSpPr>
            <p:nvPr/>
          </p:nvSpPr>
          <p:spPr bwMode="auto">
            <a:xfrm>
              <a:off x="4315" y="1549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</a:rPr>
                <a:t>B1</a:t>
              </a:r>
              <a:endParaRPr lang="fr-FR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18823" name="Oval 7"/>
            <p:cNvSpPr>
              <a:spLocks noChangeArrowheads="1"/>
            </p:cNvSpPr>
            <p:nvPr/>
          </p:nvSpPr>
          <p:spPr bwMode="auto">
            <a:xfrm>
              <a:off x="4319" y="2077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P1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18824" name="Oval 8"/>
            <p:cNvSpPr>
              <a:spLocks noChangeArrowheads="1"/>
            </p:cNvSpPr>
            <p:nvPr/>
          </p:nvSpPr>
          <p:spPr bwMode="auto">
            <a:xfrm>
              <a:off x="4319" y="2605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solidFill>
                    <a:srgbClr val="FF0000"/>
                  </a:solidFill>
                </a:rPr>
                <a:t>P2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18825" name="Oval 9"/>
            <p:cNvSpPr>
              <a:spLocks noChangeArrowheads="1"/>
            </p:cNvSpPr>
            <p:nvPr/>
          </p:nvSpPr>
          <p:spPr bwMode="auto">
            <a:xfrm>
              <a:off x="3979" y="3085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</a:rPr>
                <a:t>B2</a:t>
              </a:r>
              <a:endParaRPr lang="fr-FR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18826" name="Oval 10"/>
            <p:cNvSpPr>
              <a:spLocks noChangeArrowheads="1"/>
            </p:cNvSpPr>
            <p:nvPr/>
          </p:nvSpPr>
          <p:spPr bwMode="auto">
            <a:xfrm>
              <a:off x="4747" y="3085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</a:rPr>
                <a:t>B3</a:t>
              </a:r>
              <a:endParaRPr lang="fr-FR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18827" name="Oval 11"/>
            <p:cNvSpPr>
              <a:spLocks noChangeArrowheads="1"/>
            </p:cNvSpPr>
            <p:nvPr/>
          </p:nvSpPr>
          <p:spPr bwMode="auto">
            <a:xfrm>
              <a:off x="3499" y="3696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S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  <p:sp>
          <p:nvSpPr>
            <p:cNvPr id="418828" name="Oval 12"/>
            <p:cNvSpPr>
              <a:spLocks noChangeArrowheads="1"/>
            </p:cNvSpPr>
            <p:nvPr/>
          </p:nvSpPr>
          <p:spPr bwMode="auto">
            <a:xfrm>
              <a:off x="3499" y="3120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</a:rPr>
                <a:t>B4</a:t>
              </a:r>
              <a:endParaRPr lang="fr-FR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18829" name="Oval 13"/>
            <p:cNvSpPr>
              <a:spLocks noChangeArrowheads="1"/>
            </p:cNvSpPr>
            <p:nvPr/>
          </p:nvSpPr>
          <p:spPr bwMode="auto">
            <a:xfrm>
              <a:off x="4369" y="3469"/>
              <a:ext cx="192" cy="1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18830" name="AutoShape 14"/>
            <p:cNvCxnSpPr>
              <a:cxnSpLocks noChangeShapeType="1"/>
              <a:stCxn id="418821" idx="4"/>
              <a:endCxn id="418822" idx="0"/>
            </p:cNvCxnSpPr>
            <p:nvPr/>
          </p:nvCxnSpPr>
          <p:spPr bwMode="auto">
            <a:xfrm flipH="1">
              <a:off x="4459" y="1366"/>
              <a:ext cx="4" cy="1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8831" name="AutoShape 15"/>
            <p:cNvCxnSpPr>
              <a:cxnSpLocks noChangeShapeType="1"/>
              <a:stCxn id="418822" idx="4"/>
              <a:endCxn id="418823" idx="0"/>
            </p:cNvCxnSpPr>
            <p:nvPr/>
          </p:nvCxnSpPr>
          <p:spPr bwMode="auto">
            <a:xfrm>
              <a:off x="4459" y="1846"/>
              <a:ext cx="4" cy="2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8832" name="AutoShape 16"/>
            <p:cNvCxnSpPr>
              <a:cxnSpLocks noChangeShapeType="1"/>
              <a:stCxn id="418823" idx="4"/>
              <a:endCxn id="418824" idx="0"/>
            </p:cNvCxnSpPr>
            <p:nvPr/>
          </p:nvCxnSpPr>
          <p:spPr bwMode="auto">
            <a:xfrm>
              <a:off x="4463" y="2374"/>
              <a:ext cx="0" cy="2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8833" name="AutoShape 17"/>
            <p:cNvCxnSpPr>
              <a:cxnSpLocks noChangeShapeType="1"/>
              <a:stCxn id="418824" idx="4"/>
              <a:endCxn id="418825" idx="7"/>
            </p:cNvCxnSpPr>
            <p:nvPr/>
          </p:nvCxnSpPr>
          <p:spPr bwMode="auto">
            <a:xfrm flipH="1">
              <a:off x="4225" y="2902"/>
              <a:ext cx="238" cy="2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8834" name="AutoShape 18"/>
            <p:cNvCxnSpPr>
              <a:cxnSpLocks noChangeShapeType="1"/>
              <a:endCxn id="418826" idx="1"/>
            </p:cNvCxnSpPr>
            <p:nvPr/>
          </p:nvCxnSpPr>
          <p:spPr bwMode="auto">
            <a:xfrm>
              <a:off x="4465" y="2884"/>
              <a:ext cx="324" cy="23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8835" name="AutoShape 19"/>
            <p:cNvCxnSpPr>
              <a:cxnSpLocks noChangeShapeType="1"/>
              <a:stCxn id="418826" idx="3"/>
              <a:endCxn id="418829" idx="7"/>
            </p:cNvCxnSpPr>
            <p:nvPr/>
          </p:nvCxnSpPr>
          <p:spPr bwMode="auto">
            <a:xfrm flipH="1">
              <a:off x="4533" y="3340"/>
              <a:ext cx="256" cy="1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8836" name="AutoShape 20"/>
            <p:cNvCxnSpPr>
              <a:cxnSpLocks noChangeShapeType="1"/>
              <a:stCxn id="418825" idx="5"/>
              <a:endCxn id="418829" idx="1"/>
            </p:cNvCxnSpPr>
            <p:nvPr/>
          </p:nvCxnSpPr>
          <p:spPr bwMode="auto">
            <a:xfrm>
              <a:off x="4225" y="3340"/>
              <a:ext cx="172" cy="1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8837" name="AutoShape 21"/>
            <p:cNvCxnSpPr>
              <a:cxnSpLocks noChangeShapeType="1"/>
              <a:stCxn id="418829" idx="4"/>
              <a:endCxn id="418823" idx="6"/>
            </p:cNvCxnSpPr>
            <p:nvPr/>
          </p:nvCxnSpPr>
          <p:spPr bwMode="auto">
            <a:xfrm rot="5400000" flipH="1" flipV="1">
              <a:off x="3816" y="2870"/>
              <a:ext cx="1449" cy="151"/>
            </a:xfrm>
            <a:prstGeom prst="curvedConnector4">
              <a:avLst>
                <a:gd name="adj1" fmla="val -9315"/>
                <a:gd name="adj2" fmla="val 56489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8838" name="AutoShape 22"/>
            <p:cNvCxnSpPr>
              <a:cxnSpLocks noChangeShapeType="1"/>
              <a:stCxn id="418823" idx="2"/>
              <a:endCxn id="418828" idx="0"/>
            </p:cNvCxnSpPr>
            <p:nvPr/>
          </p:nvCxnSpPr>
          <p:spPr bwMode="auto">
            <a:xfrm rot="10800000" flipV="1">
              <a:off x="3643" y="2221"/>
              <a:ext cx="667" cy="89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418839" name="AutoShape 23"/>
            <p:cNvCxnSpPr>
              <a:cxnSpLocks noChangeShapeType="1"/>
              <a:stCxn id="418828" idx="4"/>
              <a:endCxn id="418827" idx="0"/>
            </p:cNvCxnSpPr>
            <p:nvPr/>
          </p:nvCxnSpPr>
          <p:spPr bwMode="auto">
            <a:xfrm>
              <a:off x="3643" y="3417"/>
              <a:ext cx="0" cy="2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418840" name="Text Box 24"/>
            <p:cNvSpPr txBox="1">
              <a:spLocks noChangeArrowheads="1"/>
            </p:cNvSpPr>
            <p:nvPr/>
          </p:nvSpPr>
          <p:spPr bwMode="auto">
            <a:xfrm>
              <a:off x="4015" y="2365"/>
              <a:ext cx="413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p&lt;&gt;q</a:t>
              </a:r>
            </a:p>
          </p:txBody>
        </p:sp>
        <p:sp>
          <p:nvSpPr>
            <p:cNvPr id="418841" name="Text Box 25"/>
            <p:cNvSpPr txBox="1">
              <a:spLocks noChangeArrowheads="1"/>
            </p:cNvSpPr>
            <p:nvPr/>
          </p:nvSpPr>
          <p:spPr bwMode="auto">
            <a:xfrm>
              <a:off x="3493" y="2317"/>
              <a:ext cx="335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p=q</a:t>
              </a:r>
            </a:p>
          </p:txBody>
        </p:sp>
        <p:sp>
          <p:nvSpPr>
            <p:cNvPr id="418842" name="Text Box 26"/>
            <p:cNvSpPr txBox="1">
              <a:spLocks noChangeArrowheads="1"/>
            </p:cNvSpPr>
            <p:nvPr/>
          </p:nvSpPr>
          <p:spPr bwMode="auto">
            <a:xfrm>
              <a:off x="3979" y="2797"/>
              <a:ext cx="335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p&gt;q</a:t>
              </a:r>
            </a:p>
          </p:txBody>
        </p:sp>
        <p:sp>
          <p:nvSpPr>
            <p:cNvPr id="418843" name="Text Box 27"/>
            <p:cNvSpPr txBox="1">
              <a:spLocks noChangeArrowheads="1"/>
            </p:cNvSpPr>
            <p:nvPr/>
          </p:nvSpPr>
          <p:spPr bwMode="auto">
            <a:xfrm>
              <a:off x="4585" y="2797"/>
              <a:ext cx="413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p&lt;=q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Exécution des tests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69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aquapon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6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deux profils de testeurs</a:t>
            </a:r>
            <a:endParaRPr lang="fr-FR" dirty="0"/>
          </a:p>
        </p:txBody>
      </p:sp>
      <p:pic>
        <p:nvPicPr>
          <p:cNvPr id="4" name="Espace réservé du contenu 3" descr="who_tests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1" r="-47" b="843"/>
          <a:stretch/>
        </p:blipFill>
        <p:spPr>
          <a:xfrm>
            <a:off x="276804" y="1219877"/>
            <a:ext cx="9629195" cy="5015408"/>
          </a:xfrm>
        </p:spPr>
      </p:pic>
      <p:sp>
        <p:nvSpPr>
          <p:cNvPr id="5" name="ZoneTexte 4"/>
          <p:cNvSpPr txBox="1"/>
          <p:nvPr/>
        </p:nvSpPr>
        <p:spPr>
          <a:xfrm>
            <a:off x="1139790" y="6332967"/>
            <a:ext cx="359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https</a:t>
            </a:r>
            <a:r>
              <a:rPr lang="fr-FR" sz="1400" dirty="0"/>
              <a:t>://f14testing.wordpress.com/2009/12/</a:t>
            </a:r>
          </a:p>
        </p:txBody>
      </p:sp>
    </p:spTree>
    <p:extLst>
      <p:ext uri="{BB962C8B-B14F-4D97-AF65-F5344CB8AC3E}">
        <p14:creationId xmlns:p14="http://schemas.microsoft.com/office/powerpoint/2010/main" val="131052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Automatisation des tests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C’est très important car l’activité est </a:t>
            </a:r>
            <a:r>
              <a:rPr lang="fr-FR" b="1" dirty="0" smtClean="0"/>
              <a:t>difficile</a:t>
            </a:r>
            <a:r>
              <a:rPr lang="fr-FR" dirty="0" smtClean="0"/>
              <a:t> et </a:t>
            </a:r>
            <a:r>
              <a:rPr lang="fr-FR" b="1" dirty="0" smtClean="0"/>
              <a:t>très chère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Difficultés:</a:t>
            </a:r>
          </a:p>
          <a:p>
            <a:pPr lvl="1"/>
            <a:r>
              <a:rPr lang="fr-FR" dirty="0" smtClean="0"/>
              <a:t>Trouver des défauts n’est pas naturel (surtout chez les développeurs)</a:t>
            </a:r>
          </a:p>
          <a:p>
            <a:pPr lvl="1"/>
            <a:r>
              <a:rPr lang="fr-FR" dirty="0" smtClean="0"/>
              <a:t>La qualité dépend de la pertinence des jeux de test</a:t>
            </a:r>
          </a:p>
          <a:p>
            <a:r>
              <a:rPr lang="fr-FR" dirty="0"/>
              <a:t>Coûts:</a:t>
            </a:r>
          </a:p>
          <a:p>
            <a:pPr lvl="1"/>
            <a:r>
              <a:rPr lang="fr-FR" dirty="0"/>
              <a:t>Logiciels critiques: &gt;50% du coût total du développement.</a:t>
            </a:r>
          </a:p>
          <a:p>
            <a:pPr lvl="1"/>
            <a:r>
              <a:rPr lang="fr-FR" dirty="0"/>
              <a:t>Logiciel standard: environ 30% du coût total</a:t>
            </a:r>
          </a:p>
          <a:p>
            <a:pPr lvl="1">
              <a:buNone/>
            </a:pPr>
            <a:r>
              <a:rPr lang="fr-FR" dirty="0"/>
              <a:t>Exemple: environ 10 milliards de $/an sont dépensés en tests rien qu’aux U.S.A</a:t>
            </a:r>
          </a:p>
          <a:p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94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Automatisation des tests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73100" lvl="1" indent="0">
              <a:buNone/>
            </a:pPr>
            <a:endParaRPr lang="fr-FR" dirty="0"/>
          </a:p>
          <a:p>
            <a:r>
              <a:rPr lang="fr-FR" dirty="0" smtClean="0"/>
              <a:t>Une bonne automatisation est synonyme:</a:t>
            </a:r>
          </a:p>
          <a:p>
            <a:pPr lvl="1"/>
            <a:r>
              <a:rPr lang="fr-FR" dirty="0" smtClean="0"/>
              <a:t>D’amélioration de la qualité</a:t>
            </a:r>
          </a:p>
          <a:p>
            <a:pPr lvl="1"/>
            <a:r>
              <a:rPr lang="fr-FR" dirty="0" smtClean="0"/>
              <a:t>De maintenance simplifiée</a:t>
            </a:r>
          </a:p>
          <a:p>
            <a:r>
              <a:rPr lang="fr-FR" dirty="0" smtClean="0"/>
              <a:t>Il faut donc:</a:t>
            </a:r>
          </a:p>
          <a:p>
            <a:pPr lvl="1"/>
            <a:r>
              <a:rPr lang="fr-FR" dirty="0" smtClean="0"/>
              <a:t>beaucoup de scénarios efficaces</a:t>
            </a:r>
          </a:p>
          <a:p>
            <a:pPr lvl="1"/>
            <a:r>
              <a:rPr lang="fr-FR" dirty="0"/>
              <a:t>u</a:t>
            </a:r>
            <a:r>
              <a:rPr lang="fr-FR" dirty="0" smtClean="0"/>
              <a:t>ne plateforme dédiée (serveur, base de données)</a:t>
            </a:r>
          </a:p>
          <a:p>
            <a:r>
              <a:rPr lang="fr-FR" dirty="0" smtClean="0"/>
              <a:t>Quelques outils: Sélénium, </a:t>
            </a:r>
            <a:r>
              <a:rPr lang="fr-FR" dirty="0" err="1" smtClean="0"/>
              <a:t>TestComplete</a:t>
            </a:r>
            <a:r>
              <a:rPr lang="fr-FR" dirty="0" smtClean="0"/>
              <a:t>, </a:t>
            </a:r>
            <a:r>
              <a:rPr lang="fr-FR" dirty="0" err="1" smtClean="0"/>
              <a:t>Quality</a:t>
            </a:r>
            <a:r>
              <a:rPr lang="fr-FR" dirty="0" smtClean="0"/>
              <a:t> Test Plan, etc. </a:t>
            </a:r>
          </a:p>
          <a:p>
            <a:r>
              <a:rPr lang="fr-FR" dirty="0" smtClean="0"/>
              <a:t>Bien choisir son outil: </a:t>
            </a:r>
            <a:r>
              <a:rPr lang="fr-FR" dirty="0"/>
              <a:t>exécution, dépouillement, mise à jour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94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>Pourquoi encore des tests manuels?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Application très paramétrable</a:t>
            </a:r>
          </a:p>
          <a:p>
            <a:r>
              <a:rPr lang="fr-FR" dirty="0" smtClean="0"/>
              <a:t>Application qui doit tourner:</a:t>
            </a:r>
          </a:p>
          <a:p>
            <a:pPr lvl="1"/>
            <a:r>
              <a:rPr lang="fr-FR" dirty="0" smtClean="0"/>
              <a:t>Sur toutes les plateformes (Windows, Mac, Unix, Linux)</a:t>
            </a:r>
          </a:p>
          <a:p>
            <a:pPr lvl="1"/>
            <a:r>
              <a:rPr lang="fr-FR" dirty="0" smtClean="0"/>
              <a:t>Sur tous les navigateurs (de IE6 à IE11, Firefox, Chrome, etc.)</a:t>
            </a:r>
          </a:p>
          <a:p>
            <a:pPr lvl="1"/>
            <a:r>
              <a:rPr lang="fr-FR" dirty="0" smtClean="0"/>
              <a:t>Avec une base de données (sous divers Oracle, divers </a:t>
            </a:r>
            <a:r>
              <a:rPr lang="fr-FR" dirty="0" err="1" smtClean="0"/>
              <a:t>SQLServer</a:t>
            </a:r>
            <a:r>
              <a:rPr lang="fr-FR" dirty="0" smtClean="0"/>
              <a:t>, DB2)</a:t>
            </a:r>
          </a:p>
          <a:p>
            <a:pPr lvl="1"/>
            <a:r>
              <a:rPr lang="fr-FR" dirty="0" smtClean="0"/>
              <a:t>Dans plusieurs langues</a:t>
            </a:r>
          </a:p>
          <a:p>
            <a:r>
              <a:rPr lang="fr-FR" dirty="0" smtClean="0"/>
              <a:t>Un robot n’est pas un humain: ergonomie, design, temps de réponse, indiscipline,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Quid des </a:t>
            </a:r>
            <a:r>
              <a:rPr lang="fr-FR" i="1" dirty="0" err="1" smtClean="0"/>
              <a:t>Technical</a:t>
            </a:r>
            <a:r>
              <a:rPr lang="fr-FR" i="1" dirty="0" smtClean="0"/>
              <a:t> </a:t>
            </a:r>
            <a:r>
              <a:rPr lang="fr-FR" i="1" dirty="0" err="1" smtClean="0"/>
              <a:t>facTs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49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bogues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Problème de performance lors de l’affichage du menu</a:t>
            </a:r>
          </a:p>
          <a:p>
            <a:r>
              <a:rPr lang="fr-FR" dirty="0" smtClean="0"/>
              <a:t>DF2483: calcul incorrect</a:t>
            </a:r>
          </a:p>
          <a:p>
            <a:r>
              <a:rPr lang="fr-FR" dirty="0" smtClean="0"/>
              <a:t>Civilité: il manque « Monsieur le docteur »</a:t>
            </a:r>
          </a:p>
          <a:p>
            <a:r>
              <a:rPr lang="fr-FR" dirty="0" smtClean="0"/>
              <a:t>Le calcul des coûts est faux</a:t>
            </a:r>
          </a:p>
          <a:p>
            <a:r>
              <a:rPr lang="fr-FR" dirty="0" smtClean="0"/>
              <a:t>Il requête avec plus de 20 colonnes génère un log</a:t>
            </a:r>
          </a:p>
          <a:p>
            <a:r>
              <a:rPr lang="fr-FR" dirty="0" smtClean="0"/>
              <a:t>Une personne ne peut pas être deux fois propriétaire d’un même lot</a:t>
            </a:r>
          </a:p>
          <a:p>
            <a:r>
              <a:rPr lang="fr-FR" dirty="0" smtClean="0"/>
              <a:t>J’arrête la section D, mais c’est la C qui s’initialise</a:t>
            </a:r>
          </a:p>
          <a:p>
            <a:r>
              <a:rPr lang="fr-FR" dirty="0" smtClean="0"/>
              <a:t>La restauration d’une base pendant qu’une analyse est effectuée met le système dans un état instable</a:t>
            </a:r>
          </a:p>
          <a:p>
            <a:r>
              <a:rPr lang="fr-FR" dirty="0" smtClean="0"/>
              <a:t>L’heure du système n’est pas au même format que l’heure </a:t>
            </a:r>
            <a:r>
              <a:rPr lang="fr-FR" dirty="0" err="1" smtClean="0"/>
              <a:t>windows</a:t>
            </a:r>
            <a:endParaRPr lang="fr-FR" dirty="0" smtClean="0"/>
          </a:p>
          <a:p>
            <a:r>
              <a:rPr lang="fr-FR" dirty="0" smtClean="0"/>
              <a:t>Une analyse « </a:t>
            </a:r>
            <a:r>
              <a:rPr lang="fr-FR" dirty="0" err="1" smtClean="0"/>
              <a:t>automatic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 » peut être effectuée manuellement</a:t>
            </a:r>
          </a:p>
          <a:p>
            <a:r>
              <a:rPr lang="fr-FR" dirty="0" smtClean="0"/>
              <a:t>L’impression PDF met 2,58 secondes au lieu de 2 secondes</a:t>
            </a:r>
          </a:p>
          <a:p>
            <a:r>
              <a:rPr lang="fr-FR" dirty="0" smtClean="0"/>
              <a:t>Le nombre de page indiqué est 99/13</a:t>
            </a:r>
            <a:endParaRPr lang="fr-FR" dirty="0"/>
          </a:p>
        </p:txBody>
      </p:sp>
      <p:pic>
        <p:nvPicPr>
          <p:cNvPr id="4" name="Image 3" descr="stop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36" y="1269849"/>
            <a:ext cx="4818852" cy="4818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964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http://</a:t>
            </a:r>
            <a:r>
              <a:rPr lang="fr-FR" dirty="0" err="1"/>
              <a:t>cartoontester.blogspot.fr</a:t>
            </a:r>
            <a:r>
              <a:rPr lang="fr-FR" dirty="0"/>
              <a:t>/</a:t>
            </a:r>
          </a:p>
        </p:txBody>
      </p:sp>
      <p:pic>
        <p:nvPicPr>
          <p:cNvPr id="4" name="Espace réservé du contenu 3" descr="BugsHaveFeelingsTo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5910"/>
          <a:stretch>
            <a:fillRect/>
          </a:stretch>
        </p:blipFill>
        <p:spPr>
          <a:xfrm>
            <a:off x="1281684" y="1286130"/>
            <a:ext cx="8512020" cy="5030556"/>
          </a:xfrm>
        </p:spPr>
      </p:pic>
      <p:sp>
        <p:nvSpPr>
          <p:cNvPr id="3" name="Rectangle 2"/>
          <p:cNvSpPr/>
          <p:nvPr/>
        </p:nvSpPr>
        <p:spPr>
          <a:xfrm>
            <a:off x="1530576" y="6301432"/>
            <a:ext cx="46731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Musique d’accompagnement: </a:t>
            </a:r>
            <a:r>
              <a:rPr lang="fr-FR" dirty="0" err="1" smtClean="0"/>
              <a:t>https</a:t>
            </a:r>
            <a:r>
              <a:rPr lang="fr-FR" dirty="0"/>
              <a:t>://</a:t>
            </a:r>
            <a:r>
              <a:rPr lang="fr-FR" dirty="0" err="1"/>
              <a:t>youtu.be</a:t>
            </a:r>
            <a:r>
              <a:rPr lang="fr-FR" dirty="0"/>
              <a:t>/Qe9sIwn12OQ</a:t>
            </a:r>
          </a:p>
        </p:txBody>
      </p:sp>
    </p:spTree>
    <p:extLst>
      <p:ext uri="{BB962C8B-B14F-4D97-AF65-F5344CB8AC3E}">
        <p14:creationId xmlns:p14="http://schemas.microsoft.com/office/powerpoint/2010/main" val="4489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 le bogue de l’an 2038?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Problème identifié: le 19 janvier 2038 à 3h14m7s (temps universel), tout système/programme qui utilise des dates représentées en 32 bits passera à une date négative qui dans le meilleur des cas affichera 13 décembre 1901 </a:t>
            </a:r>
          </a:p>
          <a:p>
            <a:r>
              <a:rPr lang="fr-FR" dirty="0" smtClean="0"/>
              <a:t>Qui est concerné? les ordinateurs, les formats de fichier, les systèmes de fichiers, les systèmes d’exploitation voire les horloges matérielles qui utilisent des dates sur 32 bits</a:t>
            </a:r>
          </a:p>
          <a:p>
            <a:r>
              <a:rPr lang="fr-FR" dirty="0" smtClean="0"/>
              <a:t>Coût estimé: ?</a:t>
            </a:r>
          </a:p>
          <a:p>
            <a:r>
              <a:rPr lang="fr-FR" dirty="0" smtClean="0"/>
              <a:t>Résultat: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30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Priorité vs sévérité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836058"/>
              </p:ext>
            </p:extLst>
          </p:nvPr>
        </p:nvGraphicFramePr>
        <p:xfrm>
          <a:off x="1432879" y="1400088"/>
          <a:ext cx="8092512" cy="485147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44872"/>
                <a:gridCol w="2538276"/>
                <a:gridCol w="2293354"/>
                <a:gridCol w="2516010"/>
              </a:tblGrid>
              <a:tr h="738631">
                <a:tc rowSpan="2"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SÉVÉRITÉ</a:t>
                      </a:r>
                      <a:endParaRPr lang="fr-FR" dirty="0"/>
                    </a:p>
                  </a:txBody>
                  <a:tcPr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06013"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CRITIQUE</a:t>
                      </a:r>
                      <a:endParaRPr lang="fr-FR" dirty="0"/>
                    </a:p>
                  </a:txBody>
                  <a:tcPr anchor="ctr" anchorCtr="1">
                    <a:lnL w="381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 CRITIQUE</a:t>
                      </a:r>
                      <a:endParaRPr lang="fr-FR" dirty="0"/>
                    </a:p>
                  </a:txBody>
                  <a:tcPr anchor="ctr" anchorCtr="1"/>
                </a:tc>
              </a:tr>
              <a:tr h="1527201">
                <a:tc rowSpan="2">
                  <a:txBody>
                    <a:bodyPr/>
                    <a:lstStyle/>
                    <a:p>
                      <a:r>
                        <a:rPr lang="fr-FR" cap="all" dirty="0" smtClean="0"/>
                        <a:t>PRIORITÉ</a:t>
                      </a:r>
                      <a:endParaRPr lang="fr-FR" cap="all" dirty="0"/>
                    </a:p>
                  </a:txBody>
                  <a:tcPr vert="vert270" anchor="ctr" anchorCtr="1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URGENTE</a:t>
                      </a:r>
                      <a:endParaRPr lang="fr-FR" dirty="0"/>
                    </a:p>
                  </a:txBody>
                  <a:tcPr anchor="ctr" anchorCtr="1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Une fonctionnalité clef ne fonctionne pas</a:t>
                      </a:r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logo de la société</a:t>
                      </a:r>
                      <a:r>
                        <a:rPr lang="fr-FR" baseline="0" dirty="0" smtClean="0"/>
                        <a:t> n’est pas de la bonne couleur</a:t>
                      </a:r>
                      <a:endParaRPr lang="fr-FR" dirty="0"/>
                    </a:p>
                  </a:txBody>
                  <a:tcPr anchor="ctr" anchorCtr="1"/>
                </a:tc>
              </a:tr>
              <a:tr h="187963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PEU ATTENDRE</a:t>
                      </a:r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Une fonctionnalité rarement utilisé ne fonctionne pas</a:t>
                      </a:r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titre d’une image n’a pas la bonne fonte</a:t>
                      </a:r>
                      <a:endParaRPr lang="fr-FR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1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bogues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Problème de performance lors de l’affichage du menu</a:t>
            </a:r>
          </a:p>
          <a:p>
            <a:r>
              <a:rPr lang="fr-FR" dirty="0" smtClean="0"/>
              <a:t>DF2483: calcul incorrect</a:t>
            </a:r>
          </a:p>
          <a:p>
            <a:r>
              <a:rPr lang="fr-FR" dirty="0" smtClean="0"/>
              <a:t>Civilité: il manque « Monsieur le docteur »</a:t>
            </a:r>
          </a:p>
          <a:p>
            <a:r>
              <a:rPr lang="fr-FR" dirty="0" smtClean="0"/>
              <a:t>Le calcul des coûts est faux</a:t>
            </a:r>
          </a:p>
          <a:p>
            <a:r>
              <a:rPr lang="fr-FR" dirty="0" smtClean="0"/>
              <a:t>Il requête avec plus de 20 colonnes génère un log</a:t>
            </a:r>
          </a:p>
          <a:p>
            <a:r>
              <a:rPr lang="fr-FR" dirty="0" smtClean="0"/>
              <a:t>Une personne ne peut pas être deux fois propriétaire d’un même lot</a:t>
            </a:r>
          </a:p>
          <a:p>
            <a:r>
              <a:rPr lang="fr-FR" dirty="0" smtClean="0"/>
              <a:t>J’arrête la section D, mais c’est la C qui s’initialise</a:t>
            </a:r>
          </a:p>
          <a:p>
            <a:r>
              <a:rPr lang="fr-FR" dirty="0" smtClean="0"/>
              <a:t>La restauration d’une base pendant qu’une analyse est effectuée met le système dans un état instable</a:t>
            </a:r>
          </a:p>
          <a:p>
            <a:r>
              <a:rPr lang="fr-FR" dirty="0"/>
              <a:t>L’heure du système n’est pas au même format que l’heure </a:t>
            </a:r>
            <a:r>
              <a:rPr lang="fr-FR" dirty="0" err="1" smtClean="0"/>
              <a:t>windows</a:t>
            </a:r>
            <a:endParaRPr lang="fr-FR" dirty="0" smtClean="0"/>
          </a:p>
          <a:p>
            <a:r>
              <a:rPr lang="fr-FR" dirty="0"/>
              <a:t>Une analyse « </a:t>
            </a:r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 » peut être effectuée </a:t>
            </a:r>
            <a:r>
              <a:rPr lang="fr-FR" dirty="0" smtClean="0"/>
              <a:t>manuellement</a:t>
            </a:r>
          </a:p>
          <a:p>
            <a:r>
              <a:rPr lang="fr-FR" dirty="0"/>
              <a:t>L’impression PDF met 2,58 secondes au lieu de 2 </a:t>
            </a:r>
            <a:r>
              <a:rPr lang="fr-FR" dirty="0" smtClean="0"/>
              <a:t>secondes</a:t>
            </a:r>
          </a:p>
          <a:p>
            <a:r>
              <a:rPr lang="fr-FR" dirty="0"/>
              <a:t>Le nombre de page indiqué est 99/</a:t>
            </a:r>
            <a:r>
              <a:rPr lang="fr-FR" dirty="0" smtClean="0"/>
              <a:t>13</a:t>
            </a:r>
          </a:p>
          <a:p>
            <a:r>
              <a:rPr lang="fr-FR" dirty="0" smtClean="0"/>
              <a:t>Le changement d’heure de Java 1.6 n’est pas toujours le même que celui de Windows 2008 (bogue Windows) ou de Windows 2016 (bogue Java)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Toutes les anomalies doivent être corrigées, bien sûr!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fr-FR" dirty="0"/>
          </a:p>
        </p:txBody>
      </p:sp>
      <p:pic>
        <p:nvPicPr>
          <p:cNvPr id="4" name="Image 3" descr="smil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76" y="1738569"/>
            <a:ext cx="4949947" cy="49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finir ou presque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test est un métier à part</a:t>
            </a:r>
          </a:p>
          <a:p>
            <a:r>
              <a:rPr lang="fr-FR" dirty="0" smtClean="0"/>
              <a:t>Il doit être effectué à tous les niveaux</a:t>
            </a:r>
          </a:p>
          <a:p>
            <a:r>
              <a:rPr lang="fr-FR" dirty="0" smtClean="0"/>
              <a:t>Il doit </a:t>
            </a:r>
            <a:r>
              <a:rPr lang="fr-FR" smtClean="0"/>
              <a:t>être effectué </a:t>
            </a:r>
            <a:r>
              <a:rPr lang="fr-FR" dirty="0" smtClean="0"/>
              <a:t>avec le plus d’indépendance possible</a:t>
            </a:r>
          </a:p>
          <a:p>
            <a:r>
              <a:rPr lang="fr-FR" dirty="0" smtClean="0"/>
              <a:t>Il faut accepter qu’il reste des bogues…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3847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81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Syllabus de l’ISTQB</a:t>
            </a:r>
          </a:p>
          <a:p>
            <a:pPr marL="0" indent="0">
              <a:buNone/>
            </a:pPr>
            <a:r>
              <a:rPr lang="fr-FR" i="1" dirty="0">
                <a:hlinkClick r:id="rId2"/>
              </a:rPr>
              <a:t>http://www.istqb.org</a:t>
            </a:r>
            <a:r>
              <a:rPr lang="fr-FR" i="1" dirty="0" smtClean="0">
                <a:hlinkClick r:id="rId2"/>
              </a:rPr>
              <a:t>/</a:t>
            </a:r>
            <a:endParaRPr lang="fr-FR" dirty="0" smtClean="0"/>
          </a:p>
          <a:p>
            <a:r>
              <a:rPr lang="fr-FR" dirty="0" smtClean="0"/>
              <a:t>G. Myers </a:t>
            </a:r>
            <a:r>
              <a:rPr lang="fr-FR" i="1" dirty="0" smtClean="0"/>
              <a:t>The Art of Software </a:t>
            </a:r>
            <a:r>
              <a:rPr lang="fr-FR" i="1" dirty="0" err="1" smtClean="0"/>
              <a:t>Testing</a:t>
            </a:r>
            <a:endParaRPr lang="fr-FR" i="1" dirty="0" smtClean="0"/>
          </a:p>
          <a:p>
            <a:r>
              <a:rPr lang="fr-FR" dirty="0" smtClean="0"/>
              <a:t> Les cours de Y. Le </a:t>
            </a:r>
            <a:r>
              <a:rPr lang="fr-FR" dirty="0" err="1" smtClean="0"/>
              <a:t>Traon</a:t>
            </a:r>
            <a:r>
              <a:rPr lang="fr-FR" dirty="0" smtClean="0"/>
              <a:t> et B. Baudry </a:t>
            </a:r>
          </a:p>
          <a:p>
            <a:pPr marL="0" indent="0">
              <a:buNone/>
            </a:pPr>
            <a:r>
              <a:rPr lang="fr-FR" i="1" dirty="0">
                <a:solidFill>
                  <a:srgbClr val="4F271C"/>
                </a:solidFill>
                <a:hlinkClick r:id="rId3"/>
              </a:rPr>
              <a:t>http://www.irisa.fr/triskell/perso_pro/yletraon/cours</a:t>
            </a:r>
            <a:r>
              <a:rPr lang="fr-FR" i="1" dirty="0" smtClean="0">
                <a:solidFill>
                  <a:srgbClr val="4F271C"/>
                </a:solidFill>
                <a:hlinkClick r:id="rId3"/>
              </a:rPr>
              <a:t>/</a:t>
            </a:r>
            <a:endParaRPr lang="fr-FR" i="1" dirty="0" smtClean="0">
              <a:solidFill>
                <a:srgbClr val="4F271C"/>
              </a:solidFill>
            </a:endParaRPr>
          </a:p>
          <a:p>
            <a:r>
              <a:rPr lang="fr-FR" dirty="0" smtClean="0"/>
              <a:t>Les cours de B. </a:t>
            </a:r>
            <a:r>
              <a:rPr lang="fr-FR" dirty="0" err="1" smtClean="0"/>
              <a:t>Legeard</a:t>
            </a:r>
            <a:r>
              <a:rPr lang="fr-FR" dirty="0" smtClean="0"/>
              <a:t> et F. Bouquet</a:t>
            </a:r>
          </a:p>
          <a:p>
            <a:pPr marL="0" indent="0">
              <a:buNone/>
            </a:pPr>
            <a:r>
              <a:rPr lang="fr-FR" i="1" dirty="0"/>
              <a:t>http://</a:t>
            </a:r>
            <a:r>
              <a:rPr lang="fr-FR" i="1" dirty="0" err="1"/>
              <a:t>lifc.univ-fcomte.fr</a:t>
            </a:r>
            <a:r>
              <a:rPr lang="fr-FR" i="1" dirty="0"/>
              <a:t>/~bouquet/Test/</a:t>
            </a:r>
            <a:r>
              <a:rPr lang="fr-FR" i="1" dirty="0" err="1"/>
              <a:t>cours_Test.pdf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3085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cours de I. </a:t>
            </a:r>
            <a:r>
              <a:rPr lang="fr-FR" dirty="0" err="1" smtClean="0"/>
              <a:t>Parissis</a:t>
            </a:r>
            <a:endParaRPr lang="fr-FR" dirty="0" smtClean="0"/>
          </a:p>
          <a:p>
            <a:pPr marL="0" indent="0">
              <a:buNone/>
            </a:pPr>
            <a:r>
              <a:rPr lang="fr-FR" i="1" dirty="0"/>
              <a:t>http://membres-</a:t>
            </a:r>
            <a:r>
              <a:rPr lang="fr-FR" i="1" dirty="0" err="1"/>
              <a:t>liglab.imag.fr</a:t>
            </a:r>
            <a:r>
              <a:rPr lang="fr-FR" i="1" dirty="0"/>
              <a:t>/</a:t>
            </a:r>
            <a:r>
              <a:rPr lang="fr-FR" i="1" dirty="0" err="1"/>
              <a:t>donsez</a:t>
            </a:r>
            <a:r>
              <a:rPr lang="fr-FR" i="1" dirty="0"/>
              <a:t>/</a:t>
            </a:r>
            <a:r>
              <a:rPr lang="fr-FR" i="1" dirty="0" err="1"/>
              <a:t>ujf</a:t>
            </a:r>
            <a:r>
              <a:rPr lang="fr-FR" i="1" dirty="0"/>
              <a:t>/m1info/</a:t>
            </a:r>
            <a:r>
              <a:rPr lang="fr-FR" i="1" dirty="0" err="1"/>
              <a:t>tagl</a:t>
            </a:r>
            <a:r>
              <a:rPr lang="fr-FR" i="1" dirty="0"/>
              <a:t>/Test-Logiciel-</a:t>
            </a:r>
            <a:r>
              <a:rPr lang="fr-FR" i="1" dirty="0" err="1"/>
              <a:t>TAGL.pdf</a:t>
            </a:r>
            <a:r>
              <a:rPr lang="fr-FR" dirty="0"/>
              <a:t> </a:t>
            </a:r>
            <a:endParaRPr lang="fr-FR" i="1" dirty="0" smtClean="0"/>
          </a:p>
          <a:p>
            <a:r>
              <a:rPr lang="fr-FR" dirty="0" smtClean="0"/>
              <a:t> </a:t>
            </a:r>
            <a:r>
              <a:rPr lang="fr-FR" i="1" dirty="0" smtClean="0"/>
              <a:t>Le cours de D. Longuet</a:t>
            </a:r>
          </a:p>
          <a:p>
            <a:pPr marL="0" indent="0">
              <a:buNone/>
            </a:pPr>
            <a:r>
              <a:rPr lang="fr-FR" i="1" dirty="0">
                <a:hlinkClick r:id="rId2"/>
              </a:rPr>
              <a:t>https://www.lri.fr/~longuet/</a:t>
            </a:r>
            <a:r>
              <a:rPr lang="fr-FR" i="1" dirty="0" smtClean="0">
                <a:hlinkClick r:id="rId2"/>
              </a:rPr>
              <a:t>ante_enseignements.html</a:t>
            </a:r>
            <a:endParaRPr lang="fr-FR" i="1" dirty="0" smtClean="0"/>
          </a:p>
          <a:p>
            <a:r>
              <a:rPr lang="fr-FR" dirty="0" smtClean="0"/>
              <a:t>Le cours de S. </a:t>
            </a:r>
            <a:r>
              <a:rPr lang="fr-FR" dirty="0" err="1" smtClean="0"/>
              <a:t>Bardin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i="1" dirty="0" smtClean="0"/>
              <a:t>http://</a:t>
            </a:r>
            <a:r>
              <a:rPr lang="fr-FR" i="1" dirty="0" err="1" smtClean="0"/>
              <a:t>sebastien.bardin.free.fr</a:t>
            </a:r>
            <a:r>
              <a:rPr lang="fr-FR" i="1" dirty="0" smtClean="0"/>
              <a:t>/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77166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https</a:t>
            </a:r>
            <a:r>
              <a:rPr lang="fr-FR" dirty="0"/>
              <a:t>://</a:t>
            </a:r>
            <a:r>
              <a:rPr lang="fr-FR" dirty="0" err="1"/>
              <a:t>www.ministryoftesting.com</a:t>
            </a:r>
            <a:endParaRPr lang="fr-FR" dirty="0"/>
          </a:p>
        </p:txBody>
      </p:sp>
      <p:pic>
        <p:nvPicPr>
          <p:cNvPr id="4" name="Espace réservé du contenu 3" descr="MinistryOfTest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90" r="-34590"/>
          <a:stretch>
            <a:fillRect/>
          </a:stretch>
        </p:blipFill>
        <p:spPr>
          <a:xfrm>
            <a:off x="1555750" y="1447800"/>
            <a:ext cx="8121650" cy="4800600"/>
          </a:xfrm>
        </p:spPr>
      </p:pic>
    </p:spTree>
    <p:extLst>
      <p:ext uri="{BB962C8B-B14F-4D97-AF65-F5344CB8AC3E}">
        <p14:creationId xmlns:p14="http://schemas.microsoft.com/office/powerpoint/2010/main" val="38413210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Standards/Normes (1/</a:t>
            </a:r>
            <a:r>
              <a:rPr lang="fr-FR" dirty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fr-FR" dirty="0" smtClean="0"/>
              <a:t>ISTQB: International Software </a:t>
            </a:r>
            <a:r>
              <a:rPr lang="fr-FR" dirty="0" err="1" smtClean="0"/>
              <a:t>Testing</a:t>
            </a:r>
            <a:r>
              <a:rPr lang="fr-FR" dirty="0" smtClean="0"/>
              <a:t> Qualification </a:t>
            </a:r>
            <a:r>
              <a:rPr lang="fr-FR" dirty="0" err="1" smtClean="0"/>
              <a:t>Board</a:t>
            </a:r>
            <a:endParaRPr lang="fr-FR" dirty="0" smtClean="0"/>
          </a:p>
          <a:p>
            <a:pPr marL="731520" lvl="1" indent="-457200"/>
            <a:r>
              <a:rPr lang="fr-FR" i="1" dirty="0">
                <a:hlinkClick r:id="rId2"/>
              </a:rPr>
              <a:t>http://www.istqb.org</a:t>
            </a:r>
            <a:r>
              <a:rPr lang="fr-FR" i="1" dirty="0" smtClean="0">
                <a:hlinkClick r:id="rId2"/>
              </a:rPr>
              <a:t>/</a:t>
            </a:r>
            <a:endParaRPr lang="fr-FR" dirty="0" smtClean="0"/>
          </a:p>
          <a:p>
            <a:pPr marL="731520" lvl="1" indent="-457200"/>
            <a:r>
              <a:rPr lang="fr-FR" dirty="0" smtClean="0"/>
              <a:t>Organisme de certification, leader mondial sur la certification du test logiciel</a:t>
            </a:r>
          </a:p>
          <a:p>
            <a:pPr marL="457200" indent="-457200"/>
            <a:r>
              <a:rPr lang="fr-FR" dirty="0" smtClean="0"/>
              <a:t>CFTL: Comité Français des Tests Logiciels</a:t>
            </a:r>
          </a:p>
        </p:txBody>
      </p:sp>
    </p:spTree>
    <p:extLst>
      <p:ext uri="{BB962C8B-B14F-4D97-AF65-F5344CB8AC3E}">
        <p14:creationId xmlns:p14="http://schemas.microsoft.com/office/powerpoint/2010/main" val="188801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Standards/Normes (2/</a:t>
            </a:r>
            <a:r>
              <a:rPr lang="fr-FR" dirty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fr-FR" dirty="0" smtClean="0"/>
              <a:t>IEEE (Institute of </a:t>
            </a:r>
            <a:r>
              <a:rPr lang="fr-FR" dirty="0" err="1" smtClean="0"/>
              <a:t>Electrical</a:t>
            </a:r>
            <a:r>
              <a:rPr lang="fr-FR" dirty="0" smtClean="0"/>
              <a:t> and </a:t>
            </a:r>
            <a:r>
              <a:rPr lang="fr-FR" dirty="0" err="1" smtClean="0"/>
              <a:t>Electronics</a:t>
            </a:r>
            <a:r>
              <a:rPr lang="fr-FR" dirty="0" smtClean="0"/>
              <a:t> </a:t>
            </a:r>
            <a:r>
              <a:rPr lang="fr-FR" dirty="0" err="1" smtClean="0"/>
              <a:t>Engineers</a:t>
            </a:r>
            <a:r>
              <a:rPr lang="fr-FR" dirty="0" smtClean="0"/>
              <a:t>)</a:t>
            </a:r>
          </a:p>
          <a:p>
            <a:pPr marL="731520" lvl="1" indent="-457200"/>
            <a:r>
              <a:rPr lang="fr-FR" dirty="0" smtClean="0"/>
              <a:t>IEEE 610: standard définissant les termes de l’ingénierie logicielle</a:t>
            </a:r>
          </a:p>
          <a:p>
            <a:pPr marL="731520" lvl="1" indent="-457200"/>
            <a:r>
              <a:rPr lang="fr-FR" dirty="0" smtClean="0"/>
              <a:t>IEEE 829: standard définissant la documentation pour le test de logiciel</a:t>
            </a:r>
          </a:p>
          <a:p>
            <a:pPr marL="457200" indent="-457200"/>
            <a:r>
              <a:rPr lang="fr-FR" dirty="0" smtClean="0"/>
              <a:t>ISO (International </a:t>
            </a:r>
            <a:r>
              <a:rPr lang="fr-FR" dirty="0" err="1" smtClean="0"/>
              <a:t>Organization</a:t>
            </a:r>
            <a:r>
              <a:rPr lang="fr-FR" dirty="0" smtClean="0"/>
              <a:t> for </a:t>
            </a:r>
            <a:r>
              <a:rPr lang="fr-FR" dirty="0" err="1" smtClean="0"/>
              <a:t>Standardization</a:t>
            </a:r>
            <a:r>
              <a:rPr lang="fr-FR" dirty="0" smtClean="0"/>
              <a:t>)</a:t>
            </a:r>
          </a:p>
          <a:p>
            <a:pPr marL="731520" lvl="1" indent="-457200"/>
            <a:r>
              <a:rPr lang="fr-FR" dirty="0" smtClean="0"/>
              <a:t>ISO 9126: norme définissant un langage commun pour modéliser les qualités d’un logiciel</a:t>
            </a:r>
          </a:p>
          <a:p>
            <a:pPr marL="731520" lvl="1" indent="-457200"/>
            <a:endParaRPr lang="fr-FR" dirty="0" smtClean="0"/>
          </a:p>
          <a:p>
            <a:pPr marL="731520" lvl="1" indent="-45720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4254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 FR_2015_16.9">
  <a:themeElements>
    <a:clrScheme name="Personnalisée 79">
      <a:dk1>
        <a:srgbClr val="333366"/>
      </a:dk1>
      <a:lt1>
        <a:srgbClr val="FFFFFF"/>
      </a:lt1>
      <a:dk2>
        <a:srgbClr val="333366"/>
      </a:dk2>
      <a:lt2>
        <a:srgbClr val="5DBFD4"/>
      </a:lt2>
      <a:accent1>
        <a:srgbClr val="5DBFD4"/>
      </a:accent1>
      <a:accent2>
        <a:srgbClr val="333366"/>
      </a:accent2>
      <a:accent3>
        <a:srgbClr val="ED1164"/>
      </a:accent3>
      <a:accent4>
        <a:srgbClr val="505050"/>
      </a:accent4>
      <a:accent5>
        <a:srgbClr val="969696"/>
      </a:accent5>
      <a:accent6>
        <a:srgbClr val="5491A0"/>
      </a:accent6>
      <a:hlink>
        <a:srgbClr val="333366"/>
      </a:hlink>
      <a:folHlink>
        <a:srgbClr val="33336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ésentation1" id="{2619A3D9-A402-483B-AD8A-9C182A2598DA}" vid="{85713FCE-D7D3-42A3-A543-8F03BC12BFCC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1357</TotalTime>
  <Words>4804</Words>
  <Application>Microsoft Macintosh PowerPoint</Application>
  <PresentationFormat>Format A4 (210 x 297 mm)</PresentationFormat>
  <Paragraphs>761</Paragraphs>
  <Slides>116</Slides>
  <Notes>2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116</vt:i4>
      </vt:variant>
    </vt:vector>
  </HeadingPairs>
  <TitlesOfParts>
    <vt:vector size="118" baseType="lpstr">
      <vt:lpstr>Solstice</vt:lpstr>
      <vt:lpstr>TEMPLATE FR_2015_16.9</vt:lpstr>
      <vt:lpstr>Introduction au testing</vt:lpstr>
      <vt:lpstr>Qui suis-je?</vt:lpstr>
      <vt:lpstr>Pourquoi il faut tester?</vt:lpstr>
      <vt:lpstr>Erreur vs défaut vs défaillance</vt:lpstr>
      <vt:lpstr>Pourquoi il faut tester ? </vt:lpstr>
      <vt:lpstr>« Petit » focus sur les bogues</vt:lpstr>
      <vt:lpstr>Bogue de l’an 2000: problème de conception</vt:lpstr>
      <vt:lpstr>Bogue de l’an 2000</vt:lpstr>
      <vt:lpstr>Et le bogue de l’an 2038?</vt:lpstr>
      <vt:lpstr>Bogue de l’an 2038</vt:lpstr>
      <vt:lpstr>Bogue de l’an 2038</vt:lpstr>
      <vt:lpstr>Présentation PowerPoint</vt:lpstr>
      <vt:lpstr>Pourquoi il faut tester?</vt:lpstr>
      <vt:lpstr>Pourquoi il faut tester?</vt:lpstr>
      <vt:lpstr>The Tricentis Software Fail Report 2017</vt:lpstr>
      <vt:lpstr>Au fait, c’est quoi le Test?</vt:lpstr>
      <vt:lpstr>Définition(s) du test </vt:lpstr>
      <vt:lpstr>Définition(s) du test </vt:lpstr>
      <vt:lpstr>Objectifs du test</vt:lpstr>
      <vt:lpstr>Tester ≠ Déboguer</vt:lpstr>
      <vt:lpstr>Les 7 principes généraux du test</vt:lpstr>
      <vt:lpstr>Les 7 principes généraux</vt:lpstr>
      <vt:lpstr>Présentation PowerPoint</vt:lpstr>
      <vt:lpstr>Présentation PowerPoint</vt:lpstr>
      <vt:lpstr>Les 7 principes généraux</vt:lpstr>
      <vt:lpstr>Les 7 principes généraux</vt:lpstr>
      <vt:lpstr>Présentation PowerPoint</vt:lpstr>
      <vt:lpstr>Tester: quoi, quand, comment</vt:lpstr>
      <vt:lpstr>Typologie des tests</vt:lpstr>
      <vt:lpstr>Tester: quoi, quand, comment</vt:lpstr>
      <vt:lpstr>Les différents types de test</vt:lpstr>
      <vt:lpstr>Les différents types de test</vt:lpstr>
      <vt:lpstr>ISO 9126: qualité d’un logiciel</vt:lpstr>
      <vt:lpstr>ISO 9126: qualité d’un logiciel</vt:lpstr>
      <vt:lpstr>Norme ISO 9126: définition de la qualité d’un logiciel</vt:lpstr>
      <vt:lpstr>Tester: quoi, quand, comment</vt:lpstr>
      <vt:lpstr>Les différents niveaux de test</vt:lpstr>
      <vt:lpstr>Les différents niveaux de test</vt:lpstr>
      <vt:lpstr>Les différents niveaux de test</vt:lpstr>
      <vt:lpstr>Les différents niveaux de test</vt:lpstr>
      <vt:lpstr>Tester: quoi, quand, comment</vt:lpstr>
      <vt:lpstr>Les différentes techniques de test Comment sélectionner les tests? </vt:lpstr>
      <vt:lpstr>Les différentes techniques de test Comment sélectionner les tests?</vt:lpstr>
      <vt:lpstr>Place du test dans le cycle de logiciel</vt:lpstr>
      <vt:lpstr>Positionnement du test dans le cycle de vie du logiciel</vt:lpstr>
      <vt:lpstr>Présentation PowerPoint</vt:lpstr>
      <vt:lpstr>Présentation PowerPoint</vt:lpstr>
      <vt:lpstr>Processus DE L’activité test</vt:lpstr>
      <vt:lpstr>Le cercle de vie de l’activité Testing</vt:lpstr>
      <vt:lpstr>Planification et contrôle</vt:lpstr>
      <vt:lpstr>Analyse et conception des tests</vt:lpstr>
      <vt:lpstr>Implémentation et exécution des tests</vt:lpstr>
      <vt:lpstr>Evaluation des critères de sortie</vt:lpstr>
      <vt:lpstr>Clôture des activités de test</vt:lpstr>
      <vt:lpstr>Quelque soit le contexte système ou le projet</vt:lpstr>
      <vt:lpstr>PETIT FOCUS SUR LA CONCEPTION DES TESTS</vt:lpstr>
      <vt:lpstr>Comment choisir les bons scénarios? (critères objectifs)</vt:lpstr>
      <vt:lpstr>Comment choisir les bons scénarios? (critères qualitatifs)</vt:lpstr>
      <vt:lpstr>Comment choisir les bons scénarios? (critères plus subjectifs)</vt:lpstr>
      <vt:lpstr>CONCEPTION DES TESTS: le test fonctionnel</vt:lpstr>
      <vt:lpstr>Le test fonctionnel:  Tester ce que doit faire l’application </vt:lpstr>
      <vt:lpstr>Le test fonctionnel Exemple 1</vt:lpstr>
      <vt:lpstr>Le test fonctionnel Exemple 2</vt:lpstr>
      <vt:lpstr>Le test fonctionnel Exemple 2</vt:lpstr>
      <vt:lpstr>Le test fonctionnel Exemple 3</vt:lpstr>
      <vt:lpstr>Critère d’arrêt: test fonctionnel</vt:lpstr>
      <vt:lpstr>Couverture des scénarios d’utilisation</vt:lpstr>
      <vt:lpstr>Couverture des scénarios d’utilisation</vt:lpstr>
      <vt:lpstr>Couverture des partitions des domaines d’entrée</vt:lpstr>
      <vt:lpstr>Couverture des partitions des domaines d’entrée</vt:lpstr>
      <vt:lpstr>Couverture des partitions des domaines d’entrée</vt:lpstr>
      <vt:lpstr>Couverture des cas limites</vt:lpstr>
      <vt:lpstr>Couverture des cas limites</vt:lpstr>
      <vt:lpstr>Couverture des cas limites</vt:lpstr>
      <vt:lpstr>CONCEPTION DES TESTS: le test structurel</vt:lpstr>
      <vt:lpstr>Le test structurel</vt:lpstr>
      <vt:lpstr>Le test structurel Exemple</vt:lpstr>
      <vt:lpstr>Critère d’arrêt: test structurel</vt:lpstr>
      <vt:lpstr>Critère d’arrêt: test structurel</vt:lpstr>
      <vt:lpstr>Critères d’arrêt: test structurel</vt:lpstr>
      <vt:lpstr>Exécution des tests</vt:lpstr>
      <vt:lpstr>Présentation PowerPoint</vt:lpstr>
      <vt:lpstr>Les deux profils de testeurs</vt:lpstr>
      <vt:lpstr>Automatisation des tests</vt:lpstr>
      <vt:lpstr>Automatisation des tests</vt:lpstr>
      <vt:lpstr>Pourquoi encore des tests manuels?</vt:lpstr>
      <vt:lpstr>Quid des Technical facTs</vt:lpstr>
      <vt:lpstr>Exemple de bogues</vt:lpstr>
      <vt:lpstr>http://cartoontester.blogspot.fr/</vt:lpstr>
      <vt:lpstr>Priorité vs sévérité</vt:lpstr>
      <vt:lpstr>Exemple de bogues</vt:lpstr>
      <vt:lpstr>Toutes les anomalies doivent être corrigées, bien sûr!</vt:lpstr>
      <vt:lpstr>Pour finir ou presque</vt:lpstr>
      <vt:lpstr>Références</vt:lpstr>
      <vt:lpstr>Bibliographie (1/2)</vt:lpstr>
      <vt:lpstr>Bibliographie (2/2)</vt:lpstr>
      <vt:lpstr>https://www.ministryoftesting.com</vt:lpstr>
      <vt:lpstr>Standards/Normes (1/2)</vt:lpstr>
      <vt:lpstr>Standards/Normes (2/2)</vt:lpstr>
      <vt:lpstr>Liens sympas</vt:lpstr>
      <vt:lpstr>Présentation PowerPoint</vt:lpstr>
      <vt:lpstr>Les différentes méthodes V&amp;V</vt:lpstr>
      <vt:lpstr>Le test(ing) en entreprise</vt:lpstr>
      <vt:lpstr>Le développeur, un bâtisseur </vt:lpstr>
      <vt:lpstr>Le testeur, un destructeur ?</vt:lpstr>
      <vt:lpstr>Et pourtant: L’ennemi de mon ennemi (le bogue) est mon ami… </vt:lpstr>
      <vt:lpstr>Focus sur la PME Foederis (2008-2013)</vt:lpstr>
      <vt:lpstr>Focus sur le groupe Sopra (2013-2016)</vt:lpstr>
      <vt:lpstr>Focus sur le groupe Thales Services (2016-) et le client bioMérieux</vt:lpstr>
      <vt:lpstr>Focus sur le groupe Thales Services (2016-) et le client bioMérieux</vt:lpstr>
      <vt:lpstr>Présentation PowerPoint</vt:lpstr>
      <vt:lpstr>Ai-je le profil d’un testeur?</vt:lpstr>
      <vt:lpstr>C’est quoi un bogue?</vt:lpstr>
      <vt:lpstr>Code Review</vt:lpstr>
      <vt:lpstr>Définitions</vt:lpstr>
      <vt:lpstr>Mais tout ne s’explique pas que par le manque de tests…..</vt:lpstr>
    </vt:vector>
  </TitlesOfParts>
  <Company>FOEDERIS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Stagiaire</dc:title>
  <dc:creator>BHU</dc:creator>
  <cp:lastModifiedBy>Sandrine</cp:lastModifiedBy>
  <cp:revision>3072</cp:revision>
  <cp:lastPrinted>2005-01-17T15:45:12Z</cp:lastPrinted>
  <dcterms:created xsi:type="dcterms:W3CDTF">2001-11-21T13:04:58Z</dcterms:created>
  <dcterms:modified xsi:type="dcterms:W3CDTF">2018-11-27T06:50:04Z</dcterms:modified>
</cp:coreProperties>
</file>