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2"/>
  </p:handoutMasterIdLst>
  <p:sldIdLst>
    <p:sldId id="256" r:id="rId2"/>
    <p:sldId id="257" r:id="rId3"/>
    <p:sldId id="258" r:id="rId4"/>
    <p:sldId id="259" r:id="rId5"/>
    <p:sldId id="260" r:id="rId6"/>
    <p:sldId id="274" r:id="rId7"/>
    <p:sldId id="286" r:id="rId8"/>
    <p:sldId id="261" r:id="rId9"/>
    <p:sldId id="262" r:id="rId10"/>
    <p:sldId id="275" r:id="rId11"/>
    <p:sldId id="263" r:id="rId12"/>
    <p:sldId id="264" r:id="rId13"/>
    <p:sldId id="283" r:id="rId14"/>
    <p:sldId id="265" r:id="rId15"/>
    <p:sldId id="276" r:id="rId16"/>
    <p:sldId id="266" r:id="rId17"/>
    <p:sldId id="267" r:id="rId18"/>
    <p:sldId id="268" r:id="rId19"/>
    <p:sldId id="280" r:id="rId20"/>
    <p:sldId id="281" r:id="rId21"/>
    <p:sldId id="270" r:id="rId22"/>
    <p:sldId id="277" r:id="rId23"/>
    <p:sldId id="269" r:id="rId24"/>
    <p:sldId id="279" r:id="rId25"/>
    <p:sldId id="284" r:id="rId26"/>
    <p:sldId id="278" r:id="rId27"/>
    <p:sldId id="271" r:id="rId28"/>
    <p:sldId id="273" r:id="rId29"/>
    <p:sldId id="282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535" autoAdjust="0"/>
    <p:restoredTop sz="86392" autoAdjust="0"/>
  </p:normalViewPr>
  <p:slideViewPr>
    <p:cSldViewPr snapToGrid="0" snapToObjects="1">
      <p:cViewPr varScale="1">
        <p:scale>
          <a:sx n="103" d="100"/>
          <a:sy n="103" d="100"/>
        </p:scale>
        <p:origin x="-3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26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2E87B2-8FFC-EA41-8CCC-BEDDB8204F96}" type="datetimeFigureOut">
              <a:rPr lang="fr-FR" smtClean="0"/>
              <a:t>13/06/12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D27229-30D3-8045-A6DD-D89AA4C684C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601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13/06/12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13/06/12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13/06/12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13/06/12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13/06/12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13/06/12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13/06/12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13/06/12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13/06/12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13/06/12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13/06/12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13/06/12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70BA1CFD-BFF0-48BC-9BA5-4974D7A6AB15}" type="datetimeFigureOut">
              <a:rPr lang="en-US" smtClean="0"/>
              <a:t>13/06/12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Retex</a:t>
            </a:r>
            <a:r>
              <a:rPr lang="fr-FR" dirty="0" smtClean="0"/>
              <a:t> 5 années de vie commune avec VMware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William Guyot-Lénat</a:t>
            </a:r>
          </a:p>
          <a:p>
            <a:r>
              <a:rPr lang="fr-FR" dirty="0" smtClean="0"/>
              <a:t>SCI / UFR Sciences et Technologies</a:t>
            </a:r>
          </a:p>
          <a:p>
            <a:r>
              <a:rPr lang="fr-FR" dirty="0" smtClean="0"/>
              <a:t>Université Blaise Pascal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9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Vmware</a:t>
            </a:r>
            <a:r>
              <a:rPr lang="fr-FR" dirty="0" smtClean="0"/>
              <a:t> EVC : soyons égaux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EVC : </a:t>
            </a:r>
            <a:r>
              <a:rPr lang="fr-FR" dirty="0" err="1" smtClean="0"/>
              <a:t>Enhanced</a:t>
            </a:r>
            <a:r>
              <a:rPr lang="fr-FR" dirty="0" smtClean="0"/>
              <a:t> </a:t>
            </a:r>
            <a:r>
              <a:rPr lang="fr-FR" dirty="0" err="1" smtClean="0"/>
              <a:t>Vmotion</a:t>
            </a:r>
            <a:r>
              <a:rPr lang="fr-FR" dirty="0" smtClean="0"/>
              <a:t> Compatibility</a:t>
            </a:r>
          </a:p>
          <a:p>
            <a:r>
              <a:rPr lang="fr-FR" dirty="0" smtClean="0"/>
              <a:t>« Mon </a:t>
            </a:r>
            <a:r>
              <a:rPr lang="fr-FR" dirty="0" err="1" smtClean="0"/>
              <a:t>vMotion</a:t>
            </a:r>
            <a:r>
              <a:rPr lang="fr-FR" dirty="0" smtClean="0"/>
              <a:t> ne fonctionne pas car j’ai des serveurs avec des générations de processeurs différents </a:t>
            </a:r>
            <a:r>
              <a:rPr lang="fr-FR" dirty="0" smtClean="0">
                <a:sym typeface="Wingdings"/>
              </a:rPr>
              <a:t></a:t>
            </a:r>
            <a:r>
              <a:rPr lang="fr-FR" dirty="0" smtClean="0"/>
              <a:t> »</a:t>
            </a:r>
          </a:p>
          <a:p>
            <a:r>
              <a:rPr lang="fr-FR" dirty="0" err="1" smtClean="0"/>
              <a:t>vMotion</a:t>
            </a:r>
            <a:r>
              <a:rPr lang="fr-FR" dirty="0" smtClean="0"/>
              <a:t> : on a besoin des mêmes jeux d’instructions sur le serveur source et le serveur destination.</a:t>
            </a:r>
          </a:p>
          <a:p>
            <a:r>
              <a:rPr lang="fr-FR" dirty="0" smtClean="0"/>
              <a:t>Mr. Super </a:t>
            </a:r>
            <a:r>
              <a:rPr lang="fr-FR" dirty="0" err="1" smtClean="0"/>
              <a:t>Vmware</a:t>
            </a:r>
            <a:r>
              <a:rPr lang="fr-FR" dirty="0" smtClean="0"/>
              <a:t> a tout prévu moyennant $ ou € : </a:t>
            </a:r>
          </a:p>
          <a:p>
            <a:pPr lvl="1"/>
            <a:r>
              <a:rPr lang="fr-FR" dirty="0" smtClean="0"/>
              <a:t>Je décide qu’un cluster va fonctionner avec un  dénominateur commun en terme de jeu d’instruction</a:t>
            </a:r>
          </a:p>
          <a:p>
            <a:pPr lvl="1"/>
            <a:r>
              <a:rPr lang="fr-FR" dirty="0" smtClean="0"/>
              <a:t>Cela me permet de faire du </a:t>
            </a:r>
            <a:r>
              <a:rPr lang="fr-FR" dirty="0" err="1" smtClean="0"/>
              <a:t>vMotion</a:t>
            </a:r>
            <a:r>
              <a:rPr lang="fr-FR" dirty="0" smtClean="0"/>
              <a:t> </a:t>
            </a:r>
          </a:p>
          <a:p>
            <a:pPr lvl="1"/>
            <a:r>
              <a:rPr lang="fr-FR" dirty="0" smtClean="0"/>
              <a:t>Pour moi : Xeon 45nm </a:t>
            </a:r>
            <a:r>
              <a:rPr lang="fr-FR" dirty="0" err="1" smtClean="0"/>
              <a:t>Core</a:t>
            </a:r>
            <a:r>
              <a:rPr lang="fr-FR" dirty="0" smtClean="0"/>
              <a:t> 2</a:t>
            </a:r>
          </a:p>
          <a:p>
            <a:r>
              <a:rPr lang="fr-FR" dirty="0" smtClean="0"/>
              <a:t>Je veux en savoir plus : KB =&gt; 1003212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4508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800" dirty="0" smtClean="0"/>
              <a:t>Gestionnaire d’infrastructure : </a:t>
            </a:r>
            <a:r>
              <a:rPr lang="fr-FR" sz="4800" dirty="0" err="1" smtClean="0"/>
              <a:t>vCenter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2" y="2373655"/>
            <a:ext cx="7581901" cy="3953436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Au delà de gérer l’infrastructure, il permet de gérer des informations importantes pour les humains</a:t>
            </a:r>
          </a:p>
          <a:p>
            <a:pPr lvl="1"/>
            <a:r>
              <a:rPr lang="fr-FR" dirty="0" smtClean="0"/>
              <a:t>Qui a créé la machine virtuelle ?</a:t>
            </a:r>
          </a:p>
          <a:p>
            <a:pPr lvl="1"/>
            <a:r>
              <a:rPr lang="fr-FR" dirty="0" smtClean="0"/>
              <a:t>Quel est son usage ?</a:t>
            </a:r>
          </a:p>
          <a:p>
            <a:pPr lvl="1"/>
            <a:r>
              <a:rPr lang="fr-FR" dirty="0" smtClean="0"/>
              <a:t>Combien de temps est elle sensée vivre ?</a:t>
            </a:r>
          </a:p>
          <a:p>
            <a:pPr lvl="1"/>
            <a:endParaRPr lang="fr-FR" dirty="0"/>
          </a:p>
          <a:p>
            <a:pPr lvl="1"/>
            <a:r>
              <a:rPr lang="fr-FR" dirty="0" smtClean="0"/>
              <a:t>Sinon c’est la surpopulation assurée et là adieu le ROI que vous avez promis à votre directeur préféré…</a:t>
            </a:r>
          </a:p>
          <a:p>
            <a:pPr lvl="1"/>
            <a:r>
              <a:rPr lang="fr-FR" dirty="0" smtClean="0"/>
              <a:t>On commence à entrevoir l’impact de la virtualisation sur l’organisation humaine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6590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Virtualisation de poste de travail : VDI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2" y="1882587"/>
            <a:ext cx="7581901" cy="4882279"/>
          </a:xfrm>
        </p:spPr>
        <p:txBody>
          <a:bodyPr>
            <a:normAutofit/>
          </a:bodyPr>
          <a:lstStyle/>
          <a:p>
            <a:r>
              <a:rPr lang="fr-FR" dirty="0" smtClean="0"/>
              <a:t>VDI : Infrastructure de virtualisation de poste de travail</a:t>
            </a:r>
          </a:p>
          <a:p>
            <a:r>
              <a:rPr lang="fr-FR" dirty="0" smtClean="0"/>
              <a:t>Basé sur de l’export de bureau à distance au travers de divers protocoles plus ou moins propriétaires notamment </a:t>
            </a:r>
          </a:p>
          <a:p>
            <a:pPr lvl="1"/>
            <a:r>
              <a:rPr lang="fr-FR" dirty="0" smtClean="0"/>
              <a:t>RDP</a:t>
            </a:r>
          </a:p>
          <a:p>
            <a:pPr lvl="1"/>
            <a:r>
              <a:rPr lang="fr-FR" dirty="0" err="1" smtClean="0"/>
              <a:t>PCoIP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253561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VDI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2" y="1882587"/>
            <a:ext cx="7581901" cy="4664105"/>
          </a:xfrm>
        </p:spPr>
        <p:txBody>
          <a:bodyPr>
            <a:normAutofit/>
          </a:bodyPr>
          <a:lstStyle/>
          <a:p>
            <a:r>
              <a:rPr lang="fr-FR" dirty="0"/>
              <a:t>Virtualisation d’infrastructure : première usine à gaz</a:t>
            </a:r>
          </a:p>
          <a:p>
            <a:r>
              <a:rPr lang="fr-FR" dirty="0"/>
              <a:t>Virtualisation de poste de travail : je crée une nouvelle usine à gaz de schiste dans la première usine </a:t>
            </a:r>
            <a:r>
              <a:rPr lang="fr-FR" dirty="0">
                <a:sym typeface="Wingdings"/>
              </a:rPr>
              <a:t></a:t>
            </a:r>
          </a:p>
          <a:p>
            <a:pPr lvl="1"/>
            <a:r>
              <a:rPr lang="fr-FR" dirty="0">
                <a:sym typeface="Wingdings"/>
              </a:rPr>
              <a:t>Je ne préfère pas énumérer les Single Point of </a:t>
            </a:r>
            <a:r>
              <a:rPr lang="fr-FR" dirty="0" err="1">
                <a:sym typeface="Wingdings"/>
              </a:rPr>
              <a:t>Failure</a:t>
            </a:r>
            <a:r>
              <a:rPr lang="fr-FR" dirty="0">
                <a:sym typeface="Wingdings"/>
              </a:rPr>
              <a:t> potentiels </a:t>
            </a:r>
          </a:p>
          <a:p>
            <a:r>
              <a:rPr lang="fr-FR" dirty="0" smtClean="0">
                <a:sym typeface="Wingdings"/>
              </a:rPr>
              <a:t>Votre chef </a:t>
            </a:r>
            <a:r>
              <a:rPr lang="fr-FR" dirty="0">
                <a:sym typeface="Wingdings"/>
              </a:rPr>
              <a:t>ne </a:t>
            </a:r>
            <a:r>
              <a:rPr lang="fr-FR" dirty="0" smtClean="0">
                <a:sym typeface="Wingdings"/>
              </a:rPr>
              <a:t>vous paie </a:t>
            </a:r>
            <a:r>
              <a:rPr lang="fr-FR" dirty="0">
                <a:sym typeface="Wingdings"/>
              </a:rPr>
              <a:t>pas de formation, </a:t>
            </a:r>
            <a:r>
              <a:rPr lang="fr-FR" dirty="0" smtClean="0">
                <a:sym typeface="Wingdings"/>
              </a:rPr>
              <a:t>vous avez  </a:t>
            </a:r>
            <a:r>
              <a:rPr lang="fr-FR" dirty="0">
                <a:sym typeface="Wingdings"/>
              </a:rPr>
              <a:t>peu de temps pour </a:t>
            </a:r>
            <a:r>
              <a:rPr lang="fr-FR" dirty="0" smtClean="0">
                <a:sym typeface="Wingdings"/>
              </a:rPr>
              <a:t>vous </a:t>
            </a:r>
            <a:r>
              <a:rPr lang="fr-FR" dirty="0">
                <a:sym typeface="Wingdings"/>
              </a:rPr>
              <a:t>former par </a:t>
            </a:r>
            <a:r>
              <a:rPr lang="fr-FR" dirty="0" smtClean="0">
                <a:sym typeface="Wingdings"/>
              </a:rPr>
              <a:t>vous même</a:t>
            </a:r>
            <a:endParaRPr lang="fr-FR" dirty="0">
              <a:sym typeface="Wingdings"/>
            </a:endParaRPr>
          </a:p>
          <a:p>
            <a:pPr lvl="1"/>
            <a:r>
              <a:rPr lang="fr-FR" dirty="0">
                <a:sym typeface="Wingdings"/>
              </a:rPr>
              <a:t>Seppuku ?</a:t>
            </a:r>
          </a:p>
          <a:p>
            <a:pPr lvl="1"/>
            <a:r>
              <a:rPr lang="fr-FR" dirty="0">
                <a:sym typeface="Wingdings"/>
              </a:rPr>
              <a:t>Je démissionne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5109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Infrastructure </a:t>
            </a:r>
            <a:r>
              <a:rPr lang="fr-FR" baseline="0" dirty="0" err="1" smtClean="0"/>
              <a:t>View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2" y="1882587"/>
            <a:ext cx="7581901" cy="4738345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Infra classique : des hyperviseurs gérés par un </a:t>
            </a:r>
            <a:r>
              <a:rPr lang="fr-FR" dirty="0" err="1" smtClean="0"/>
              <a:t>vCenter</a:t>
            </a:r>
            <a:r>
              <a:rPr lang="fr-FR" dirty="0" smtClean="0"/>
              <a:t>. Contient des </a:t>
            </a:r>
            <a:r>
              <a:rPr lang="fr-FR" dirty="0" err="1" smtClean="0"/>
              <a:t>datastores</a:t>
            </a:r>
            <a:r>
              <a:rPr lang="fr-FR" dirty="0" smtClean="0"/>
              <a:t> réseau et un service d’authentification de type MS AD.</a:t>
            </a:r>
          </a:p>
          <a:p>
            <a:r>
              <a:rPr lang="fr-FR" dirty="0" smtClean="0"/>
              <a:t>Infra </a:t>
            </a:r>
            <a:r>
              <a:rPr lang="fr-FR" dirty="0" err="1" smtClean="0"/>
              <a:t>View</a:t>
            </a:r>
            <a:r>
              <a:rPr lang="fr-FR" dirty="0" smtClean="0"/>
              <a:t> au plus simple :</a:t>
            </a:r>
          </a:p>
          <a:p>
            <a:pPr lvl="1"/>
            <a:r>
              <a:rPr lang="fr-FR" dirty="0" smtClean="0"/>
              <a:t>Un broker (Connexion Server) fait le lien entre un utilisateur distant et </a:t>
            </a:r>
          </a:p>
          <a:p>
            <a:pPr lvl="2"/>
            <a:r>
              <a:rPr lang="fr-FR" dirty="0" smtClean="0"/>
              <a:t>Le </a:t>
            </a:r>
            <a:r>
              <a:rPr lang="fr-FR" dirty="0" err="1" smtClean="0"/>
              <a:t>vCenter</a:t>
            </a:r>
            <a:r>
              <a:rPr lang="fr-FR" dirty="0" smtClean="0"/>
              <a:t> pour « réveiller » une MV pour l’utilisateur</a:t>
            </a:r>
          </a:p>
          <a:p>
            <a:pPr lvl="2"/>
            <a:r>
              <a:rPr lang="fr-FR" dirty="0" smtClean="0"/>
              <a:t>Une MV dans laquelle un agent </a:t>
            </a:r>
            <a:r>
              <a:rPr lang="fr-FR" dirty="0" err="1" smtClean="0"/>
              <a:t>view</a:t>
            </a:r>
            <a:r>
              <a:rPr lang="fr-FR" dirty="0" smtClean="0"/>
              <a:t> va exporter le bureau </a:t>
            </a:r>
            <a:r>
              <a:rPr lang="fr-FR" dirty="0" err="1" smtClean="0"/>
              <a:t>view</a:t>
            </a:r>
            <a:r>
              <a:rPr lang="fr-FR" dirty="0" smtClean="0"/>
              <a:t> RDP ou </a:t>
            </a:r>
            <a:r>
              <a:rPr lang="fr-FR" dirty="0" err="1" smtClean="0"/>
              <a:t>PCoIP</a:t>
            </a:r>
            <a:endParaRPr lang="fr-FR" dirty="0" smtClean="0"/>
          </a:p>
          <a:p>
            <a:pPr lvl="1"/>
            <a:r>
              <a:rPr lang="fr-FR" dirty="0" smtClean="0"/>
              <a:t>Un frontal sécurisé (Security Server) relayant les demandes </a:t>
            </a:r>
          </a:p>
          <a:p>
            <a:pPr lvl="2"/>
            <a:r>
              <a:rPr lang="fr-FR" dirty="0" smtClean="0"/>
              <a:t>De l’utilisateur vers le broker</a:t>
            </a:r>
          </a:p>
          <a:p>
            <a:pPr lvl="2"/>
            <a:r>
              <a:rPr lang="fr-FR" dirty="0" smtClean="0"/>
              <a:t>de la MV poste de travail vers l’utilisateur</a:t>
            </a:r>
          </a:p>
          <a:p>
            <a:pPr lvl="1"/>
            <a:r>
              <a:rPr lang="fr-FR" dirty="0" smtClean="0"/>
              <a:t>Un firewall physique et une tripotée de vlan pour sécuriser à peu près les échanges</a:t>
            </a:r>
          </a:p>
          <a:p>
            <a:pPr lvl="1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88620" y="2569402"/>
            <a:ext cx="5339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+</a:t>
            </a:r>
            <a:endParaRPr lang="fr-F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14994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800" dirty="0" err="1" smtClean="0"/>
              <a:t>View</a:t>
            </a:r>
            <a:r>
              <a:rPr lang="fr-FR" sz="4800" dirty="0" smtClean="0"/>
              <a:t> + aspirine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2" y="1882587"/>
            <a:ext cx="7581901" cy="4814545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Je rajoute un réplica (via service ADAM) de mon broker si </a:t>
            </a:r>
          </a:p>
          <a:p>
            <a:pPr lvl="1"/>
            <a:r>
              <a:rPr lang="fr-FR" dirty="0" smtClean="0"/>
              <a:t>j’ai peur d’avoir peur </a:t>
            </a:r>
          </a:p>
          <a:p>
            <a:pPr lvl="1"/>
            <a:r>
              <a:rPr lang="fr-FR" dirty="0" smtClean="0"/>
              <a:t>si je veux répartir la charge (F5 ou autre </a:t>
            </a:r>
            <a:r>
              <a:rPr lang="fr-FR" dirty="0" err="1" smtClean="0"/>
              <a:t>load</a:t>
            </a:r>
            <a:r>
              <a:rPr lang="fr-FR" dirty="0" smtClean="0"/>
              <a:t> balancer)</a:t>
            </a:r>
          </a:p>
          <a:p>
            <a:r>
              <a:rPr lang="fr-FR" dirty="0"/>
              <a:t>Je rajoute un « composer » pour créer des clones liés </a:t>
            </a:r>
          </a:p>
          <a:p>
            <a:r>
              <a:rPr lang="fr-FR" dirty="0" smtClean="0"/>
              <a:t>Clones liés :	</a:t>
            </a:r>
          </a:p>
          <a:p>
            <a:pPr lvl="1"/>
            <a:r>
              <a:rPr lang="fr-FR" dirty="0" smtClean="0"/>
              <a:t>Je stocke une MV modèle</a:t>
            </a:r>
          </a:p>
          <a:p>
            <a:pPr lvl="1"/>
            <a:r>
              <a:rPr lang="fr-FR" dirty="0" smtClean="0"/>
              <a:t>Pour toutes les MV basées sur le modèle je ne stocke que le delta </a:t>
            </a:r>
          </a:p>
          <a:p>
            <a:pPr lvl="2"/>
            <a:r>
              <a:rPr lang="fr-FR" dirty="0" smtClean="0"/>
              <a:t>gain de stockage</a:t>
            </a:r>
          </a:p>
          <a:p>
            <a:pPr lvl="2"/>
            <a:r>
              <a:rPr lang="fr-FR" dirty="0" smtClean="0"/>
              <a:t>Mécanisme d’optimisation des chargements au niveau des hyperviseurs</a:t>
            </a:r>
          </a:p>
          <a:p>
            <a:pPr lvl="2"/>
            <a:r>
              <a:rPr lang="fr-FR" sz="2600" dirty="0" smtClean="0">
                <a:solidFill>
                  <a:srgbClr val="FF0000"/>
                </a:solidFill>
              </a:rPr>
              <a:t>J’économise stockage et IOPS</a:t>
            </a:r>
            <a:r>
              <a:rPr lang="fr-FR" dirty="0" smtClean="0"/>
              <a:t>, merci Mr VMware $ €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2955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Tempête de démarrage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2" y="1882587"/>
            <a:ext cx="7581901" cy="4836711"/>
          </a:xfrm>
        </p:spPr>
        <p:txBody>
          <a:bodyPr>
            <a:normAutofit/>
          </a:bodyPr>
          <a:lstStyle/>
          <a:p>
            <a:r>
              <a:rPr lang="fr-FR" dirty="0" smtClean="0"/>
              <a:t>VDI : c’est bien mais souvent toutes les MV démarrent en même temps !</a:t>
            </a:r>
          </a:p>
          <a:p>
            <a:pPr lvl="1"/>
            <a:r>
              <a:rPr lang="fr-FR" dirty="0" smtClean="0"/>
              <a:t>Quantité de données très importantes demandées en très peu de temps</a:t>
            </a:r>
          </a:p>
          <a:p>
            <a:pPr lvl="1"/>
            <a:r>
              <a:rPr lang="fr-FR" dirty="0" smtClean="0"/>
              <a:t>Latences disques attendues devant être très faible</a:t>
            </a:r>
          </a:p>
          <a:p>
            <a:r>
              <a:rPr lang="fr-FR" dirty="0" smtClean="0"/>
              <a:t>Avez vous des stockages réseaux supportant 1 G</a:t>
            </a:r>
            <a:r>
              <a:rPr lang="fr-FR" dirty="0" smtClean="0">
                <a:solidFill>
                  <a:schemeClr val="accent4"/>
                </a:solidFill>
              </a:rPr>
              <a:t>o</a:t>
            </a:r>
            <a:r>
              <a:rPr lang="fr-FR" dirty="0" smtClean="0"/>
              <a:t>/s ? Moi non !</a:t>
            </a:r>
          </a:p>
          <a:p>
            <a:pPr lvl="1"/>
            <a:r>
              <a:rPr lang="fr-FR" dirty="0" smtClean="0"/>
              <a:t>Si je n’ai pas les moyens d’avoir du SSD et du réseau 10 Gb/s alors j’essaie de ne pas tout faire démarrer en même temps.</a:t>
            </a:r>
          </a:p>
          <a:p>
            <a:pPr lvl="1"/>
            <a:r>
              <a:rPr lang="fr-FR" dirty="0" smtClean="0"/>
              <a:t>Mécanismes d’optimisation sur les hyperviseurs </a:t>
            </a:r>
            <a:r>
              <a:rPr lang="fr-FR" dirty="0" err="1" smtClean="0"/>
              <a:t>vSphere</a:t>
            </a:r>
            <a:r>
              <a:rPr lang="fr-FR" dirty="0" smtClean="0"/>
              <a:t> et </a:t>
            </a:r>
            <a:r>
              <a:rPr lang="fr-FR" dirty="0" err="1" smtClean="0"/>
              <a:t>View</a:t>
            </a:r>
            <a:r>
              <a:rPr lang="fr-FR" dirty="0" smtClean="0"/>
              <a:t> 5 (mise en cache sur l’hyperviseur)</a:t>
            </a:r>
          </a:p>
          <a:p>
            <a:pPr marL="403225" lvl="1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0432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Réseau et Stockage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2" y="1882587"/>
            <a:ext cx="7581901" cy="4762737"/>
          </a:xfrm>
        </p:spPr>
        <p:txBody>
          <a:bodyPr>
            <a:normAutofit lnSpcReduction="10000"/>
          </a:bodyPr>
          <a:lstStyle/>
          <a:p>
            <a:r>
              <a:rPr lang="fr-FR" dirty="0" err="1" smtClean="0"/>
              <a:t>Virtualiser</a:t>
            </a:r>
            <a:r>
              <a:rPr lang="fr-FR" dirty="0" smtClean="0"/>
              <a:t> une infrastructure c’est faire un gros travail sur le réseau</a:t>
            </a:r>
          </a:p>
          <a:p>
            <a:r>
              <a:rPr lang="fr-FR" dirty="0" smtClean="0"/>
              <a:t>Suis je l’administrateur du réseau ?</a:t>
            </a:r>
          </a:p>
          <a:p>
            <a:pPr lvl="1"/>
            <a:r>
              <a:rPr lang="fr-FR" dirty="0" smtClean="0"/>
              <a:t>Non : pas de bol je vais devoir m’entendre avec l’</a:t>
            </a:r>
            <a:r>
              <a:rPr lang="fr-FR" dirty="0" err="1" smtClean="0"/>
              <a:t>admin</a:t>
            </a:r>
            <a:r>
              <a:rPr lang="fr-FR" dirty="0"/>
              <a:t> </a:t>
            </a:r>
            <a:r>
              <a:rPr lang="fr-FR" dirty="0" smtClean="0"/>
              <a:t>réseau…De plus je vais avoir beaucoup de </a:t>
            </a:r>
            <a:r>
              <a:rPr lang="fr-FR" dirty="0" smtClean="0"/>
              <a:t>difficultés </a:t>
            </a:r>
            <a:r>
              <a:rPr lang="fr-FR" dirty="0" smtClean="0"/>
              <a:t>pour lui faire la liste de tous les ports et protocoles que j’utiliserai : donc je vais passer pour un </a:t>
            </a:r>
            <a:r>
              <a:rPr lang="fr-FR" dirty="0" err="1" smtClean="0"/>
              <a:t>xxxxxxxx</a:t>
            </a:r>
            <a:r>
              <a:rPr lang="fr-FR" dirty="0" smtClean="0"/>
              <a:t>…</a:t>
            </a:r>
          </a:p>
          <a:p>
            <a:pPr lvl="2"/>
            <a:r>
              <a:rPr lang="fr-FR" dirty="0" smtClean="0"/>
              <a:t>Seppuku ?</a:t>
            </a:r>
          </a:p>
          <a:p>
            <a:pPr lvl="2"/>
            <a:r>
              <a:rPr lang="fr-FR" dirty="0" smtClean="0"/>
              <a:t>Je </a:t>
            </a:r>
            <a:r>
              <a:rPr lang="fr-FR" dirty="0" err="1" smtClean="0"/>
              <a:t>démissione</a:t>
            </a:r>
            <a:r>
              <a:rPr lang="fr-FR" dirty="0" smtClean="0"/>
              <a:t> ?</a:t>
            </a:r>
          </a:p>
          <a:p>
            <a:pPr lvl="1"/>
            <a:r>
              <a:rPr lang="fr-FR" dirty="0" smtClean="0"/>
              <a:t>Oui : aucune excuse je vais devoir éplucher les Best </a:t>
            </a:r>
            <a:r>
              <a:rPr lang="fr-FR" dirty="0" err="1" smtClean="0"/>
              <a:t>Pratices</a:t>
            </a:r>
            <a:r>
              <a:rPr lang="fr-FR" dirty="0" smtClean="0"/>
              <a:t> </a:t>
            </a:r>
            <a:r>
              <a:rPr lang="fr-FR" dirty="0" err="1" smtClean="0"/>
              <a:t>Vmware</a:t>
            </a:r>
            <a:r>
              <a:rPr lang="fr-FR" dirty="0" smtClean="0"/>
              <a:t> : &gt; 2000 pages de </a:t>
            </a:r>
            <a:r>
              <a:rPr lang="fr-FR" dirty="0" err="1" smtClean="0"/>
              <a:t>pdf</a:t>
            </a:r>
            <a:r>
              <a:rPr lang="fr-FR" dirty="0" smtClean="0"/>
              <a:t>. Est ce que ça fait longtemps que vous avez arrêté de fumer ? Pas de chance.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2477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Où sont passées mes IOPS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2" y="1882587"/>
            <a:ext cx="7581901" cy="4755279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Si je </a:t>
            </a:r>
            <a:r>
              <a:rPr lang="fr-FR" dirty="0" err="1" smtClean="0"/>
              <a:t>virtualise</a:t>
            </a:r>
            <a:r>
              <a:rPr lang="fr-FR" dirty="0" smtClean="0"/>
              <a:t> :</a:t>
            </a:r>
          </a:p>
          <a:p>
            <a:pPr lvl="1"/>
            <a:r>
              <a:rPr lang="fr-FR" dirty="0" smtClean="0"/>
              <a:t>De la BD Oracle ou autre MS SQL server</a:t>
            </a:r>
          </a:p>
          <a:p>
            <a:pPr lvl="1"/>
            <a:r>
              <a:rPr lang="fr-FR" dirty="0"/>
              <a:t>J</a:t>
            </a:r>
            <a:r>
              <a:rPr lang="fr-FR" dirty="0" smtClean="0"/>
              <a:t>e fais du VDI</a:t>
            </a:r>
          </a:p>
          <a:p>
            <a:pPr lvl="1"/>
            <a:r>
              <a:rPr lang="fr-FR" dirty="0" smtClean="0"/>
              <a:t>Globalement j’ai des accès plutôt aléatoires et massifs</a:t>
            </a:r>
          </a:p>
          <a:p>
            <a:r>
              <a:rPr lang="fr-FR" dirty="0" smtClean="0"/>
              <a:t>Alors le stockage, ses performances et son accès seront à étudier très attentivement</a:t>
            </a:r>
          </a:p>
          <a:p>
            <a:pPr lvl="1"/>
            <a:r>
              <a:rPr lang="fr-FR" dirty="0" smtClean="0"/>
              <a:t>SSD / flash cache et </a:t>
            </a:r>
            <a:r>
              <a:rPr lang="fr-FR" dirty="0" err="1" smtClean="0"/>
              <a:t>switch</a:t>
            </a:r>
            <a:r>
              <a:rPr lang="fr-FR" dirty="0" smtClean="0"/>
              <a:t> 10 Gb/s si on a un gros budget</a:t>
            </a:r>
          </a:p>
          <a:p>
            <a:pPr lvl="1"/>
            <a:r>
              <a:rPr lang="fr-FR" dirty="0" smtClean="0"/>
              <a:t>Agrégats de liens 1 Gb/s et bricolages autour de solutions plus ou moins gratuites de </a:t>
            </a:r>
            <a:r>
              <a:rPr lang="fr-FR" dirty="0" err="1" smtClean="0"/>
              <a:t>zfs</a:t>
            </a:r>
            <a:r>
              <a:rPr lang="fr-FR" dirty="0" smtClean="0"/>
              <a:t> pour faire du serveur NFS ou </a:t>
            </a:r>
            <a:r>
              <a:rPr lang="fr-FR" dirty="0" err="1" smtClean="0"/>
              <a:t>iSCSI</a:t>
            </a:r>
            <a:r>
              <a:rPr lang="fr-FR" dirty="0" smtClean="0"/>
              <a:t>. Merci </a:t>
            </a:r>
            <a:r>
              <a:rPr lang="fr-FR" dirty="0" err="1" smtClean="0"/>
              <a:t>Nexenta</a:t>
            </a:r>
            <a:r>
              <a:rPr lang="fr-FR" dirty="0" smtClean="0"/>
              <a:t> </a:t>
            </a:r>
            <a:r>
              <a:rPr lang="fr-FR" dirty="0" err="1" smtClean="0"/>
              <a:t>Community</a:t>
            </a:r>
            <a:r>
              <a:rPr lang="fr-FR" dirty="0" smtClean="0"/>
              <a:t> Edition </a:t>
            </a:r>
            <a:r>
              <a:rPr lang="fr-FR" dirty="0" smtClean="0">
                <a:sym typeface="Wingdings"/>
              </a:rPr>
              <a:t></a:t>
            </a:r>
            <a:endParaRPr lang="fr-FR" dirty="0" smtClean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6105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Logs et compagnie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Multiplication des logs avec les hyperviseurs, </a:t>
            </a:r>
            <a:r>
              <a:rPr lang="fr-FR" dirty="0" err="1" smtClean="0"/>
              <a:t>vCenter</a:t>
            </a:r>
            <a:r>
              <a:rPr lang="fr-FR" dirty="0" smtClean="0"/>
              <a:t>, </a:t>
            </a:r>
            <a:r>
              <a:rPr lang="fr-FR" dirty="0" err="1" smtClean="0"/>
              <a:t>View</a:t>
            </a:r>
            <a:r>
              <a:rPr lang="fr-FR" dirty="0" smtClean="0"/>
              <a:t>. Est ce que j’aggrave mon cas si je dis qu’on a ½ million de lignes </a:t>
            </a:r>
            <a:r>
              <a:rPr lang="fr-FR" dirty="0" err="1" smtClean="0"/>
              <a:t>squid</a:t>
            </a:r>
            <a:r>
              <a:rPr lang="fr-FR" dirty="0" smtClean="0"/>
              <a:t> authentifié ? </a:t>
            </a:r>
            <a:r>
              <a:rPr lang="fr-FR" dirty="0"/>
              <a:t>Comment les traiter </a:t>
            </a:r>
            <a:r>
              <a:rPr lang="fr-FR" dirty="0" smtClean="0"/>
              <a:t>?</a:t>
            </a:r>
          </a:p>
          <a:p>
            <a:r>
              <a:rPr lang="fr-FR" dirty="0" smtClean="0"/>
              <a:t>par le mépris ? Pas certain que le RSSI soit d’accord.</a:t>
            </a:r>
          </a:p>
          <a:p>
            <a:r>
              <a:rPr lang="fr-FR" dirty="0" smtClean="0"/>
              <a:t>VMware </a:t>
            </a:r>
            <a:r>
              <a:rPr lang="fr-FR" dirty="0" err="1" smtClean="0"/>
              <a:t>syslog</a:t>
            </a:r>
            <a:r>
              <a:rPr lang="fr-FR" dirty="0" smtClean="0"/>
              <a:t> </a:t>
            </a:r>
            <a:r>
              <a:rPr lang="fr-FR" dirty="0" err="1" smtClean="0"/>
              <a:t>collector</a:t>
            </a:r>
            <a:r>
              <a:rPr lang="fr-FR" dirty="0" smtClean="0"/>
              <a:t> + un moine copiste ?</a:t>
            </a:r>
          </a:p>
          <a:p>
            <a:r>
              <a:rPr lang="fr-FR" dirty="0" err="1" smtClean="0"/>
              <a:t>splunk</a:t>
            </a:r>
            <a:r>
              <a:rPr lang="fr-FR" dirty="0" smtClean="0"/>
              <a:t> ?</a:t>
            </a:r>
          </a:p>
          <a:p>
            <a:pPr lvl="1"/>
            <a:r>
              <a:rPr lang="fr-FR" dirty="0" smtClean="0"/>
              <a:t>Payant si logs / jour &gt; 500 Mo</a:t>
            </a:r>
          </a:p>
          <a:p>
            <a:pPr lvl="1"/>
            <a:r>
              <a:rPr lang="fr-FR" dirty="0" smtClean="0"/>
              <a:t>Diviser ses logs pour ne pas payer ?</a:t>
            </a:r>
          </a:p>
          <a:p>
            <a:r>
              <a:rPr lang="fr-FR" dirty="0" smtClean="0"/>
              <a:t>appli développée ad hoc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5628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Enfer ou bonheur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Focus  </a:t>
            </a:r>
          </a:p>
          <a:p>
            <a:pPr lvl="1"/>
            <a:r>
              <a:rPr lang="fr-FR" dirty="0" smtClean="0"/>
              <a:t>les soucis</a:t>
            </a:r>
          </a:p>
          <a:p>
            <a:pPr lvl="1"/>
            <a:r>
              <a:rPr lang="fr-FR" dirty="0" smtClean="0"/>
              <a:t>Les coûts</a:t>
            </a:r>
          </a:p>
          <a:p>
            <a:pPr lvl="1"/>
            <a:r>
              <a:rPr lang="fr-FR" dirty="0" smtClean="0"/>
              <a:t>Les contraintes</a:t>
            </a:r>
          </a:p>
          <a:p>
            <a:r>
              <a:rPr lang="fr-FR" dirty="0" smtClean="0"/>
              <a:t>Ne sera pas développé</a:t>
            </a:r>
          </a:p>
          <a:p>
            <a:pPr lvl="1"/>
            <a:r>
              <a:rPr lang="fr-FR" dirty="0" smtClean="0"/>
              <a:t>L’intérêt général de la virtualisation</a:t>
            </a:r>
          </a:p>
        </p:txBody>
      </p:sp>
    </p:spTree>
    <p:extLst>
      <p:ext uri="{BB962C8B-B14F-4D97-AF65-F5344CB8AC3E}">
        <p14:creationId xmlns:p14="http://schemas.microsoft.com/office/powerpoint/2010/main" val="3759706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PRA : après une </a:t>
            </a:r>
            <a:r>
              <a:rPr lang="fr-FR" dirty="0" smtClean="0"/>
              <a:t>catastrophe : </a:t>
            </a:r>
            <a:r>
              <a:rPr lang="fr-FR" dirty="0" smtClean="0"/>
              <a:t>seppuku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2" y="2293192"/>
            <a:ext cx="7581901" cy="4475422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Si je n’y </a:t>
            </a:r>
            <a:r>
              <a:rPr lang="fr-FR" dirty="0" smtClean="0"/>
              <a:t>ai </a:t>
            </a:r>
            <a:r>
              <a:rPr lang="fr-FR" dirty="0" smtClean="0"/>
              <a:t>pas réfléchi avant je suis sans doute mal…</a:t>
            </a:r>
          </a:p>
          <a:p>
            <a:r>
              <a:rPr lang="fr-FR" dirty="0" smtClean="0"/>
              <a:t>Nécessité de réflexion autour de la notion de PRA. Des outils existent en environnement </a:t>
            </a:r>
            <a:r>
              <a:rPr lang="fr-FR" dirty="0" err="1" smtClean="0"/>
              <a:t>virtualisé</a:t>
            </a:r>
            <a:r>
              <a:rPr lang="fr-FR" dirty="0" smtClean="0"/>
              <a:t> notamment  :</a:t>
            </a:r>
          </a:p>
          <a:p>
            <a:pPr lvl="1"/>
            <a:r>
              <a:rPr lang="fr-FR" dirty="0" smtClean="0"/>
              <a:t>VEEAM Backup &amp; </a:t>
            </a:r>
            <a:r>
              <a:rPr lang="fr-FR" dirty="0" err="1" smtClean="0"/>
              <a:t>Recovery</a:t>
            </a:r>
            <a:r>
              <a:rPr lang="fr-FR" dirty="0" smtClean="0"/>
              <a:t> : </a:t>
            </a:r>
          </a:p>
          <a:p>
            <a:pPr lvl="2"/>
            <a:r>
              <a:rPr lang="fr-FR" dirty="0" smtClean="0"/>
              <a:t>Sauvegarde sans agent</a:t>
            </a:r>
          </a:p>
          <a:p>
            <a:pPr lvl="2"/>
            <a:r>
              <a:rPr lang="fr-FR" dirty="0" smtClean="0"/>
              <a:t>Test automatisable de la validité des MV </a:t>
            </a:r>
            <a:r>
              <a:rPr lang="fr-FR" dirty="0" err="1" smtClean="0"/>
              <a:t>sauvergardées</a:t>
            </a:r>
            <a:r>
              <a:rPr lang="fr-FR" dirty="0" smtClean="0"/>
              <a:t> </a:t>
            </a:r>
          </a:p>
          <a:p>
            <a:pPr lvl="2"/>
            <a:r>
              <a:rPr lang="fr-FR" dirty="0" smtClean="0"/>
              <a:t>Inscription des MV automatiquement sur d’autres </a:t>
            </a:r>
            <a:r>
              <a:rPr lang="fr-FR" dirty="0" err="1" smtClean="0"/>
              <a:t>ESXi</a:t>
            </a:r>
            <a:endParaRPr lang="fr-FR" dirty="0" smtClean="0"/>
          </a:p>
          <a:p>
            <a:pPr lvl="2"/>
            <a:r>
              <a:rPr lang="fr-FR" dirty="0" smtClean="0"/>
              <a:t>Y a moins bien mais plus cher… =&gt; 300 €/socket</a:t>
            </a:r>
          </a:p>
          <a:p>
            <a:pPr lvl="1"/>
            <a:r>
              <a:rPr lang="fr-FR" dirty="0" smtClean="0"/>
              <a:t>Outil officiel VMware : Site </a:t>
            </a:r>
            <a:r>
              <a:rPr lang="fr-FR" dirty="0" err="1" smtClean="0"/>
              <a:t>Recovery</a:t>
            </a:r>
            <a:r>
              <a:rPr lang="fr-FR" dirty="0" smtClean="0"/>
              <a:t> Manager</a:t>
            </a:r>
          </a:p>
          <a:p>
            <a:pPr lvl="2"/>
            <a:r>
              <a:rPr lang="fr-FR" dirty="0" smtClean="0"/>
              <a:t>Organise tout y compris les PRA de test, merci Mr $$$</a:t>
            </a:r>
          </a:p>
          <a:p>
            <a:pPr lvl="1"/>
            <a:r>
              <a:rPr lang="fr-FR" dirty="0" smtClean="0"/>
              <a:t>Procédure maison ?</a:t>
            </a:r>
          </a:p>
          <a:p>
            <a:pPr lvl="2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8246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Mais combien ça coûte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2009</a:t>
            </a:r>
          </a:p>
          <a:p>
            <a:pPr lvl="1"/>
            <a:r>
              <a:rPr lang="fr-FR" dirty="0" smtClean="0"/>
              <a:t>Hard : 19000 € (2x PE 2950 + </a:t>
            </a:r>
            <a:r>
              <a:rPr lang="fr-FR" dirty="0" err="1" smtClean="0"/>
              <a:t>switch</a:t>
            </a:r>
            <a:r>
              <a:rPr lang="fr-FR" dirty="0" smtClean="0"/>
              <a:t> + MD3000i)</a:t>
            </a:r>
          </a:p>
          <a:p>
            <a:pPr lvl="1"/>
            <a:r>
              <a:rPr lang="fr-FR" dirty="0" smtClean="0"/>
              <a:t>Soft : </a:t>
            </a:r>
            <a:r>
              <a:rPr lang="fr-FR" dirty="0"/>
              <a:t>6000 € (</a:t>
            </a:r>
            <a:r>
              <a:rPr lang="fr-FR" dirty="0" err="1" smtClean="0"/>
              <a:t>vSphere</a:t>
            </a:r>
            <a:r>
              <a:rPr lang="fr-FR" dirty="0" smtClean="0"/>
              <a:t> Standard + </a:t>
            </a:r>
            <a:r>
              <a:rPr lang="fr-FR" dirty="0" err="1" smtClean="0"/>
              <a:t>vCenter</a:t>
            </a:r>
            <a:r>
              <a:rPr lang="fr-FR" dirty="0" smtClean="0"/>
              <a:t>)</a:t>
            </a:r>
          </a:p>
          <a:p>
            <a:r>
              <a:rPr lang="fr-FR" dirty="0" smtClean="0"/>
              <a:t>2010 </a:t>
            </a:r>
          </a:p>
          <a:p>
            <a:pPr lvl="1"/>
            <a:r>
              <a:rPr lang="fr-FR" dirty="0" smtClean="0"/>
              <a:t>Hard :  1000 € (petit NAS)</a:t>
            </a:r>
          </a:p>
          <a:p>
            <a:pPr lvl="1"/>
            <a:r>
              <a:rPr lang="fr-FR" dirty="0" smtClean="0"/>
              <a:t>Soft : 15000 € (formation </a:t>
            </a:r>
            <a:r>
              <a:rPr lang="fr-FR" dirty="0" err="1" smtClean="0"/>
              <a:t>View</a:t>
            </a:r>
            <a:r>
              <a:rPr lang="fr-FR" dirty="0" smtClean="0"/>
              <a:t>, upgrades licences + 50 jetons </a:t>
            </a:r>
            <a:r>
              <a:rPr lang="fr-FR" dirty="0" err="1" smtClean="0"/>
              <a:t>View</a:t>
            </a:r>
            <a:r>
              <a:rPr lang="fr-FR" dirty="0" smtClean="0"/>
              <a:t> + maintenances)</a:t>
            </a:r>
          </a:p>
          <a:p>
            <a:r>
              <a:rPr lang="fr-FR" dirty="0" smtClean="0"/>
              <a:t>2011  </a:t>
            </a:r>
          </a:p>
          <a:p>
            <a:pPr lvl="1"/>
            <a:r>
              <a:rPr lang="fr-FR" dirty="0" smtClean="0"/>
              <a:t>Hard : 800 € (</a:t>
            </a:r>
            <a:r>
              <a:rPr lang="fr-FR" dirty="0" err="1" smtClean="0"/>
              <a:t>switch</a:t>
            </a:r>
            <a:r>
              <a:rPr lang="fr-FR" dirty="0"/>
              <a:t>)</a:t>
            </a:r>
            <a:r>
              <a:rPr lang="fr-FR" dirty="0" smtClean="0"/>
              <a:t> </a:t>
            </a:r>
          </a:p>
          <a:p>
            <a:pPr lvl="1"/>
            <a:r>
              <a:rPr lang="fr-FR" dirty="0" smtClean="0"/>
              <a:t>Soft : 10000 € (VEEAM B&amp;R, upgrade licences dont </a:t>
            </a:r>
            <a:r>
              <a:rPr lang="fr-FR" dirty="0" err="1" smtClean="0"/>
              <a:t>View</a:t>
            </a:r>
            <a:r>
              <a:rPr lang="fr-FR" dirty="0" smtClean="0"/>
              <a:t> Entreprise)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58433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Grand total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Sur trois ans :</a:t>
            </a:r>
          </a:p>
          <a:p>
            <a:pPr lvl="1"/>
            <a:r>
              <a:rPr lang="fr-FR" dirty="0" smtClean="0"/>
              <a:t>52000 € environ </a:t>
            </a:r>
          </a:p>
          <a:p>
            <a:pPr lvl="2"/>
            <a:r>
              <a:rPr lang="fr-FR" dirty="0" smtClean="0"/>
              <a:t>dont 25000 € à la charge de notre service</a:t>
            </a:r>
          </a:p>
          <a:p>
            <a:pPr lvl="2"/>
            <a:r>
              <a:rPr lang="fr-FR" dirty="0" smtClean="0"/>
              <a:t>Le reste c’est du fonctionnement en mode « projet » : BQE, dotation exceptionnelle etc…</a:t>
            </a:r>
          </a:p>
          <a:p>
            <a:pPr lvl="1"/>
            <a:r>
              <a:rPr lang="fr-FR" dirty="0" smtClean="0"/>
              <a:t>Maintenance annuelle</a:t>
            </a:r>
          </a:p>
          <a:p>
            <a:pPr lvl="2"/>
            <a:r>
              <a:rPr lang="fr-FR" dirty="0" smtClean="0"/>
              <a:t>De l’ordre de 4500€</a:t>
            </a:r>
          </a:p>
          <a:p>
            <a:pPr lvl="3"/>
            <a:r>
              <a:rPr lang="fr-FR" dirty="0" smtClean="0"/>
              <a:t>3600 € VMware : hyperviseurs, </a:t>
            </a:r>
            <a:r>
              <a:rPr lang="fr-FR" dirty="0" err="1" smtClean="0"/>
              <a:t>vCenter</a:t>
            </a:r>
            <a:r>
              <a:rPr lang="fr-FR" dirty="0" smtClean="0"/>
              <a:t>, </a:t>
            </a:r>
            <a:r>
              <a:rPr lang="fr-FR" dirty="0" err="1" smtClean="0"/>
              <a:t>View</a:t>
            </a:r>
            <a:endParaRPr lang="fr-FR" dirty="0" smtClean="0"/>
          </a:p>
          <a:p>
            <a:pPr lvl="3"/>
            <a:r>
              <a:rPr lang="fr-FR" dirty="0" smtClean="0"/>
              <a:t>900 € </a:t>
            </a:r>
            <a:r>
              <a:rPr lang="fr-FR" dirty="0" err="1" smtClean="0"/>
              <a:t>Veeam</a:t>
            </a:r>
            <a:r>
              <a:rPr lang="fr-FR" dirty="0" smtClean="0"/>
              <a:t> </a:t>
            </a:r>
          </a:p>
          <a:p>
            <a:pPr lvl="2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874680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ROI et satisfaction de utilisateur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2" y="1882587"/>
            <a:ext cx="7581901" cy="4865345"/>
          </a:xfrm>
        </p:spPr>
        <p:txBody>
          <a:bodyPr>
            <a:normAutofit/>
          </a:bodyPr>
          <a:lstStyle/>
          <a:p>
            <a:r>
              <a:rPr lang="fr-FR" dirty="0" smtClean="0"/>
              <a:t>ROI : difficile à calculer car il faudrait intégrer </a:t>
            </a:r>
          </a:p>
          <a:p>
            <a:pPr lvl="1"/>
            <a:r>
              <a:rPr lang="fr-FR" dirty="0" smtClean="0"/>
              <a:t>De l’ordre de 180 000 € pour 3 personnels</a:t>
            </a:r>
          </a:p>
          <a:p>
            <a:pPr lvl="1"/>
            <a:r>
              <a:rPr lang="fr-FR" dirty="0" smtClean="0"/>
              <a:t>Le service : 50-60 000  € de budget matériel/logiciel</a:t>
            </a:r>
          </a:p>
          <a:p>
            <a:pPr lvl="1"/>
            <a:r>
              <a:rPr lang="fr-FR" dirty="0" smtClean="0"/>
              <a:t>Fluides pour un montant qui m’est inconnu</a:t>
            </a:r>
          </a:p>
          <a:p>
            <a:r>
              <a:rPr lang="fr-FR" dirty="0" smtClean="0"/>
              <a:t>La maintenance de 4500 € représente </a:t>
            </a:r>
          </a:p>
          <a:p>
            <a:pPr lvl="1"/>
            <a:r>
              <a:rPr lang="fr-FR" dirty="0" smtClean="0"/>
              <a:t>7-10 % du budget global du service et nous permet d’intégrer patchs et changement majeurs de version de logiciel</a:t>
            </a:r>
          </a:p>
          <a:p>
            <a:pPr lvl="1"/>
            <a:r>
              <a:rPr lang="fr-FR" dirty="0" smtClean="0"/>
              <a:t>2 % du cout global de notre service pour l’université</a:t>
            </a:r>
          </a:p>
        </p:txBody>
      </p:sp>
    </p:spTree>
    <p:extLst>
      <p:ext uri="{BB962C8B-B14F-4D97-AF65-F5344CB8AC3E}">
        <p14:creationId xmlns:p14="http://schemas.microsoft.com/office/powerpoint/2010/main" val="3910262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Apports de notre virtualisation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2" y="1882587"/>
            <a:ext cx="7581901" cy="4856879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Soutien de </a:t>
            </a:r>
            <a:r>
              <a:rPr lang="fr-FR" dirty="0" smtClean="0"/>
              <a:t>notre </a:t>
            </a:r>
            <a:r>
              <a:rPr lang="fr-FR" dirty="0"/>
              <a:t>croissance </a:t>
            </a:r>
            <a:r>
              <a:rPr lang="fr-FR" dirty="0" smtClean="0"/>
              <a:t> </a:t>
            </a:r>
            <a:endParaRPr lang="fr-FR" dirty="0"/>
          </a:p>
          <a:p>
            <a:pPr lvl="2"/>
            <a:r>
              <a:rPr lang="fr-FR" dirty="0" smtClean="0"/>
              <a:t>Passer </a:t>
            </a:r>
            <a:r>
              <a:rPr lang="fr-FR" dirty="0"/>
              <a:t>de 10 à 18 salles avec un nombre </a:t>
            </a:r>
            <a:r>
              <a:rPr lang="fr-FR" dirty="0" smtClean="0"/>
              <a:t>constant </a:t>
            </a:r>
            <a:r>
              <a:rPr lang="fr-FR" dirty="0"/>
              <a:t>de </a:t>
            </a:r>
            <a:r>
              <a:rPr lang="fr-FR" dirty="0" smtClean="0"/>
              <a:t>personnels</a:t>
            </a:r>
            <a:endParaRPr lang="fr-FR" dirty="0"/>
          </a:p>
          <a:p>
            <a:pPr lvl="2"/>
            <a:r>
              <a:rPr lang="fr-FR" dirty="0"/>
              <a:t>Augmentation du SLA et des services</a:t>
            </a:r>
          </a:p>
          <a:p>
            <a:r>
              <a:rPr lang="fr-FR" dirty="0" smtClean="0"/>
              <a:t>Capacité à répondre </a:t>
            </a:r>
            <a:r>
              <a:rPr lang="fr-FR" dirty="0"/>
              <a:t>à des demandes « très spécifiques » des enseignants dans des délais particulièrement </a:t>
            </a:r>
            <a:r>
              <a:rPr lang="fr-FR" dirty="0" smtClean="0"/>
              <a:t>courts</a:t>
            </a:r>
            <a:r>
              <a:rPr lang="fr-FR" dirty="0"/>
              <a:t> </a:t>
            </a:r>
            <a:r>
              <a:rPr lang="fr-FR" dirty="0" smtClean="0"/>
              <a:t>que la courtoisie nous empêche parfois de refuser…</a:t>
            </a:r>
            <a:endParaRPr lang="fr-FR" dirty="0"/>
          </a:p>
          <a:p>
            <a:pPr lvl="2"/>
            <a:r>
              <a:rPr lang="fr-FR" dirty="0"/>
              <a:t>Dimanche 22h : « William, je voudrais 15 machines </a:t>
            </a:r>
            <a:r>
              <a:rPr lang="fr-FR" dirty="0" smtClean="0"/>
              <a:t>virtuelles avec Oracle </a:t>
            </a:r>
            <a:r>
              <a:rPr lang="fr-FR" dirty="0"/>
              <a:t>pour demain </a:t>
            </a:r>
            <a:r>
              <a:rPr lang="fr-FR" dirty="0" smtClean="0"/>
              <a:t>13h30 ! »</a:t>
            </a:r>
            <a:endParaRPr lang="fr-FR" dirty="0"/>
          </a:p>
          <a:p>
            <a:pPr lvl="2"/>
            <a:r>
              <a:rPr lang="fr-FR" dirty="0"/>
              <a:t>Je veux que mes étudiants soient administrateurs de leurs </a:t>
            </a:r>
            <a:r>
              <a:rPr lang="fr-FR" dirty="0" smtClean="0"/>
              <a:t>machines et qu’ils installent leurs OS sinon ta solution est nulle…</a:t>
            </a:r>
            <a:endParaRPr lang="fr-FR" dirty="0"/>
          </a:p>
          <a:p>
            <a:pPr lvl="2"/>
            <a:r>
              <a:rPr lang="fr-FR" dirty="0"/>
              <a:t>Je veux faire du </a:t>
            </a:r>
            <a:r>
              <a:rPr lang="fr-FR" dirty="0" err="1"/>
              <a:t>wireshark</a:t>
            </a:r>
            <a:r>
              <a:rPr lang="fr-FR" dirty="0"/>
              <a:t> en </a:t>
            </a:r>
            <a:r>
              <a:rPr lang="fr-FR" dirty="0" smtClean="0"/>
              <a:t>monde promiscuité car je veux montrer à mes étudiants comment on casse un service informatique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1138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Apports personnels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2" y="2725586"/>
            <a:ext cx="7581901" cy="3912234"/>
          </a:xfrm>
        </p:spPr>
        <p:txBody>
          <a:bodyPr>
            <a:normAutofit/>
          </a:bodyPr>
          <a:lstStyle/>
          <a:p>
            <a:r>
              <a:rPr lang="fr-FR" sz="3200" dirty="0"/>
              <a:t>Le tout en évitant « le surmenage  </a:t>
            </a:r>
            <a:r>
              <a:rPr lang="fr-FR" sz="3200" dirty="0" smtClean="0"/>
              <a:t>» </a:t>
            </a:r>
            <a:endParaRPr lang="fr-FR" sz="3200" dirty="0"/>
          </a:p>
          <a:p>
            <a:r>
              <a:rPr lang="fr-FR" sz="3200" dirty="0" smtClean="0"/>
              <a:t>De transformer </a:t>
            </a:r>
            <a:r>
              <a:rPr lang="fr-FR" sz="3200" dirty="0"/>
              <a:t>son service en serveur </a:t>
            </a:r>
            <a:r>
              <a:rPr lang="fr-FR" sz="3200" dirty="0" err="1" smtClean="0"/>
              <a:t>warez</a:t>
            </a:r>
            <a:r>
              <a:rPr lang="fr-FR" sz="3200" dirty="0" smtClean="0"/>
              <a:t>, TOR ou autre </a:t>
            </a:r>
            <a:r>
              <a:rPr lang="fr-FR" sz="3200" dirty="0" err="1" smtClean="0"/>
              <a:t>Anonymous</a:t>
            </a:r>
            <a:endParaRPr lang="fr-FR" sz="3200" dirty="0" smtClean="0"/>
          </a:p>
          <a:p>
            <a:r>
              <a:rPr lang="fr-FR" sz="3200" dirty="0" smtClean="0"/>
              <a:t>Avoir du plaisir à manier des concepts intéressants</a:t>
            </a:r>
            <a:endParaRPr lang="fr-FR" sz="32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4100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Vrai Bénéfice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2" y="1882587"/>
            <a:ext cx="7581901" cy="4688763"/>
          </a:xfrm>
        </p:spPr>
        <p:txBody>
          <a:bodyPr/>
          <a:lstStyle/>
          <a:p>
            <a:r>
              <a:rPr lang="fr-FR" dirty="0" smtClean="0"/>
              <a:t>L’étudiant possède le même poste de travail qu’il soit</a:t>
            </a:r>
          </a:p>
          <a:p>
            <a:pPr lvl="1"/>
            <a:r>
              <a:rPr lang="fr-FR" dirty="0" smtClean="0"/>
              <a:t>Dans une salle d’enseignement en train de faire son TP</a:t>
            </a:r>
          </a:p>
          <a:p>
            <a:pPr lvl="1"/>
            <a:r>
              <a:rPr lang="fr-FR" dirty="0" smtClean="0"/>
              <a:t>Chez lui en « rejouant » ce TP</a:t>
            </a:r>
          </a:p>
          <a:p>
            <a:pPr lvl="1"/>
            <a:r>
              <a:rPr lang="fr-FR" dirty="0" smtClean="0"/>
              <a:t>De n’importe où en travaillant sur ses TP ou ses projets d’études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Il n’a pas besoin d’être aussi bon que l’</a:t>
            </a:r>
            <a:r>
              <a:rPr lang="fr-FR" dirty="0" err="1" smtClean="0"/>
              <a:t>admin</a:t>
            </a:r>
            <a:r>
              <a:rPr lang="fr-FR" dirty="0" smtClean="0"/>
              <a:t> système pour se connecter à tout cela…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7262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de vue humain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2" y="1882588"/>
            <a:ext cx="7581901" cy="4823012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Nécessité d’acquérir des connaissances techniques pour devenir opérateur de ce genre d’environnement</a:t>
            </a:r>
          </a:p>
          <a:p>
            <a:pPr lvl="1"/>
            <a:r>
              <a:rPr lang="fr-FR" dirty="0" smtClean="0"/>
              <a:t>résistance au changement ?</a:t>
            </a:r>
          </a:p>
          <a:p>
            <a:r>
              <a:rPr lang="fr-FR" dirty="0" smtClean="0"/>
              <a:t>Position délicate de l’ingénieur système</a:t>
            </a:r>
          </a:p>
          <a:p>
            <a:pPr lvl="1"/>
            <a:r>
              <a:rPr lang="fr-FR" dirty="0" smtClean="0"/>
              <a:t>Système et/ou réseau ?</a:t>
            </a:r>
          </a:p>
          <a:p>
            <a:pPr lvl="1"/>
            <a:r>
              <a:rPr lang="fr-FR" dirty="0" smtClean="0"/>
              <a:t>Rôle entre l’architecte, le maçon et la tour de contrôle</a:t>
            </a:r>
          </a:p>
          <a:p>
            <a:r>
              <a:rPr lang="fr-FR" dirty="0" smtClean="0"/>
              <a:t>C’est une lame de fond qu’on évitera difficilement. Tendance à contractualiser plus fortement notre travail. On fait plus avec moins. Où doit on mettre le curseur entre</a:t>
            </a:r>
          </a:p>
          <a:p>
            <a:pPr lvl="1"/>
            <a:r>
              <a:rPr lang="fr-FR" dirty="0" smtClean="0"/>
              <a:t>Augmentation du travail </a:t>
            </a:r>
          </a:p>
          <a:p>
            <a:pPr lvl="1"/>
            <a:r>
              <a:rPr lang="fr-FR" dirty="0" smtClean="0"/>
              <a:t>Augmentation de la qualité</a:t>
            </a:r>
          </a:p>
          <a:p>
            <a:pPr lvl="1"/>
            <a:r>
              <a:rPr lang="fr-FR" dirty="0" smtClean="0"/>
              <a:t>Gestion des nouveaux processus </a:t>
            </a:r>
          </a:p>
          <a:p>
            <a:pPr lvl="1"/>
            <a:r>
              <a:rPr lang="fr-FR" dirty="0" smtClean="0"/>
              <a:t>Que fait on et comment intégrer ceux qui ne sont pas dans ce train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5203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Au final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C’est un nouveau métier qui </a:t>
            </a:r>
            <a:r>
              <a:rPr lang="fr-FR" dirty="0" smtClean="0"/>
              <a:t>englobe, partiellement, </a:t>
            </a:r>
            <a:r>
              <a:rPr lang="fr-FR" dirty="0" smtClean="0"/>
              <a:t>les métiers</a:t>
            </a:r>
          </a:p>
          <a:p>
            <a:pPr lvl="1"/>
            <a:r>
              <a:rPr lang="fr-FR" dirty="0" smtClean="0"/>
              <a:t>D’ingénieur système</a:t>
            </a:r>
          </a:p>
          <a:p>
            <a:pPr lvl="1"/>
            <a:r>
              <a:rPr lang="fr-FR" dirty="0" smtClean="0"/>
              <a:t>D’Administrateur réseau</a:t>
            </a:r>
          </a:p>
          <a:p>
            <a:r>
              <a:rPr lang="fr-FR" dirty="0" smtClean="0"/>
              <a:t>Les services rendus sont à la hauteur de l’investissement technique</a:t>
            </a:r>
          </a:p>
          <a:p>
            <a:r>
              <a:rPr lang="fr-FR" dirty="0" smtClean="0"/>
              <a:t>Faites fi des difficultés, jetez vous dans la virtualisation quelque soit le type de </a:t>
            </a:r>
            <a:r>
              <a:rPr lang="fr-FR" dirty="0" err="1" smtClean="0"/>
              <a:t>licensing</a:t>
            </a:r>
            <a:r>
              <a:rPr lang="fr-FR" dirty="0" smtClean="0"/>
              <a:t> </a:t>
            </a:r>
            <a:r>
              <a:rPr lang="fr-FR" dirty="0" smtClean="0"/>
              <a:t>qui correspond à vos besoins</a:t>
            </a:r>
            <a:endParaRPr lang="fr-FR" dirty="0" smtClean="0"/>
          </a:p>
          <a:p>
            <a:pPr lvl="1"/>
            <a:r>
              <a:rPr lang="fr-FR" dirty="0" err="1" smtClean="0"/>
              <a:t>Vmware</a:t>
            </a:r>
            <a:endParaRPr lang="fr-FR" dirty="0" smtClean="0"/>
          </a:p>
          <a:p>
            <a:pPr lvl="1"/>
            <a:r>
              <a:rPr lang="fr-FR" dirty="0" smtClean="0"/>
              <a:t>Microsoft</a:t>
            </a:r>
          </a:p>
          <a:p>
            <a:pPr lvl="1"/>
            <a:r>
              <a:rPr lang="fr-FR" dirty="0" smtClean="0"/>
              <a:t>Citrix</a:t>
            </a:r>
          </a:p>
          <a:p>
            <a:pPr lvl="1"/>
            <a:r>
              <a:rPr lang="fr-FR" dirty="0" smtClean="0"/>
              <a:t>Et tous les plus ou moins gratuits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5796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143967"/>
          </a:xfrm>
        </p:spPr>
        <p:txBody>
          <a:bodyPr/>
          <a:lstStyle/>
          <a:p>
            <a:r>
              <a:rPr lang="fr-FR" sz="4800" dirty="0" smtClean="0"/>
              <a:t>Lecture dans le marc de café</a:t>
            </a:r>
            <a:endParaRPr lang="fr-FR" sz="4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2" y="2633513"/>
            <a:ext cx="7581901" cy="4004307"/>
          </a:xfrm>
        </p:spPr>
        <p:txBody>
          <a:bodyPr>
            <a:normAutofit fontScale="92500"/>
          </a:bodyPr>
          <a:lstStyle/>
          <a:p>
            <a:r>
              <a:rPr lang="fr-FR" dirty="0"/>
              <a:t>Tendance générale à modéliser les infrastructures et les processus. Peut être que l'on se rapproche de </a:t>
            </a:r>
            <a:r>
              <a:rPr lang="fr-FR" dirty="0" smtClean="0"/>
              <a:t>logiciels </a:t>
            </a:r>
            <a:r>
              <a:rPr lang="fr-FR" dirty="0"/>
              <a:t>tels que </a:t>
            </a:r>
            <a:r>
              <a:rPr lang="fr-FR" dirty="0" err="1"/>
              <a:t>vCloud</a:t>
            </a:r>
            <a:r>
              <a:rPr lang="fr-FR" dirty="0"/>
              <a:t> afin d'avoir un vrai fonctionnement de type IAAS / PAAS. </a:t>
            </a:r>
            <a:endParaRPr lang="fr-FR" dirty="0" smtClean="0"/>
          </a:p>
          <a:p>
            <a:r>
              <a:rPr lang="fr-FR" dirty="0" smtClean="0"/>
              <a:t>Est</a:t>
            </a:r>
            <a:r>
              <a:rPr lang="fr-FR" dirty="0"/>
              <a:t>-ce que l'échelon opérationnel irait plus vite et plus loin que l'échelon </a:t>
            </a:r>
            <a:r>
              <a:rPr lang="fr-FR" dirty="0" smtClean="0"/>
              <a:t>stratégique</a:t>
            </a:r>
            <a:r>
              <a:rPr lang="fr-FR" dirty="0"/>
              <a:t> </a:t>
            </a:r>
            <a:r>
              <a:rPr lang="fr-FR" dirty="0" smtClean="0"/>
              <a:t>?</a:t>
            </a:r>
          </a:p>
          <a:p>
            <a:r>
              <a:rPr lang="fr-FR" dirty="0" smtClean="0"/>
              <a:t>Est ce que nos DRH auront la capacité à gérer les enjeux des formations liées aux technologies de virtualisation ?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4" name="Image 3" descr="La-Voyance_larg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043" y="1341748"/>
            <a:ext cx="954049" cy="948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884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Contexte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Service Informatique Pédagogique</a:t>
            </a:r>
          </a:p>
          <a:p>
            <a:r>
              <a:rPr lang="fr-FR" dirty="0" smtClean="0"/>
              <a:t>7000 comptes dont 2000 utilisateurs vraiment actifs</a:t>
            </a:r>
          </a:p>
          <a:p>
            <a:r>
              <a:rPr lang="fr-FR" dirty="0" smtClean="0"/>
              <a:t>18 salles de PC / terminaux soit de l’ordre de 200 terminaux ou ordinateurs physiques</a:t>
            </a:r>
          </a:p>
          <a:p>
            <a:r>
              <a:rPr lang="fr-FR" dirty="0" smtClean="0"/>
              <a:t>4 Hyperviseurs VMware</a:t>
            </a:r>
          </a:p>
          <a:p>
            <a:r>
              <a:rPr lang="fr-FR" dirty="0" smtClean="0"/>
              <a:t>Plus de 300 MV postes de travail en période de « pointe » sans doute le double pour la prochaine rentrée</a:t>
            </a:r>
          </a:p>
          <a:p>
            <a:r>
              <a:rPr lang="fr-FR" dirty="0" smtClean="0"/>
              <a:t>3 personnels techniques pour gérer notamment cela</a:t>
            </a:r>
          </a:p>
        </p:txBody>
      </p:sp>
    </p:spTree>
    <p:extLst>
      <p:ext uri="{BB962C8B-B14F-4D97-AF65-F5344CB8AC3E}">
        <p14:creationId xmlns:p14="http://schemas.microsoft.com/office/powerpoint/2010/main" val="226993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 questions ? </a:t>
            </a:r>
            <a:endParaRPr lang="fr-FR" dirty="0"/>
          </a:p>
        </p:txBody>
      </p:sp>
      <p:pic>
        <p:nvPicPr>
          <p:cNvPr id="5" name="Espace réservé du contenu 4" descr="cible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2866" r="-42866"/>
          <a:stretch>
            <a:fillRect/>
          </a:stretch>
        </p:blipFill>
        <p:spPr>
          <a:xfrm>
            <a:off x="779463" y="1882775"/>
            <a:ext cx="7581900" cy="3952875"/>
          </a:xfrm>
        </p:spPr>
      </p:pic>
    </p:spTree>
    <p:extLst>
      <p:ext uri="{BB962C8B-B14F-4D97-AF65-F5344CB8AC3E}">
        <p14:creationId xmlns:p14="http://schemas.microsoft.com/office/powerpoint/2010/main" val="2082273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Historique rapide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2007-2008 </a:t>
            </a:r>
            <a:r>
              <a:rPr lang="fr-FR" dirty="0" err="1" smtClean="0"/>
              <a:t>vmware</a:t>
            </a:r>
            <a:r>
              <a:rPr lang="fr-FR" dirty="0" smtClean="0"/>
              <a:t> server (virtualisation de multiples BD Oracle). Aucun serveur dédié</a:t>
            </a:r>
          </a:p>
          <a:p>
            <a:r>
              <a:rPr lang="fr-FR" dirty="0" smtClean="0"/>
              <a:t>2009 : premier investissement 3 hyperviseurs ESX 4.x Standard et </a:t>
            </a:r>
            <a:r>
              <a:rPr lang="fr-FR" dirty="0" err="1" smtClean="0"/>
              <a:t>vCenter</a:t>
            </a:r>
            <a:r>
              <a:rPr lang="fr-FR" dirty="0" smtClean="0"/>
              <a:t>. Pourquoi payer pour avoir de l’hyperviseur ?</a:t>
            </a:r>
          </a:p>
          <a:p>
            <a:pPr lvl="1"/>
            <a:r>
              <a:rPr lang="fr-FR" dirty="0" smtClean="0"/>
              <a:t>Déplacement à chaud des MV</a:t>
            </a:r>
          </a:p>
          <a:p>
            <a:pPr lvl="1"/>
            <a:r>
              <a:rPr lang="fr-FR" dirty="0" smtClean="0"/>
              <a:t>Gestionnaire d’infrastructure </a:t>
            </a:r>
            <a:r>
              <a:rPr lang="fr-FR" dirty="0" err="1" smtClean="0"/>
              <a:t>vCenter</a:t>
            </a:r>
            <a:endParaRPr lang="fr-FR" dirty="0" smtClean="0"/>
          </a:p>
          <a:p>
            <a:pPr lvl="1"/>
            <a:r>
              <a:rPr lang="fr-FR" dirty="0" smtClean="0"/>
              <a:t>Standard du marché</a:t>
            </a:r>
          </a:p>
          <a:p>
            <a:pPr lvl="1"/>
            <a:r>
              <a:rPr lang="fr-FR" dirty="0" smtClean="0"/>
              <a:t>Capable d’évoluer sur du VDI très cohérent</a:t>
            </a:r>
          </a:p>
          <a:p>
            <a:r>
              <a:rPr lang="fr-FR" dirty="0" smtClean="0"/>
              <a:t>2010-2011 : premiers pas dans le VDI avec </a:t>
            </a:r>
            <a:r>
              <a:rPr lang="fr-FR" dirty="0" err="1" smtClean="0"/>
              <a:t>View</a:t>
            </a:r>
            <a:r>
              <a:rPr lang="fr-FR" dirty="0"/>
              <a:t> </a:t>
            </a:r>
            <a:r>
              <a:rPr lang="fr-FR" dirty="0" smtClean="0"/>
              <a:t>4.x et Windows XP</a:t>
            </a:r>
          </a:p>
          <a:p>
            <a:r>
              <a:rPr lang="fr-FR" dirty="0" smtClean="0"/>
              <a:t>2011-2012 : VDI avec Windows 7</a:t>
            </a:r>
          </a:p>
          <a:p>
            <a:r>
              <a:rPr lang="fr-FR" dirty="0" smtClean="0"/>
              <a:t>Rentrée 2012 : </a:t>
            </a:r>
            <a:r>
              <a:rPr lang="fr-FR" dirty="0" err="1" smtClean="0"/>
              <a:t>vSphere</a:t>
            </a:r>
            <a:r>
              <a:rPr lang="fr-FR" dirty="0" smtClean="0"/>
              <a:t> 5.x, </a:t>
            </a:r>
            <a:r>
              <a:rPr lang="fr-FR" dirty="0" err="1" smtClean="0"/>
              <a:t>View</a:t>
            </a:r>
            <a:r>
              <a:rPr lang="fr-FR" dirty="0" smtClean="0"/>
              <a:t> 5.x et passage aux clones liés</a:t>
            </a:r>
          </a:p>
        </p:txBody>
      </p:sp>
    </p:spTree>
    <p:extLst>
      <p:ext uri="{BB962C8B-B14F-4D97-AF65-F5344CB8AC3E}">
        <p14:creationId xmlns:p14="http://schemas.microsoft.com/office/powerpoint/2010/main" val="2995766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800" dirty="0" smtClean="0"/>
              <a:t>Virtualisation</a:t>
            </a:r>
            <a:r>
              <a:rPr lang="fr-FR" sz="4800" baseline="0" dirty="0" smtClean="0"/>
              <a:t> de Serveur : </a:t>
            </a:r>
            <a:r>
              <a:rPr lang="fr-FR" baseline="0" dirty="0" smtClean="0"/>
              <a:t>Stockage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2" y="1882587"/>
            <a:ext cx="7581901" cy="4797613"/>
          </a:xfrm>
        </p:spPr>
        <p:txBody>
          <a:bodyPr>
            <a:normAutofit/>
          </a:bodyPr>
          <a:lstStyle/>
          <a:p>
            <a:r>
              <a:rPr lang="fr-FR" dirty="0" smtClean="0"/>
              <a:t>Nécessite un stockage partagé</a:t>
            </a:r>
          </a:p>
          <a:p>
            <a:r>
              <a:rPr lang="fr-FR" dirty="0" smtClean="0"/>
              <a:t>Si tout le monde a du NFS ou SMB,  on n’a pas tous une grosse baie de disque réseau </a:t>
            </a:r>
            <a:r>
              <a:rPr lang="fr-FR" dirty="0" smtClean="0">
                <a:sym typeface="Wingdings"/>
              </a:rPr>
              <a:t></a:t>
            </a:r>
            <a:endParaRPr lang="fr-FR" dirty="0" smtClean="0"/>
          </a:p>
          <a:p>
            <a:r>
              <a:rPr lang="fr-FR" dirty="0" smtClean="0"/>
              <a:t>On commence par dépenser beaucoup d’argent sur ce point </a:t>
            </a:r>
            <a:r>
              <a:rPr lang="fr-FR" dirty="0" smtClean="0">
                <a:sym typeface="Wingdings"/>
              </a:rPr>
              <a:t></a:t>
            </a:r>
          </a:p>
          <a:p>
            <a:r>
              <a:rPr lang="fr-FR" dirty="0" smtClean="0">
                <a:sym typeface="Wingdings"/>
              </a:rPr>
              <a:t>Si on est riche on la double pour éviter le Single Point Of </a:t>
            </a:r>
            <a:r>
              <a:rPr lang="fr-FR" dirty="0" err="1" smtClean="0">
                <a:sym typeface="Wingdings"/>
              </a:rPr>
              <a:t>Failure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6253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VMware</a:t>
            </a:r>
            <a:r>
              <a:rPr lang="fr-FR" dirty="0"/>
              <a:t/>
            </a:r>
            <a:br>
              <a:rPr lang="fr-FR" dirty="0"/>
            </a:br>
            <a:r>
              <a:rPr lang="fr-FR" sz="3600" dirty="0" smtClean="0"/>
              <a:t>manque de clarté</a:t>
            </a:r>
            <a:endParaRPr lang="fr-FR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2" y="2118683"/>
            <a:ext cx="7581901" cy="4463514"/>
          </a:xfrm>
        </p:spPr>
        <p:txBody>
          <a:bodyPr>
            <a:normAutofit/>
          </a:bodyPr>
          <a:lstStyle/>
          <a:p>
            <a:r>
              <a:rPr lang="fr-FR" dirty="0" smtClean="0"/>
              <a:t>VMware : tous les deux ans la terminologie change</a:t>
            </a:r>
          </a:p>
          <a:p>
            <a:r>
              <a:rPr lang="fr-FR" dirty="0" smtClean="0"/>
              <a:t>Disparition des concepts : l’ESX est mort, vive l’</a:t>
            </a:r>
            <a:r>
              <a:rPr lang="fr-FR" dirty="0" err="1" smtClean="0"/>
              <a:t>ESXi</a:t>
            </a:r>
            <a:endParaRPr lang="fr-FR" dirty="0" smtClean="0"/>
          </a:p>
          <a:p>
            <a:pPr lvl="1"/>
            <a:r>
              <a:rPr lang="fr-FR" dirty="0" smtClean="0"/>
              <a:t>ESX : hyperviseur basé sur une </a:t>
            </a:r>
            <a:r>
              <a:rPr lang="fr-FR" dirty="0" err="1" smtClean="0"/>
              <a:t>redhat</a:t>
            </a:r>
            <a:r>
              <a:rPr lang="fr-FR" dirty="0" smtClean="0"/>
              <a:t> (</a:t>
            </a:r>
            <a:r>
              <a:rPr lang="fr-FR" dirty="0" err="1" smtClean="0"/>
              <a:t>like</a:t>
            </a:r>
            <a:r>
              <a:rPr lang="fr-FR" dirty="0" smtClean="0"/>
              <a:t>)</a:t>
            </a:r>
          </a:p>
          <a:p>
            <a:pPr lvl="1"/>
            <a:r>
              <a:rPr lang="fr-FR" dirty="0" err="1" smtClean="0"/>
              <a:t>ESXi</a:t>
            </a:r>
            <a:r>
              <a:rPr lang="fr-FR" dirty="0" smtClean="0"/>
              <a:t> : hyperviseur </a:t>
            </a:r>
            <a:r>
              <a:rPr lang="fr-FR" dirty="0" err="1" smtClean="0"/>
              <a:t>bare</a:t>
            </a:r>
            <a:r>
              <a:rPr lang="fr-FR" dirty="0" smtClean="0"/>
              <a:t> </a:t>
            </a:r>
            <a:r>
              <a:rPr lang="fr-FR" dirty="0" err="1" smtClean="0"/>
              <a:t>metal</a:t>
            </a:r>
            <a:endParaRPr lang="fr-FR" dirty="0" smtClean="0"/>
          </a:p>
          <a:p>
            <a:r>
              <a:rPr lang="fr-FR" dirty="0" smtClean="0"/>
              <a:t>Les fonctionnalités évoluées descendent petit à petit vers des licences moins coûteuses (</a:t>
            </a:r>
            <a:r>
              <a:rPr lang="fr-FR" dirty="0" err="1" smtClean="0"/>
              <a:t>vMotion</a:t>
            </a:r>
            <a:r>
              <a:rPr lang="fr-FR" dirty="0" smtClean="0"/>
              <a:t>)</a:t>
            </a:r>
          </a:p>
          <a:p>
            <a:pPr lvl="1"/>
            <a:r>
              <a:rPr lang="fr-FR" dirty="0" err="1" smtClean="0"/>
              <a:t>vSphere</a:t>
            </a:r>
            <a:r>
              <a:rPr lang="fr-FR" dirty="0" smtClean="0"/>
              <a:t> 4 Advanced devient </a:t>
            </a:r>
            <a:r>
              <a:rPr lang="fr-FR" dirty="0" err="1" smtClean="0"/>
              <a:t>vSphere</a:t>
            </a:r>
            <a:r>
              <a:rPr lang="fr-FR" dirty="0" smtClean="0"/>
              <a:t> 5 Entreprise gain de HA / DRS / </a:t>
            </a:r>
            <a:r>
              <a:rPr lang="fr-FR" dirty="0" err="1" smtClean="0"/>
              <a:t>vMotion</a:t>
            </a:r>
            <a:endParaRPr lang="fr-FR" dirty="0"/>
          </a:p>
          <a:p>
            <a:pPr marL="403225" lvl="1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054508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dirty="0" err="1" smtClean="0"/>
              <a:t>licensing</a:t>
            </a:r>
            <a:r>
              <a:rPr lang="fr-FR" dirty="0" smtClean="0"/>
              <a:t> à géométrie variable dans le temps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2" y="2262687"/>
            <a:ext cx="7581901" cy="3953436"/>
          </a:xfrm>
        </p:spPr>
        <p:txBody>
          <a:bodyPr/>
          <a:lstStyle/>
          <a:p>
            <a:r>
              <a:rPr lang="fr-FR" dirty="0"/>
              <a:t>Nouveau </a:t>
            </a:r>
            <a:r>
              <a:rPr lang="fr-FR" dirty="0" err="1"/>
              <a:t>licensing</a:t>
            </a:r>
            <a:r>
              <a:rPr lang="fr-FR" dirty="0"/>
              <a:t> basé sur </a:t>
            </a:r>
          </a:p>
          <a:p>
            <a:pPr lvl="2"/>
            <a:endParaRPr lang="fr-FR" dirty="0" smtClean="0"/>
          </a:p>
          <a:p>
            <a:pPr lvl="1"/>
            <a:r>
              <a:rPr lang="fr-FR" dirty="0" smtClean="0"/>
              <a:t>fonctionnalités </a:t>
            </a:r>
            <a:r>
              <a:rPr lang="fr-FR" dirty="0"/>
              <a:t>: exemple HA, DRS, </a:t>
            </a:r>
            <a:r>
              <a:rPr lang="fr-FR" dirty="0" err="1"/>
              <a:t>dvSwitch</a:t>
            </a:r>
            <a:r>
              <a:rPr lang="fr-FR" dirty="0"/>
              <a:t>, </a:t>
            </a:r>
            <a:r>
              <a:rPr lang="fr-FR" dirty="0" err="1"/>
              <a:t>vMotion</a:t>
            </a:r>
            <a:endParaRPr lang="fr-FR" dirty="0"/>
          </a:p>
          <a:p>
            <a:pPr lvl="1"/>
            <a:r>
              <a:rPr lang="fr-FR" dirty="0" smtClean="0"/>
              <a:t>nombre </a:t>
            </a:r>
            <a:r>
              <a:rPr lang="fr-FR" dirty="0"/>
              <a:t>de sockets processeurs</a:t>
            </a:r>
          </a:p>
          <a:p>
            <a:pPr lvl="1"/>
            <a:r>
              <a:rPr lang="fr-FR" dirty="0" smtClean="0"/>
              <a:t>mais </a:t>
            </a:r>
            <a:r>
              <a:rPr lang="fr-FR" dirty="0"/>
              <a:t>aussi taille de la mémoire virtuelle globale </a:t>
            </a:r>
            <a:r>
              <a:rPr lang="fr-FR" dirty="0">
                <a:sym typeface="Wingdings"/>
              </a:rPr>
              <a:t></a:t>
            </a:r>
          </a:p>
          <a:p>
            <a:pPr lvl="2"/>
            <a:endParaRPr lang="fr-FR" dirty="0" smtClean="0">
              <a:sym typeface="Wingdings"/>
            </a:endParaRPr>
          </a:p>
          <a:p>
            <a:pPr lvl="2"/>
            <a:endParaRPr lang="fr-FR" dirty="0">
              <a:sym typeface="Wingdings"/>
            </a:endParaRPr>
          </a:p>
          <a:p>
            <a:pPr lvl="1"/>
            <a:r>
              <a:rPr lang="fr-FR" dirty="0" smtClean="0">
                <a:sym typeface="Wingdings"/>
              </a:rPr>
              <a:t>Demain </a:t>
            </a:r>
            <a:r>
              <a:rPr lang="fr-FR" dirty="0">
                <a:sym typeface="Wingdings"/>
              </a:rPr>
              <a:t>? L’utilisateur ? =&gt; </a:t>
            </a:r>
            <a:r>
              <a:rPr lang="fr-FR" dirty="0" err="1">
                <a:sym typeface="Wingdings"/>
              </a:rPr>
              <a:t>View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20657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</a:t>
            </a:r>
            <a:r>
              <a:rPr lang="fr-FR" baseline="0" dirty="0" smtClean="0"/>
              <a:t> Haute Disponibilité HA et/ou</a:t>
            </a:r>
            <a:r>
              <a:rPr lang="fr-FR" dirty="0" smtClean="0"/>
              <a:t> FT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2" y="1882588"/>
            <a:ext cx="7581901" cy="4797612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High </a:t>
            </a:r>
            <a:r>
              <a:rPr lang="fr-FR" dirty="0" err="1" smtClean="0"/>
              <a:t>Availability</a:t>
            </a:r>
            <a:r>
              <a:rPr lang="fr-FR" dirty="0" smtClean="0"/>
              <a:t> et </a:t>
            </a:r>
            <a:r>
              <a:rPr lang="fr-FR" dirty="0" err="1" smtClean="0"/>
              <a:t>Fault</a:t>
            </a:r>
            <a:r>
              <a:rPr lang="fr-FR" dirty="0" smtClean="0"/>
              <a:t> </a:t>
            </a:r>
            <a:r>
              <a:rPr lang="fr-FR" dirty="0" err="1" smtClean="0"/>
              <a:t>Tolerance</a:t>
            </a:r>
            <a:endParaRPr lang="fr-FR" dirty="0" smtClean="0"/>
          </a:p>
          <a:p>
            <a:r>
              <a:rPr lang="fr-FR" dirty="0" smtClean="0"/>
              <a:t>Je clique sur quelques boutons, mes machines critiques redémarrent si elles sont arrêtées.</a:t>
            </a:r>
          </a:p>
          <a:p>
            <a:pPr lvl="1"/>
            <a:r>
              <a:rPr lang="fr-FR" dirty="0" smtClean="0"/>
              <a:t>HA : Dans les quelques dizaines de secondes ou minutes</a:t>
            </a:r>
          </a:p>
          <a:p>
            <a:pPr lvl="1"/>
            <a:r>
              <a:rPr lang="fr-FR" dirty="0" smtClean="0"/>
              <a:t>FT : Je ne perds pas plus d’un </a:t>
            </a:r>
            <a:r>
              <a:rPr lang="fr-FR" dirty="0" err="1" smtClean="0"/>
              <a:t>ping</a:t>
            </a:r>
            <a:endParaRPr lang="fr-FR" dirty="0" smtClean="0"/>
          </a:p>
          <a:p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else</a:t>
            </a:r>
            <a:r>
              <a:rPr lang="fr-FR" dirty="0" smtClean="0"/>
              <a:t>?</a:t>
            </a:r>
          </a:p>
          <a:p>
            <a:pPr lvl="1"/>
            <a:r>
              <a:rPr lang="fr-FR" dirty="0" smtClean="0"/>
              <a:t>Consomme beaucoup de ressources : réservation de ressources de l’ordre de 25 % ? </a:t>
            </a:r>
          </a:p>
          <a:p>
            <a:pPr lvl="2"/>
            <a:r>
              <a:rPr lang="fr-FR" dirty="0" smtClean="0">
                <a:sym typeface="Wingdings"/>
              </a:rPr>
              <a:t> c’est la </a:t>
            </a:r>
            <a:r>
              <a:rPr lang="fr-FR" dirty="0" smtClean="0"/>
              <a:t>crise, on a pas forcément beaucoup de ressources en </a:t>
            </a:r>
            <a:r>
              <a:rPr lang="fr-FR" dirty="0" err="1" smtClean="0"/>
              <a:t>spare</a:t>
            </a:r>
            <a:endParaRPr lang="fr-FR" dirty="0" smtClean="0"/>
          </a:p>
          <a:p>
            <a:pPr lvl="1"/>
            <a:r>
              <a:rPr lang="fr-FR" dirty="0" smtClean="0"/>
              <a:t>Peu de solutions simples si le problème est applicatif</a:t>
            </a:r>
          </a:p>
          <a:p>
            <a:pPr lvl="1"/>
            <a:r>
              <a:rPr lang="fr-FR" dirty="0" smtClean="0"/>
              <a:t>Sans aucun doute très utile dans les grosses structures</a:t>
            </a:r>
          </a:p>
          <a:p>
            <a:pPr lvl="1"/>
            <a:r>
              <a:rPr lang="fr-FR" dirty="0" smtClean="0"/>
              <a:t>Split </a:t>
            </a:r>
            <a:r>
              <a:rPr lang="fr-FR" dirty="0" err="1" smtClean="0"/>
              <a:t>brain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5607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Equilibrage de charge en mode pantoufle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2" y="1882587"/>
            <a:ext cx="7581901" cy="4763745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DRS : </a:t>
            </a:r>
            <a:r>
              <a:rPr lang="fr-FR" dirty="0" err="1"/>
              <a:t>Distributed</a:t>
            </a:r>
            <a:r>
              <a:rPr lang="fr-FR" dirty="0"/>
              <a:t> Resource </a:t>
            </a:r>
            <a:r>
              <a:rPr lang="fr-FR" dirty="0" err="1"/>
              <a:t>Scheduler</a:t>
            </a:r>
            <a:endParaRPr lang="fr-FR" dirty="0"/>
          </a:p>
          <a:p>
            <a:r>
              <a:rPr lang="fr-FR" dirty="0" smtClean="0"/>
              <a:t>Clickodrome simple et peu « </a:t>
            </a:r>
            <a:r>
              <a:rPr lang="fr-FR" dirty="0" err="1" smtClean="0"/>
              <a:t>piègeux</a:t>
            </a:r>
            <a:r>
              <a:rPr lang="fr-FR" dirty="0" smtClean="0"/>
              <a:t> »</a:t>
            </a:r>
          </a:p>
          <a:p>
            <a:r>
              <a:rPr lang="fr-FR" dirty="0" smtClean="0"/>
              <a:t>Nécessite de se poser quelques questions telles que :</a:t>
            </a:r>
          </a:p>
          <a:p>
            <a:pPr lvl="1"/>
            <a:r>
              <a:rPr lang="fr-FR" dirty="0" smtClean="0"/>
              <a:t>Règle : </a:t>
            </a:r>
            <a:r>
              <a:rPr lang="fr-FR" u="sng" dirty="0" smtClean="0"/>
              <a:t>séparer les machines virtuelles </a:t>
            </a:r>
            <a:r>
              <a:rPr lang="fr-FR" dirty="0" smtClean="0"/>
              <a:t>: il paraît souhaitable de faire s’exécuter les serveurs d’authentification sur plusieurs hyperviseurs : MS AD</a:t>
            </a:r>
          </a:p>
          <a:p>
            <a:pPr lvl="1"/>
            <a:r>
              <a:rPr lang="fr-FR" dirty="0" smtClean="0"/>
              <a:t>Règle : </a:t>
            </a:r>
            <a:r>
              <a:rPr lang="fr-FR" u="sng" dirty="0" smtClean="0"/>
              <a:t>Garder les machines virtuelles ensemble </a:t>
            </a:r>
            <a:r>
              <a:rPr lang="fr-FR" dirty="0" smtClean="0"/>
              <a:t>: la MV BD oracle d’un </a:t>
            </a:r>
            <a:r>
              <a:rPr lang="fr-FR" dirty="0" err="1" smtClean="0"/>
              <a:t>vCenter</a:t>
            </a:r>
            <a:r>
              <a:rPr lang="fr-FR" dirty="0" smtClean="0"/>
              <a:t> devrait rester collée à la MV </a:t>
            </a:r>
            <a:r>
              <a:rPr lang="fr-FR" dirty="0" err="1" smtClean="0"/>
              <a:t>vCenter</a:t>
            </a:r>
            <a:endParaRPr lang="fr-FR" dirty="0"/>
          </a:p>
          <a:p>
            <a:pPr lvl="1"/>
            <a:r>
              <a:rPr lang="fr-FR" dirty="0" smtClean="0"/>
              <a:t>Règle : </a:t>
            </a:r>
            <a:r>
              <a:rPr lang="fr-FR" u="sng" dirty="0" smtClean="0"/>
              <a:t>Machines virtuelles aux hôtes </a:t>
            </a:r>
            <a:r>
              <a:rPr lang="fr-FR" dirty="0" smtClean="0"/>
              <a:t>: une MV ayant une ressource matérielle très spécifique devrait restée collée à la machine physique la plus adéquate.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55288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e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Orbite.thmx</Template>
  <TotalTime>713</TotalTime>
  <Words>1674</Words>
  <Application>Microsoft Macintosh PowerPoint</Application>
  <PresentationFormat>Présentation à l'écran (4:3)</PresentationFormat>
  <Paragraphs>232</Paragraphs>
  <Slides>30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1" baseType="lpstr">
      <vt:lpstr>Orbite</vt:lpstr>
      <vt:lpstr>Retex 5 années de vie commune avec VMware</vt:lpstr>
      <vt:lpstr>Enfer ou bonheur ?</vt:lpstr>
      <vt:lpstr>Contexte</vt:lpstr>
      <vt:lpstr>Historique rapide</vt:lpstr>
      <vt:lpstr>Virtualisation de Serveur : Stockage</vt:lpstr>
      <vt:lpstr>VMware manque de clarté</vt:lpstr>
      <vt:lpstr>Le licensing à géométrie variable dans le temps</vt:lpstr>
      <vt:lpstr>La Haute Disponibilité HA et/ou FT</vt:lpstr>
      <vt:lpstr>Equilibrage de charge en mode pantoufle</vt:lpstr>
      <vt:lpstr>Vmware EVC : soyons égaux</vt:lpstr>
      <vt:lpstr>Gestionnaire d’infrastructure : vCenter</vt:lpstr>
      <vt:lpstr>Virtualisation de poste de travail : VDI</vt:lpstr>
      <vt:lpstr>VDI</vt:lpstr>
      <vt:lpstr>Infrastructure View</vt:lpstr>
      <vt:lpstr>View + aspirine</vt:lpstr>
      <vt:lpstr>Tempête de démarrage</vt:lpstr>
      <vt:lpstr>Réseau et Stockage</vt:lpstr>
      <vt:lpstr>Où sont passées mes IOPS ?</vt:lpstr>
      <vt:lpstr>Logs et compagnie</vt:lpstr>
      <vt:lpstr>PRA : après une catastrophe : seppuku ?</vt:lpstr>
      <vt:lpstr>Mais combien ça coûte ?</vt:lpstr>
      <vt:lpstr>Grand total</vt:lpstr>
      <vt:lpstr>ROI et satisfaction de utilisateur</vt:lpstr>
      <vt:lpstr>Apports de notre virtualisation </vt:lpstr>
      <vt:lpstr>Apports personnels</vt:lpstr>
      <vt:lpstr>Le Vrai Bénéfice</vt:lpstr>
      <vt:lpstr>Point de vue humain</vt:lpstr>
      <vt:lpstr>Au final</vt:lpstr>
      <vt:lpstr>Lecture dans le marc de café</vt:lpstr>
      <vt:lpstr>Des questions ? </vt:lpstr>
    </vt:vector>
  </TitlesOfParts>
  <Company>UBP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Retex 5 années de vie commune avec VMware</dc:title>
  <dc:creator>William Guyot-Lénat</dc:creator>
  <cp:lastModifiedBy>wizzzz 2004</cp:lastModifiedBy>
  <cp:revision>187</cp:revision>
  <cp:lastPrinted>2012-06-13T16:03:27Z</cp:lastPrinted>
  <dcterms:created xsi:type="dcterms:W3CDTF">2012-06-06T12:57:11Z</dcterms:created>
  <dcterms:modified xsi:type="dcterms:W3CDTF">2012-06-13T19:01:08Z</dcterms:modified>
</cp:coreProperties>
</file>