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61" r:id="rId4"/>
    <p:sldId id="258" r:id="rId5"/>
    <p:sldId id="268" r:id="rId6"/>
    <p:sldId id="282" r:id="rId7"/>
    <p:sldId id="260" r:id="rId8"/>
    <p:sldId id="270" r:id="rId9"/>
    <p:sldId id="279" r:id="rId10"/>
    <p:sldId id="262" r:id="rId11"/>
    <p:sldId id="280" r:id="rId12"/>
    <p:sldId id="267" r:id="rId13"/>
    <p:sldId id="275" r:id="rId14"/>
    <p:sldId id="276" r:id="rId15"/>
    <p:sldId id="277" r:id="rId16"/>
    <p:sldId id="278" r:id="rId17"/>
    <p:sldId id="266" r:id="rId18"/>
    <p:sldId id="271" r:id="rId19"/>
    <p:sldId id="263" r:id="rId20"/>
    <p:sldId id="285" r:id="rId21"/>
    <p:sldId id="269" r:id="rId22"/>
    <p:sldId id="273" r:id="rId23"/>
    <p:sldId id="284" r:id="rId24"/>
    <p:sldId id="283" r:id="rId25"/>
    <p:sldId id="281" r:id="rId26"/>
    <p:sldId id="264" r:id="rId27"/>
    <p:sldId id="272" r:id="rId28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1B725-FCE1-481D-B384-BE014C766839}" type="datetimeFigureOut">
              <a:rPr lang="fr-FR" smtClean="0"/>
              <a:t>18/12/2017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8A302-3C5C-49D4-AB2D-3188FF39A7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628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39427A-0F2D-471F-8B3A-65AED7432E20}" type="datetimeFigureOut">
              <a:rPr lang="fr-FR" smtClean="0"/>
              <a:t>18/12/2017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BA391F-4BF5-470B-8760-01BB87CBB3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597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82261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Quand la fenêtre des raccourcis est affichée, taper sur n’importe</a:t>
            </a:r>
            <a:r>
              <a:rPr lang="fr-FR" baseline="0" dirty="0" smtClean="0"/>
              <a:t> quelle touche du clavier pour sortir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15183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Quand la fenêtre des raccourcis est affichée, taper sur n’importe</a:t>
            </a:r>
            <a:r>
              <a:rPr lang="fr-FR" baseline="0" dirty="0" smtClean="0"/>
              <a:t> quelle touche du clavier pour sortir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1518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Également dans le script :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autocomplétion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des noms de fonction et d’objet avec la touche tabulation</a:t>
            </a: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A391F-4BF5-470B-8760-01BB87CBB3CF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10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A933-43BB-4FD8-AB7A-946A4AE314B0}" type="datetime1">
              <a:rPr lang="fr-FR" smtClean="0"/>
              <a:t>18/12/2017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F047-4FF7-44F6-816C-4851B1DD5D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51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99229-959A-4CC3-942A-08EC9140C4CC}" type="datetime1">
              <a:rPr lang="fr-FR" smtClean="0"/>
              <a:t>18/12/2017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F047-4FF7-44F6-816C-4851B1DD5D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1500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F12A-AC6A-4EEB-B7C8-8CE27A8FA8ED}" type="datetime1">
              <a:rPr lang="fr-FR" smtClean="0"/>
              <a:t>18/12/2017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F047-4FF7-44F6-816C-4851B1DD5D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5067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FED7-5A5A-41B2-94A6-A3DA8B3F0810}" type="datetime1">
              <a:rPr lang="fr-FR" smtClean="0"/>
              <a:t>18/12/2017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F047-4FF7-44F6-816C-4851B1DD5D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7282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10720-D98F-43F2-B028-D8119D19205A}" type="datetime1">
              <a:rPr lang="fr-FR" smtClean="0"/>
              <a:t>18/12/2017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F047-4FF7-44F6-816C-4851B1DD5D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888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C100-BC07-4E72-8CE5-C9B574650391}" type="datetime1">
              <a:rPr lang="fr-FR" smtClean="0"/>
              <a:t>18/12/2017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F047-4FF7-44F6-816C-4851B1DD5D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8819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3A2BA-94CF-4D96-AE3D-B7F39531D646}" type="datetime1">
              <a:rPr lang="fr-FR" smtClean="0"/>
              <a:t>18/12/2017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F047-4FF7-44F6-816C-4851B1DD5D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7323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1E57-207F-4718-BA89-B3E16DD9CA35}" type="datetime1">
              <a:rPr lang="fr-FR" smtClean="0"/>
              <a:t>18/12/2017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F047-4FF7-44F6-816C-4851B1DD5D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0734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E20C5-37DD-4873-9BD9-998E163CCB92}" type="datetime1">
              <a:rPr lang="fr-FR" smtClean="0"/>
              <a:t>18/12/2017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F047-4FF7-44F6-816C-4851B1DD5D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9583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EAE9-BF87-4617-BA7F-56068AED7CDD}" type="datetime1">
              <a:rPr lang="fr-FR" smtClean="0"/>
              <a:t>18/12/2017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F047-4FF7-44F6-816C-4851B1DD5D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73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B3DA6-930D-4151-AC92-D7F3E2052535}" type="datetime1">
              <a:rPr lang="fr-FR" smtClean="0"/>
              <a:t>18/12/2017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5F047-4FF7-44F6-816C-4851B1DD5D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6145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DFC27-820D-4A5D-9465-E2DF162823D7}" type="datetime1">
              <a:rPr lang="fr-FR" smtClean="0"/>
              <a:t>18/12/2017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5F047-4FF7-44F6-816C-4851B1DD5D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4980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://dplyr.tidyverse.org/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perso.ens-lyon.fr/lise.vaudor/dplyr/" TargetMode="External"/><Relationship Id="rId12" Type="http://schemas.openxmlformats.org/officeDocument/2006/relationships/hyperlink" Target="https://perso.ens-lyon.fr/lise.vaudor/manipuler-des-strings-avec-r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gplot2.tidyverse.org/" TargetMode="External"/><Relationship Id="rId11" Type="http://schemas.openxmlformats.org/officeDocument/2006/relationships/hyperlink" Target="http://lubridate.tidyverse.org/" TargetMode="External"/><Relationship Id="rId5" Type="http://schemas.openxmlformats.org/officeDocument/2006/relationships/hyperlink" Target="https://www.tidyverse.org/" TargetMode="External"/><Relationship Id="rId10" Type="http://schemas.openxmlformats.org/officeDocument/2006/relationships/hyperlink" Target="https://www.rdocumentation.org/packages/lubridate/versions/1.7.0" TargetMode="External"/><Relationship Id="rId4" Type="http://schemas.openxmlformats.org/officeDocument/2006/relationships/hyperlink" Target="https://blog.rstudio.com/2016/09/15/tidyverse-1-0-0/" TargetMode="External"/><Relationship Id="rId9" Type="http://schemas.openxmlformats.org/officeDocument/2006/relationships/hyperlink" Target="https://perso.ens-lyon.fr/lise.vaudor/manipulation-de-facteurs-avec-forcats/" TargetMode="Externa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rgeomatic.hypotheses.org/659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informatique-mia.inra.fr/r4ciam/node/184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fun-mooc.fr/c4x/UPSUD/42001S02/asset/RMarkdown.pdf" TargetMode="External"/><Relationship Id="rId5" Type="http://schemas.openxmlformats.org/officeDocument/2006/relationships/hyperlink" Target="http://www.gettinggeneticsdone.com/2010/05/use-sql-queries-to-manipulate-data.html" TargetMode="External"/><Relationship Id="rId4" Type="http://schemas.openxmlformats.org/officeDocument/2006/relationships/hyperlink" Target="http://factominer.free.fr/index_fr.html" TargetMode="External"/><Relationship Id="rId9" Type="http://schemas.openxmlformats.org/officeDocument/2006/relationships/hyperlink" Target="https://elementr.hypotheses.org/tag/package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https://fr.wikibooks.org/wiki/Programmer_en_R" TargetMode="External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image" Target="../media/image1.png"/><Relationship Id="rId21" Type="http://schemas.openxmlformats.org/officeDocument/2006/relationships/image" Target="../media/image15.png"/><Relationship Id="rId7" Type="http://schemas.openxmlformats.org/officeDocument/2006/relationships/hyperlink" Target="https://fr.statista.com/" TargetMode="External"/><Relationship Id="rId12" Type="http://schemas.openxmlformats.org/officeDocument/2006/relationships/hyperlink" Target="http://www.endmemo.com/program/R/" TargetMode="External"/><Relationship Id="rId17" Type="http://schemas.openxmlformats.org/officeDocument/2006/relationships/image" Target="../media/image11.png"/><Relationship Id="rId2" Type="http://schemas.openxmlformats.org/officeDocument/2006/relationships/notesSlide" Target="../notesSlides/notesSlide25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ath.agrocampus-ouest.fr/infoglueDeliverLive/enseignement/support2cours/livres/statistiques.avec.R" TargetMode="External"/><Relationship Id="rId11" Type="http://schemas.openxmlformats.org/officeDocument/2006/relationships/hyperlink" Target="http://www.sthda.com/french/wiki/logiciel-r" TargetMode="External"/><Relationship Id="rId5" Type="http://schemas.openxmlformats.org/officeDocument/2006/relationships/hyperlink" Target="https://informatique-mia.inra.fr/r4ciam/" TargetMode="External"/><Relationship Id="rId15" Type="http://schemas.openxmlformats.org/officeDocument/2006/relationships/image" Target="../media/image9.png"/><Relationship Id="rId10" Type="http://schemas.openxmlformats.org/officeDocument/2006/relationships/hyperlink" Target="https://eric.univ-lyon2.fr/~ricco/cours/cours_programmation_R.html" TargetMode="External"/><Relationship Id="rId19" Type="http://schemas.openxmlformats.org/officeDocument/2006/relationships/image" Target="../media/image13.png"/><Relationship Id="rId4" Type="http://schemas.openxmlformats.org/officeDocument/2006/relationships/hyperlink" Target="https://www.statmethods.net/" TargetMode="External"/><Relationship Id="rId9" Type="http://schemas.openxmlformats.org/officeDocument/2006/relationships/hyperlink" Target="http://duclert.org/" TargetMode="External"/><Relationship Id="rId14" Type="http://schemas.openxmlformats.org/officeDocument/2006/relationships/image" Target="../media/image8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cran.r-project.org/web/packages/available_packages_by_name.html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ran.r-project.org/doc/contrib/Short-refcard.pdf" TargetMode="External"/><Relationship Id="rId5" Type="http://schemas.openxmlformats.org/officeDocument/2006/relationships/hyperlink" Target="http://www.endmemo.com/program/R/pchsymbols.php" TargetMode="External"/><Relationship Id="rId4" Type="http://schemas.openxmlformats.org/officeDocument/2006/relationships/hyperlink" Target="http://www.stat.columbia.edu/~tzheng/files/Rcolor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Atelier R</a:t>
            </a:r>
            <a:b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réseau métier ARAMIS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7221" y="6312256"/>
            <a:ext cx="8856779" cy="405840"/>
          </a:xfrm>
        </p:spPr>
        <p:txBody>
          <a:bodyPr>
            <a:normAutofit/>
          </a:bodyPr>
          <a:lstStyle/>
          <a:p>
            <a:pPr algn="r"/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i="1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1</a:t>
            </a:fld>
            <a:endParaRPr lang="fr-FR" b="1" i="1" dirty="0">
              <a:solidFill>
                <a:schemeClr val="accent2">
                  <a:lumMod val="75000"/>
                </a:schemeClr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6" name="Espace réservé du numéro de diapositive 3"/>
          <p:cNvSpPr txBox="1">
            <a:spLocks/>
          </p:cNvSpPr>
          <p:nvPr/>
        </p:nvSpPr>
        <p:spPr>
          <a:xfrm>
            <a:off x="0" y="27668"/>
            <a:ext cx="4139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i="1" dirty="0" smtClean="0">
                <a:solidFill>
                  <a:schemeClr val="accent2">
                    <a:lumMod val="75000"/>
                  </a:schemeClr>
                </a:solidFill>
                <a:latin typeface="Baskerville Old Face" panose="02020602080505020303" pitchFamily="18" charset="0"/>
              </a:rPr>
              <a:t>colette.mintsa-eya@ifsttar.fr</a:t>
            </a:r>
            <a:endParaRPr lang="fr-FR" i="1" dirty="0">
              <a:solidFill>
                <a:schemeClr val="accent2">
                  <a:lumMod val="75000"/>
                </a:schemeClr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77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3101" y="116632"/>
            <a:ext cx="8229600" cy="1066130"/>
          </a:xfrm>
        </p:spPr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3. </a:t>
            </a:r>
            <a:r>
              <a:rPr lang="fr-FR" b="1" dirty="0" err="1" smtClean="0">
                <a:solidFill>
                  <a:srgbClr val="0070C0"/>
                </a:solidFill>
                <a:latin typeface="Lucida Calligraphy" panose="03010101010101010101" pitchFamily="66" charset="0"/>
              </a:rPr>
              <a:t>Data.Frame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10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93101" y="1196752"/>
            <a:ext cx="8229600" cy="5029928"/>
          </a:xfrm>
        </p:spPr>
        <p:txBody>
          <a:bodyPr>
            <a:normAutofit fontScale="92500" lnSpcReduction="20000"/>
          </a:bodyPr>
          <a:lstStyle/>
          <a:p>
            <a:r>
              <a:rPr lang="fr-FR" sz="3600" dirty="0" smtClean="0"/>
              <a:t>Utilisation du </a:t>
            </a:r>
            <a:r>
              <a:rPr lang="fr-FR" sz="3600" b="1" dirty="0" smtClean="0"/>
              <a:t>$</a:t>
            </a:r>
            <a:r>
              <a:rPr lang="fr-FR" sz="3600" dirty="0" smtClean="0"/>
              <a:t> pour accéder à une variable				</a:t>
            </a: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attach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() / </a:t>
            </a: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detach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()</a:t>
            </a:r>
            <a:endParaRPr lang="fr-FR" sz="3600" dirty="0" smtClean="0"/>
          </a:p>
          <a:p>
            <a:r>
              <a:rPr lang="fr-FR" sz="3600" dirty="0" smtClean="0"/>
              <a:t>Le type factor 	</a:t>
            </a: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levels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()</a:t>
            </a:r>
          </a:p>
          <a:p>
            <a:r>
              <a:rPr lang="fr-FR" sz="3600" dirty="0" smtClean="0"/>
              <a:t>Obtenir un résumé du jeu de données</a:t>
            </a:r>
          </a:p>
          <a:p>
            <a:pPr marL="0" indent="0">
              <a:buNone/>
            </a:pP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				</a:t>
            </a: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summary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()</a:t>
            </a:r>
            <a:endParaRPr lang="fr-FR" sz="3600" dirty="0" smtClean="0"/>
          </a:p>
          <a:p>
            <a:r>
              <a:rPr lang="fr-FR" sz="3600" dirty="0" smtClean="0"/>
              <a:t>Résoudre des équations / inéquations</a:t>
            </a:r>
          </a:p>
          <a:p>
            <a:pPr marL="0" indent="0">
              <a:buNone/>
            </a:pP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				</a:t>
            </a: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which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()</a:t>
            </a:r>
          </a:p>
          <a:p>
            <a:pPr marL="0" indent="0">
              <a:buNone/>
            </a:pPr>
            <a:endParaRPr lang="fr-FR" sz="21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r-FR" sz="2200" dirty="0" smtClean="0">
                <a:solidFill>
                  <a:schemeClr val="accent6">
                    <a:lumMod val="75000"/>
                  </a:schemeClr>
                </a:solidFill>
              </a:rPr>
              <a:t>		</a:t>
            </a:r>
            <a:r>
              <a:rPr lang="fr-FR" sz="2200" dirty="0" err="1" smtClean="0">
                <a:solidFill>
                  <a:schemeClr val="accent6">
                    <a:lumMod val="75000"/>
                  </a:schemeClr>
                </a:solidFill>
              </a:rPr>
              <a:t>which.max</a:t>
            </a:r>
            <a:r>
              <a:rPr lang="fr-FR" sz="2200" dirty="0" smtClean="0">
                <a:solidFill>
                  <a:schemeClr val="accent6">
                    <a:lumMod val="75000"/>
                  </a:schemeClr>
                </a:solidFill>
              </a:rPr>
              <a:t>()  ;  </a:t>
            </a:r>
            <a:r>
              <a:rPr lang="fr-FR" sz="2200" dirty="0" err="1" smtClean="0">
                <a:solidFill>
                  <a:schemeClr val="accent6">
                    <a:lumMod val="75000"/>
                  </a:schemeClr>
                </a:solidFill>
              </a:rPr>
              <a:t>which.min</a:t>
            </a:r>
            <a:r>
              <a:rPr lang="fr-FR" sz="2200" dirty="0" smtClean="0">
                <a:solidFill>
                  <a:schemeClr val="accent6">
                    <a:lumMod val="75000"/>
                  </a:schemeClr>
                </a:solidFill>
              </a:rPr>
              <a:t>()   ;   </a:t>
            </a:r>
            <a:r>
              <a:rPr lang="fr-FR" sz="2200" dirty="0" err="1" smtClean="0">
                <a:solidFill>
                  <a:schemeClr val="accent6">
                    <a:lumMod val="75000"/>
                  </a:schemeClr>
                </a:solidFill>
              </a:rPr>
              <a:t>findInterval</a:t>
            </a:r>
            <a:r>
              <a:rPr lang="fr-FR" sz="2200" dirty="0" smtClean="0">
                <a:solidFill>
                  <a:schemeClr val="accent6">
                    <a:lumMod val="75000"/>
                  </a:schemeClr>
                </a:solidFill>
              </a:rPr>
              <a:t>()</a:t>
            </a:r>
          </a:p>
          <a:p>
            <a:pPr marL="0" indent="0">
              <a:buNone/>
            </a:pPr>
            <a:endParaRPr lang="fr-FR" sz="2200" dirty="0" smtClean="0"/>
          </a:p>
          <a:p>
            <a:pPr marL="0" indent="0" algn="r">
              <a:buNone/>
            </a:pPr>
            <a:r>
              <a:rPr lang="fr-FR" sz="43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yala" panose="02000504070300020003" pitchFamily="2" charset="0"/>
              </a:rPr>
              <a:t>Script3_DataFrame.R</a:t>
            </a:r>
            <a:endParaRPr lang="fr-FR" sz="43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yala" panose="0200050407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36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3101" y="188640"/>
            <a:ext cx="8229600" cy="1066130"/>
          </a:xfrm>
        </p:spPr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3 </a:t>
            </a:r>
            <a:r>
              <a:rPr lang="fr-FR" b="1" dirty="0" err="1" smtClean="0">
                <a:solidFill>
                  <a:srgbClr val="0070C0"/>
                </a:solidFill>
                <a:latin typeface="Lucida Calligraphy" panose="03010101010101010101" pitchFamily="66" charset="0"/>
              </a:rPr>
              <a:t>which</a:t>
            </a:r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()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11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395536" y="1114894"/>
            <a:ext cx="8229600" cy="74887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3600" dirty="0" smtClean="0"/>
              <a:t>Quels individus ont plus de 40 ans?				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079" y="1700808"/>
            <a:ext cx="7895681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3029718" y="2539465"/>
            <a:ext cx="4100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rgbClr val="C00000"/>
                </a:solidFill>
              </a:rPr>
              <a:t>Lignes qui satisfont la condition</a:t>
            </a:r>
            <a:endParaRPr lang="fr-FR" sz="2400" dirty="0">
              <a:solidFill>
                <a:srgbClr val="C00000"/>
              </a:solidFill>
            </a:endParaRPr>
          </a:p>
        </p:txBody>
      </p:sp>
      <p:cxnSp>
        <p:nvCxnSpPr>
          <p:cNvPr id="9" name="Connecteur droit avec flèche 8"/>
          <p:cNvCxnSpPr/>
          <p:nvPr/>
        </p:nvCxnSpPr>
        <p:spPr>
          <a:xfrm flipH="1" flipV="1">
            <a:off x="2393251" y="2641657"/>
            <a:ext cx="655792" cy="128641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4008384" y="4082474"/>
            <a:ext cx="3011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C00000"/>
                </a:solidFill>
              </a:rPr>
              <a:t>Sélection des colonnes </a:t>
            </a:r>
          </a:p>
          <a:p>
            <a:r>
              <a:rPr lang="fr-FR" sz="2400" dirty="0" smtClean="0">
                <a:solidFill>
                  <a:srgbClr val="C00000"/>
                </a:solidFill>
              </a:rPr>
              <a:t>qui nous intéressent</a:t>
            </a:r>
            <a:endParaRPr lang="fr-FR" sz="2400" dirty="0">
              <a:solidFill>
                <a:srgbClr val="C00000"/>
              </a:solidFill>
            </a:endParaRPr>
          </a:p>
        </p:txBody>
      </p:sp>
      <p:cxnSp>
        <p:nvCxnSpPr>
          <p:cNvPr id="17" name="Connecteur droit avec flèche 16"/>
          <p:cNvCxnSpPr/>
          <p:nvPr/>
        </p:nvCxnSpPr>
        <p:spPr>
          <a:xfrm flipH="1" flipV="1">
            <a:off x="4125920" y="3809818"/>
            <a:ext cx="655792" cy="272656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Espace réservé du contenu 6"/>
          <p:cNvSpPr txBox="1">
            <a:spLocks/>
          </p:cNvSpPr>
          <p:nvPr/>
        </p:nvSpPr>
        <p:spPr>
          <a:xfrm>
            <a:off x="7596336" y="3356903"/>
            <a:ext cx="1348502" cy="2833752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== , !=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&lt; , &lt;=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&gt; , &gt;=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&amp; , |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%in%</a:t>
            </a:r>
          </a:p>
        </p:txBody>
      </p:sp>
    </p:spTree>
    <p:extLst>
      <p:ext uri="{BB962C8B-B14F-4D97-AF65-F5344CB8AC3E}">
        <p14:creationId xmlns:p14="http://schemas.microsoft.com/office/powerpoint/2010/main" val="187208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3101" y="116632"/>
            <a:ext cx="8229600" cy="1066130"/>
          </a:xfrm>
        </p:spPr>
        <p:txBody>
          <a:bodyPr/>
          <a:lstStyle/>
          <a:p>
            <a:r>
              <a:rPr lang="fr-FR" b="1" dirty="0">
                <a:solidFill>
                  <a:srgbClr val="0070C0"/>
                </a:solidFill>
                <a:latin typeface="Lucida Calligraphy" panose="03010101010101010101" pitchFamily="66" charset="0"/>
              </a:rPr>
              <a:t>4</a:t>
            </a:r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. </a:t>
            </a:r>
            <a:r>
              <a:rPr lang="fr-FR" b="1" dirty="0" err="1" smtClean="0">
                <a:solidFill>
                  <a:srgbClr val="0070C0"/>
                </a:solidFill>
                <a:latin typeface="Lucida Calligraphy" panose="03010101010101010101" pitchFamily="66" charset="0"/>
              </a:rPr>
              <a:t>Vectorialiser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12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179512" y="1124744"/>
            <a:ext cx="8543189" cy="481399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sz="4100" dirty="0" smtClean="0"/>
              <a:t>Appliquer une même fonction sur tout un </a:t>
            </a:r>
            <a:r>
              <a:rPr lang="fr-FR" sz="4100" dirty="0" err="1" smtClean="0"/>
              <a:t>data.frame</a:t>
            </a:r>
            <a:r>
              <a:rPr lang="fr-FR" sz="4100" dirty="0" smtClean="0"/>
              <a:t>, sans effectuer de boucle</a:t>
            </a:r>
          </a:p>
          <a:p>
            <a:pPr marL="0" indent="0">
              <a:buNone/>
            </a:pPr>
            <a:r>
              <a:rPr lang="fr-FR" sz="4100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fr-FR" sz="4100" dirty="0" err="1" smtClean="0">
                <a:solidFill>
                  <a:schemeClr val="accent6">
                    <a:lumMod val="75000"/>
                  </a:schemeClr>
                </a:solidFill>
              </a:rPr>
              <a:t>apply</a:t>
            </a:r>
            <a:r>
              <a:rPr lang="fr-FR" sz="4100" dirty="0" smtClean="0">
                <a:solidFill>
                  <a:schemeClr val="accent6">
                    <a:lumMod val="75000"/>
                  </a:schemeClr>
                </a:solidFill>
              </a:rPr>
              <a:t>() </a:t>
            </a:r>
          </a:p>
          <a:p>
            <a:pPr marL="0" indent="0">
              <a:buNone/>
            </a:pPr>
            <a:r>
              <a:rPr lang="fr-FR" sz="4100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fr-FR" sz="4100" dirty="0" err="1" smtClean="0">
                <a:solidFill>
                  <a:schemeClr val="accent6">
                    <a:lumMod val="75000"/>
                  </a:schemeClr>
                </a:solidFill>
              </a:rPr>
              <a:t>aggregate</a:t>
            </a:r>
            <a:r>
              <a:rPr lang="fr-FR" sz="4100" dirty="0" smtClean="0">
                <a:solidFill>
                  <a:schemeClr val="accent6">
                    <a:lumMod val="75000"/>
                  </a:schemeClr>
                </a:solidFill>
              </a:rPr>
              <a:t>() </a:t>
            </a:r>
          </a:p>
          <a:p>
            <a:pPr marL="0" indent="0">
              <a:buNone/>
            </a:pPr>
            <a:endParaRPr lang="fr-FR" sz="41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r-FR" sz="4100" dirty="0" smtClean="0"/>
              <a:t>Découper un </a:t>
            </a:r>
            <a:r>
              <a:rPr lang="fr-FR" sz="4100" dirty="0" err="1" smtClean="0"/>
              <a:t>data.frame</a:t>
            </a:r>
            <a:r>
              <a:rPr lang="fr-FR" sz="4100" dirty="0" smtClean="0"/>
              <a:t> en fixant des conditions</a:t>
            </a:r>
            <a:endParaRPr lang="fr-FR" sz="4100" dirty="0"/>
          </a:p>
          <a:p>
            <a:pPr marL="0" indent="0">
              <a:buNone/>
            </a:pPr>
            <a:r>
              <a:rPr lang="fr-FR" sz="4100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fr-FR" sz="4100" dirty="0" err="1" smtClean="0">
                <a:solidFill>
                  <a:schemeClr val="accent6">
                    <a:lumMod val="75000"/>
                  </a:schemeClr>
                </a:solidFill>
              </a:rPr>
              <a:t>subset</a:t>
            </a:r>
            <a:r>
              <a:rPr lang="fr-FR" sz="4100" dirty="0" smtClean="0">
                <a:solidFill>
                  <a:schemeClr val="accent6">
                    <a:lumMod val="75000"/>
                  </a:schemeClr>
                </a:solidFill>
              </a:rPr>
              <a:t>()</a:t>
            </a:r>
          </a:p>
          <a:p>
            <a:pPr marL="0" indent="0">
              <a:buNone/>
            </a:pPr>
            <a:r>
              <a:rPr lang="fr-FR" sz="4100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fr-FR" sz="4100" dirty="0" err="1" smtClean="0">
                <a:solidFill>
                  <a:schemeClr val="accent6">
                    <a:lumMod val="75000"/>
                  </a:schemeClr>
                </a:solidFill>
              </a:rPr>
              <a:t>cut</a:t>
            </a:r>
            <a:r>
              <a:rPr lang="fr-FR" sz="4100" dirty="0" smtClean="0">
                <a:solidFill>
                  <a:schemeClr val="accent6">
                    <a:lumMod val="75000"/>
                  </a:schemeClr>
                </a:solidFill>
              </a:rPr>
              <a:t>()</a:t>
            </a:r>
          </a:p>
          <a:p>
            <a:pPr marL="0" indent="0" algn="r">
              <a:buNone/>
            </a:pPr>
            <a:endParaRPr lang="fr-FR" sz="400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yala" panose="02000504070300020003" pitchFamily="2" charset="0"/>
            </a:endParaRPr>
          </a:p>
          <a:p>
            <a:pPr marL="0" indent="0" algn="r">
              <a:buNone/>
            </a:pPr>
            <a:r>
              <a:rPr lang="fr-FR" sz="40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yala" panose="02000504070300020003" pitchFamily="2" charset="0"/>
              </a:rPr>
              <a:t>Script3_DataFrame.R</a:t>
            </a:r>
            <a:endParaRPr lang="fr-FR" sz="40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yala" panose="0200050407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99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4.1 </a:t>
            </a:r>
            <a:r>
              <a:rPr lang="fr-FR" b="1" dirty="0" err="1" smtClean="0">
                <a:solidFill>
                  <a:srgbClr val="0070C0"/>
                </a:solidFill>
                <a:latin typeface="Lucida Calligraphy" panose="03010101010101010101" pitchFamily="66" charset="0"/>
              </a:rPr>
              <a:t>apply</a:t>
            </a:r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()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13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323528" y="908720"/>
            <a:ext cx="8399173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b="1" dirty="0" err="1" smtClean="0">
                <a:solidFill>
                  <a:schemeClr val="accent6">
                    <a:lumMod val="75000"/>
                  </a:schemeClr>
                </a:solidFill>
              </a:rPr>
              <a:t>apply</a:t>
            </a: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( </a:t>
            </a:r>
            <a:r>
              <a:rPr lang="fr-FR" sz="2800" dirty="0" err="1" smtClean="0"/>
              <a:t>donnees</a:t>
            </a:r>
            <a:r>
              <a:rPr lang="fr-FR" sz="2800" b="1" dirty="0" smtClean="0">
                <a:solidFill>
                  <a:schemeClr val="accent1"/>
                </a:solidFill>
              </a:rPr>
              <a:t>[ ,</a:t>
            </a:r>
            <a:r>
              <a:rPr lang="fr-FR" sz="2800" dirty="0" smtClean="0"/>
              <a:t> </a:t>
            </a:r>
            <a:r>
              <a:rPr lang="fr-FR" sz="2800" dirty="0" smtClean="0">
                <a:solidFill>
                  <a:srgbClr val="00B050"/>
                </a:solidFill>
              </a:rPr>
              <a:t>c(1:4,7,12)</a:t>
            </a:r>
            <a:r>
              <a:rPr lang="fr-FR" sz="2800" b="1" dirty="0" smtClean="0">
                <a:solidFill>
                  <a:schemeClr val="accent1"/>
                </a:solidFill>
              </a:rPr>
              <a:t>]</a:t>
            </a:r>
            <a:r>
              <a:rPr lang="fr-FR" sz="2800" dirty="0" smtClean="0">
                <a:solidFill>
                  <a:srgbClr val="00B050"/>
                </a:solidFill>
              </a:rPr>
              <a:t> </a:t>
            </a: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fr-FR" sz="2800" dirty="0" smtClean="0"/>
              <a:t> MARGIN = 2 </a:t>
            </a: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fr-FR" sz="2800" dirty="0" smtClean="0"/>
              <a:t> FUN = min</a:t>
            </a: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fr-FR" sz="2800" dirty="0" smtClean="0"/>
          </a:p>
          <a:p>
            <a:pPr marL="0" indent="0">
              <a:buNone/>
            </a:pPr>
            <a:r>
              <a:rPr lang="fr-FR" sz="2800" b="1" dirty="0" smtClean="0">
                <a:solidFill>
                  <a:schemeClr val="accent1"/>
                </a:solidFill>
              </a:rPr>
              <a:t>[ ]</a:t>
            </a:r>
            <a:r>
              <a:rPr lang="fr-FR" sz="2800" dirty="0" smtClean="0">
                <a:solidFill>
                  <a:srgbClr val="FF0000"/>
                </a:solidFill>
              </a:rPr>
              <a:t> </a:t>
            </a:r>
            <a:r>
              <a:rPr lang="fr-FR" sz="2800" dirty="0" smtClean="0"/>
              <a:t>:</a:t>
            </a:r>
            <a:r>
              <a:rPr lang="fr-FR" sz="2800" dirty="0" smtClean="0">
                <a:solidFill>
                  <a:srgbClr val="FF0000"/>
                </a:solidFill>
              </a:rPr>
              <a:t> </a:t>
            </a:r>
            <a:r>
              <a:rPr lang="fr-FR" sz="2800" dirty="0" smtClean="0"/>
              <a:t>accéder aux données d’un </a:t>
            </a:r>
            <a:r>
              <a:rPr lang="fr-FR" sz="2800" dirty="0" err="1" smtClean="0"/>
              <a:t>data.frame</a:t>
            </a:r>
            <a:endParaRPr lang="fr-FR" sz="2800" dirty="0" smtClean="0"/>
          </a:p>
          <a:p>
            <a:pPr marL="0" indent="0">
              <a:buNone/>
            </a:pPr>
            <a:r>
              <a:rPr lang="fr-FR" sz="2800" b="1" dirty="0" smtClean="0">
                <a:solidFill>
                  <a:schemeClr val="accent1"/>
                </a:solidFill>
              </a:rPr>
              <a:t>[</a:t>
            </a:r>
            <a:r>
              <a:rPr lang="fr-FR" sz="2800" dirty="0" smtClean="0"/>
              <a:t> sélection index lignes </a:t>
            </a:r>
            <a:r>
              <a:rPr lang="fr-FR" sz="2800" b="1" dirty="0" smtClean="0">
                <a:solidFill>
                  <a:schemeClr val="accent1"/>
                </a:solidFill>
              </a:rPr>
              <a:t>,</a:t>
            </a:r>
            <a:r>
              <a:rPr lang="fr-FR" sz="2800" dirty="0" smtClean="0"/>
              <a:t> sélection index colonnes </a:t>
            </a:r>
            <a:r>
              <a:rPr lang="fr-FR" sz="2800" b="1" dirty="0" smtClean="0">
                <a:solidFill>
                  <a:schemeClr val="accent1"/>
                </a:solidFill>
              </a:rPr>
              <a:t>]</a:t>
            </a:r>
          </a:p>
          <a:p>
            <a:pPr marL="0" indent="0">
              <a:buNone/>
            </a:pPr>
            <a:endParaRPr lang="fr-FR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800" dirty="0" smtClean="0">
                <a:solidFill>
                  <a:srgbClr val="00B050"/>
                </a:solidFill>
              </a:rPr>
              <a:t>-vide- 		: </a:t>
            </a:r>
            <a:r>
              <a:rPr lang="fr-FR" sz="2800" dirty="0" smtClean="0"/>
              <a:t>toutes les lignes</a:t>
            </a:r>
          </a:p>
          <a:p>
            <a:pPr marL="0" indent="0">
              <a:buNone/>
            </a:pPr>
            <a:r>
              <a:rPr lang="fr-FR" sz="2800" dirty="0">
                <a:solidFill>
                  <a:srgbClr val="00B050"/>
                </a:solidFill>
              </a:rPr>
              <a:t>c</a:t>
            </a:r>
            <a:r>
              <a:rPr lang="fr-FR" sz="2800" dirty="0" smtClean="0">
                <a:solidFill>
                  <a:srgbClr val="00B050"/>
                </a:solidFill>
              </a:rPr>
              <a:t>(1:4,7,12) 	: </a:t>
            </a:r>
            <a:r>
              <a:rPr lang="fr-FR" sz="2800" dirty="0" smtClean="0"/>
              <a:t>identifier les colonnes de1 à 4 et 7 et 12</a:t>
            </a:r>
          </a:p>
          <a:p>
            <a:pPr marL="0" indent="0">
              <a:buNone/>
            </a:pPr>
            <a:r>
              <a:rPr lang="fr-FR" sz="1700" dirty="0" smtClean="0">
                <a:solidFill>
                  <a:srgbClr val="00B050"/>
                </a:solidFill>
              </a:rPr>
              <a:t>	</a:t>
            </a:r>
            <a:r>
              <a:rPr lang="fr-FR" sz="1700" dirty="0" err="1" smtClean="0">
                <a:solidFill>
                  <a:srgbClr val="00B050"/>
                </a:solidFill>
              </a:rPr>
              <a:t>concatenation</a:t>
            </a:r>
            <a:endParaRPr lang="fr-FR" sz="17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fr-FR" sz="17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fr-FR" sz="2800" dirty="0" smtClean="0"/>
              <a:t>Déterminer la valeur minimale (FUN = min) pour chaque colonne (MARGIN = 2)</a:t>
            </a:r>
          </a:p>
        </p:txBody>
      </p:sp>
      <p:cxnSp>
        <p:nvCxnSpPr>
          <p:cNvPr id="8" name="Connecteur droit avec flèche 7"/>
          <p:cNvCxnSpPr/>
          <p:nvPr/>
        </p:nvCxnSpPr>
        <p:spPr>
          <a:xfrm flipH="1" flipV="1">
            <a:off x="539552" y="4437112"/>
            <a:ext cx="72008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V="1">
            <a:off x="899592" y="1268760"/>
            <a:ext cx="1944216" cy="2304256"/>
          </a:xfrm>
          <a:prstGeom prst="straightConnector1">
            <a:avLst/>
          </a:prstGeom>
          <a:ln w="12700">
            <a:solidFill>
              <a:schemeClr val="accent3">
                <a:lumMod val="60000"/>
                <a:lumOff val="40000"/>
              </a:schemeClr>
            </a:solidFill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4.2 </a:t>
            </a:r>
            <a:r>
              <a:rPr lang="fr-FR" b="1" dirty="0" err="1" smtClean="0">
                <a:solidFill>
                  <a:srgbClr val="0070C0"/>
                </a:solidFill>
                <a:latin typeface="Lucida Calligraphy" panose="03010101010101010101" pitchFamily="66" charset="0"/>
              </a:rPr>
              <a:t>aggregate</a:t>
            </a:r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()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14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4680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b="1" dirty="0" err="1" smtClean="0">
                <a:solidFill>
                  <a:schemeClr val="accent6">
                    <a:lumMod val="75000"/>
                  </a:schemeClr>
                </a:solidFill>
              </a:rPr>
              <a:t>aggregate</a:t>
            </a: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fr-FR" sz="2800" dirty="0" err="1" smtClean="0"/>
              <a:t>donnees</a:t>
            </a:r>
            <a:r>
              <a:rPr lang="fr-FR" sz="2800" dirty="0" smtClean="0"/>
              <a:t> </a:t>
            </a: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fr-FR" sz="2800" dirty="0" smtClean="0">
                <a:solidFill>
                  <a:srgbClr val="00B050"/>
                </a:solidFill>
              </a:rPr>
              <a:t>by =</a:t>
            </a:r>
            <a:r>
              <a:rPr lang="fr-FR" sz="2800" dirty="0" smtClean="0"/>
              <a:t> </a:t>
            </a:r>
            <a:r>
              <a:rPr lang="fr-FR" sz="2800" dirty="0" err="1" smtClean="0">
                <a:solidFill>
                  <a:srgbClr val="00B050"/>
                </a:solidFill>
              </a:rPr>
              <a:t>list</a:t>
            </a:r>
            <a:r>
              <a:rPr lang="fr-FR" sz="2800" dirty="0" smtClean="0">
                <a:solidFill>
                  <a:srgbClr val="00B050"/>
                </a:solidFill>
              </a:rPr>
              <a:t>(</a:t>
            </a:r>
            <a:r>
              <a:rPr lang="fr-FR" sz="2800" dirty="0" err="1" smtClean="0"/>
              <a:t>donnees</a:t>
            </a:r>
            <a:r>
              <a:rPr lang="fr-FR" sz="2800" b="1" dirty="0" err="1" smtClean="0">
                <a:solidFill>
                  <a:schemeClr val="accent1"/>
                </a:solidFill>
              </a:rPr>
              <a:t>$</a:t>
            </a:r>
            <a:r>
              <a:rPr lang="fr-FR" sz="2800" dirty="0" err="1" smtClean="0"/>
              <a:t>PCS</a:t>
            </a:r>
            <a:r>
              <a:rPr lang="fr-FR" sz="2800" dirty="0" smtClean="0">
                <a:solidFill>
                  <a:srgbClr val="00B050"/>
                </a:solidFill>
              </a:rPr>
              <a:t>)</a:t>
            </a:r>
            <a:r>
              <a:rPr lang="fr-FR" sz="2800" dirty="0" smtClean="0"/>
              <a:t> </a:t>
            </a: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fr-FR" sz="2800" dirty="0" smtClean="0"/>
              <a:t> FUN = min</a:t>
            </a: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fr-FR" sz="2800" dirty="0" smtClean="0"/>
          </a:p>
          <a:p>
            <a:pPr marL="0" indent="0">
              <a:buNone/>
            </a:pPr>
            <a:r>
              <a:rPr lang="fr-FR" sz="2800" dirty="0" err="1" smtClean="0"/>
              <a:t>donnees</a:t>
            </a:r>
            <a:r>
              <a:rPr lang="fr-FR" sz="2800" b="1" dirty="0" err="1" smtClean="0">
                <a:solidFill>
                  <a:schemeClr val="accent1"/>
                </a:solidFill>
              </a:rPr>
              <a:t>$</a:t>
            </a:r>
            <a:r>
              <a:rPr lang="fr-FR" sz="2800" dirty="0" err="1" smtClean="0"/>
              <a:t>PCS</a:t>
            </a:r>
            <a:r>
              <a:rPr lang="fr-FR" sz="2800" dirty="0" smtClean="0"/>
              <a:t> :</a:t>
            </a:r>
            <a:r>
              <a:rPr lang="fr-FR" sz="2800" dirty="0" smtClean="0">
                <a:solidFill>
                  <a:srgbClr val="FF0000"/>
                </a:solidFill>
              </a:rPr>
              <a:t> </a:t>
            </a:r>
            <a:r>
              <a:rPr lang="fr-FR" sz="2800" dirty="0" smtClean="0"/>
              <a:t>accéder à la variable PCS située dans le </a:t>
            </a:r>
            <a:r>
              <a:rPr lang="fr-FR" sz="2800" dirty="0" err="1" smtClean="0"/>
              <a:t>data.frame</a:t>
            </a:r>
            <a:r>
              <a:rPr lang="fr-FR" sz="2800" dirty="0" smtClean="0"/>
              <a:t> </a:t>
            </a:r>
            <a:r>
              <a:rPr lang="fr-FR" sz="2800" i="1" dirty="0" smtClean="0">
                <a:solidFill>
                  <a:schemeClr val="bg2">
                    <a:lumMod val="50000"/>
                  </a:schemeClr>
                </a:solidFill>
              </a:rPr>
              <a:t>(plutôt de type factor)</a:t>
            </a:r>
          </a:p>
          <a:p>
            <a:pPr marL="0" indent="0">
              <a:buNone/>
            </a:pPr>
            <a:endParaRPr lang="fr-FR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7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fr-FR" sz="2800" dirty="0" smtClean="0"/>
              <a:t>Déterminer, </a:t>
            </a:r>
            <a:r>
              <a:rPr lang="fr-FR" sz="2800" dirty="0">
                <a:solidFill>
                  <a:srgbClr val="00B050"/>
                </a:solidFill>
              </a:rPr>
              <a:t>en fonction de </a:t>
            </a:r>
            <a:r>
              <a:rPr lang="fr-FR" sz="2800" dirty="0" smtClean="0">
                <a:solidFill>
                  <a:srgbClr val="00B050"/>
                </a:solidFill>
              </a:rPr>
              <a:t>chaque </a:t>
            </a:r>
            <a:r>
              <a:rPr lang="fr-FR" sz="2800" dirty="0">
                <a:solidFill>
                  <a:srgbClr val="00B050"/>
                </a:solidFill>
              </a:rPr>
              <a:t>modalité </a:t>
            </a:r>
            <a:r>
              <a:rPr lang="fr-FR" sz="2800" dirty="0" smtClean="0">
                <a:solidFill>
                  <a:srgbClr val="00B050"/>
                </a:solidFill>
              </a:rPr>
              <a:t>de PCS</a:t>
            </a:r>
            <a:r>
              <a:rPr lang="fr-FR" sz="2800" dirty="0" smtClean="0"/>
              <a:t>,</a:t>
            </a:r>
          </a:p>
          <a:p>
            <a:pPr marL="0" indent="0">
              <a:buNone/>
            </a:pPr>
            <a:r>
              <a:rPr lang="fr-FR" sz="2800" dirty="0" smtClean="0"/>
              <a:t>la valeur minimale (FUN = min) , pour chaque colonne</a:t>
            </a:r>
          </a:p>
        </p:txBody>
      </p:sp>
    </p:spTree>
    <p:extLst>
      <p:ext uri="{BB962C8B-B14F-4D97-AF65-F5344CB8AC3E}">
        <p14:creationId xmlns:p14="http://schemas.microsoft.com/office/powerpoint/2010/main" val="351923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4.3 </a:t>
            </a:r>
            <a:r>
              <a:rPr lang="fr-FR" b="1" dirty="0" err="1" smtClean="0">
                <a:solidFill>
                  <a:srgbClr val="0070C0"/>
                </a:solidFill>
                <a:latin typeface="Lucida Calligraphy" panose="03010101010101010101" pitchFamily="66" charset="0"/>
              </a:rPr>
              <a:t>subset</a:t>
            </a:r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()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15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4680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b="1" dirty="0" err="1" smtClean="0">
                <a:solidFill>
                  <a:schemeClr val="accent6">
                    <a:lumMod val="75000"/>
                  </a:schemeClr>
                </a:solidFill>
              </a:rPr>
              <a:t>subset</a:t>
            </a: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( </a:t>
            </a:r>
            <a:r>
              <a:rPr lang="fr-FR" sz="2800" dirty="0" err="1" smtClean="0"/>
              <a:t>donnees</a:t>
            </a:r>
            <a:r>
              <a:rPr lang="fr-FR" sz="2800" dirty="0" smtClean="0"/>
              <a:t> </a:t>
            </a: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</a:p>
          <a:p>
            <a:pPr marL="0" indent="0">
              <a:buNone/>
            </a:pPr>
            <a:r>
              <a:rPr lang="fr-FR" sz="2800" dirty="0" err="1" smtClean="0">
                <a:solidFill>
                  <a:srgbClr val="00B050"/>
                </a:solidFill>
              </a:rPr>
              <a:t>donnees$PCS</a:t>
            </a:r>
            <a:r>
              <a:rPr lang="fr-FR" sz="2800" dirty="0" smtClean="0">
                <a:solidFill>
                  <a:srgbClr val="00B050"/>
                </a:solidFill>
              </a:rPr>
              <a:t>==‘</a:t>
            </a:r>
            <a:r>
              <a:rPr lang="fr-FR" sz="2800" dirty="0" err="1" smtClean="0">
                <a:solidFill>
                  <a:srgbClr val="00B050"/>
                </a:solidFill>
              </a:rPr>
              <a:t>commercant</a:t>
            </a:r>
            <a:r>
              <a:rPr lang="fr-FR" sz="2800" dirty="0" smtClean="0">
                <a:solidFill>
                  <a:srgbClr val="00B050"/>
                </a:solidFill>
              </a:rPr>
              <a:t>’ | </a:t>
            </a:r>
            <a:r>
              <a:rPr lang="fr-FR" sz="2800" dirty="0" err="1" smtClean="0">
                <a:solidFill>
                  <a:srgbClr val="00B050"/>
                </a:solidFill>
              </a:rPr>
              <a:t>donnees$age</a:t>
            </a:r>
            <a:r>
              <a:rPr lang="fr-FR" sz="2800" dirty="0" smtClean="0">
                <a:solidFill>
                  <a:srgbClr val="00B050"/>
                </a:solidFill>
              </a:rPr>
              <a:t> &gt; 30 </a:t>
            </a: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fr-FR" sz="2800" dirty="0" smtClean="0"/>
              <a:t> </a:t>
            </a:r>
          </a:p>
          <a:p>
            <a:pPr marL="0" indent="0">
              <a:buNone/>
            </a:pPr>
            <a:r>
              <a:rPr lang="fr-FR" sz="2800" dirty="0" smtClean="0">
                <a:solidFill>
                  <a:srgbClr val="00B0F0"/>
                </a:solidFill>
              </a:rPr>
              <a:t>select = c(‘PCS’ , ‘Salaire’ , ’Statut’) </a:t>
            </a: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fr-FR" sz="28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fr-FR" sz="2800" dirty="0" smtClean="0">
                <a:solidFill>
                  <a:srgbClr val="00B050"/>
                </a:solidFill>
              </a:rPr>
              <a:t>		Condition de sélection des observations</a:t>
            </a:r>
          </a:p>
          <a:p>
            <a:pPr marL="0" indent="0">
              <a:buNone/>
            </a:pPr>
            <a:r>
              <a:rPr lang="fr-FR" sz="2800" dirty="0" smtClean="0">
                <a:solidFill>
                  <a:srgbClr val="00B0F0"/>
                </a:solidFill>
              </a:rPr>
              <a:t>Colonnes à conserver dans le </a:t>
            </a:r>
            <a:r>
              <a:rPr lang="fr-FR" sz="2800" dirty="0" err="1" smtClean="0">
                <a:solidFill>
                  <a:srgbClr val="00B0F0"/>
                </a:solidFill>
              </a:rPr>
              <a:t>data.frame</a:t>
            </a:r>
            <a:r>
              <a:rPr lang="fr-FR" sz="2800" dirty="0" smtClean="0">
                <a:solidFill>
                  <a:srgbClr val="00B0F0"/>
                </a:solidFill>
              </a:rPr>
              <a:t> de sortie</a:t>
            </a:r>
          </a:p>
          <a:p>
            <a:pPr marL="0" indent="0">
              <a:buNone/>
            </a:pPr>
            <a:endParaRPr lang="fr-FR" sz="17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fr-FR" sz="1700" dirty="0"/>
          </a:p>
          <a:p>
            <a:pPr marL="0" indent="0">
              <a:buNone/>
            </a:pPr>
            <a:r>
              <a:rPr lang="fr-FR" sz="2400" dirty="0" smtClean="0"/>
              <a:t>Sélectionner les commerçants </a:t>
            </a:r>
            <a:r>
              <a:rPr lang="fr-FR" sz="2400" dirty="0" smtClean="0">
                <a:solidFill>
                  <a:srgbClr val="00B050"/>
                </a:solidFill>
              </a:rPr>
              <a:t>OU</a:t>
            </a:r>
            <a:r>
              <a:rPr lang="fr-FR" sz="2400" dirty="0" smtClean="0"/>
              <a:t> les individus de plus de 30 ans;</a:t>
            </a:r>
          </a:p>
          <a:p>
            <a:pPr marL="0" indent="0">
              <a:buNone/>
            </a:pPr>
            <a:r>
              <a:rPr lang="fr-FR" sz="2400" dirty="0" smtClean="0"/>
              <a:t>ne garder que les variables PCS , </a:t>
            </a:r>
            <a:r>
              <a:rPr lang="fr-FR" sz="2400" dirty="0" smtClean="0"/>
              <a:t>Salaire </a:t>
            </a:r>
            <a:r>
              <a:rPr lang="fr-FR" sz="2400" dirty="0" smtClean="0"/>
              <a:t>et Statut</a:t>
            </a:r>
            <a:endParaRPr lang="fr-FR" sz="2400" dirty="0"/>
          </a:p>
        </p:txBody>
      </p:sp>
      <p:cxnSp>
        <p:nvCxnSpPr>
          <p:cNvPr id="8" name="Connecteur droit avec flèche 7"/>
          <p:cNvCxnSpPr/>
          <p:nvPr/>
        </p:nvCxnSpPr>
        <p:spPr>
          <a:xfrm flipV="1">
            <a:off x="5848516" y="2312876"/>
            <a:ext cx="360040" cy="108012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V="1">
            <a:off x="971600" y="2852936"/>
            <a:ext cx="360040" cy="1080120"/>
          </a:xfrm>
          <a:prstGeom prst="straightConnector1">
            <a:avLst/>
          </a:prstGeom>
          <a:ln w="158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flipH="1">
            <a:off x="5004048" y="1196752"/>
            <a:ext cx="720080" cy="648072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5724128" y="1012427"/>
            <a:ext cx="484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B050"/>
                </a:solidFill>
              </a:rPr>
              <a:t>OU</a:t>
            </a:r>
            <a:endParaRPr lang="fr-F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51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4.4 </a:t>
            </a:r>
            <a:r>
              <a:rPr lang="fr-FR" b="1" dirty="0" err="1" smtClean="0">
                <a:solidFill>
                  <a:srgbClr val="0070C0"/>
                </a:solidFill>
                <a:latin typeface="Lucida Calligraphy" panose="03010101010101010101" pitchFamily="66" charset="0"/>
              </a:rPr>
              <a:t>cut</a:t>
            </a:r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()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16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323425" y="1124744"/>
            <a:ext cx="8568952" cy="46805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2800" b="1" dirty="0" err="1" smtClean="0">
                <a:solidFill>
                  <a:schemeClr val="accent6">
                    <a:lumMod val="75000"/>
                  </a:schemeClr>
                </a:solidFill>
              </a:rPr>
              <a:t>cut</a:t>
            </a: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( </a:t>
            </a:r>
            <a:r>
              <a:rPr lang="fr-FR" sz="2800" dirty="0" err="1" smtClean="0"/>
              <a:t>donnees</a:t>
            </a:r>
            <a:r>
              <a:rPr lang="fr-FR" sz="2800" b="1" dirty="0" err="1" smtClean="0">
                <a:solidFill>
                  <a:schemeClr val="tx2"/>
                </a:solidFill>
              </a:rPr>
              <a:t>$</a:t>
            </a:r>
            <a:r>
              <a:rPr lang="fr-FR" sz="2800" dirty="0" err="1" smtClean="0"/>
              <a:t>Salaire</a:t>
            </a:r>
            <a:r>
              <a:rPr lang="fr-FR" sz="2800" dirty="0" smtClean="0"/>
              <a:t> </a:t>
            </a: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fr-FR" sz="2800" dirty="0" smtClean="0">
                <a:solidFill>
                  <a:srgbClr val="00B050"/>
                </a:solidFill>
              </a:rPr>
              <a:t>breaks =</a:t>
            </a:r>
            <a:r>
              <a:rPr lang="fr-FR" sz="2800" dirty="0" smtClean="0"/>
              <a:t> c(0,600,1400,2500) </a:t>
            </a: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fr-FR" sz="2800" dirty="0" smtClean="0"/>
          </a:p>
          <a:p>
            <a:pPr marL="0" indent="0">
              <a:buNone/>
            </a:pPr>
            <a:r>
              <a:rPr lang="fr-FR" sz="2800" dirty="0" smtClean="0"/>
              <a:t>Catégoriser la variable Salaire en prenant </a:t>
            </a:r>
            <a:r>
              <a:rPr lang="fr-FR" sz="2800" dirty="0" smtClean="0">
                <a:solidFill>
                  <a:srgbClr val="00B050"/>
                </a:solidFill>
              </a:rPr>
              <a:t>les valeurs de breaks </a:t>
            </a:r>
            <a:r>
              <a:rPr lang="fr-FR" sz="2800" dirty="0" smtClean="0"/>
              <a:t>pour constituer les classes</a:t>
            </a:r>
          </a:p>
          <a:p>
            <a:pPr marL="0" indent="0">
              <a:buNone/>
            </a:pPr>
            <a:r>
              <a:rPr lang="fr-FR" sz="2800" dirty="0" smtClean="0"/>
              <a:t>La fonction renvoie NA pour les valeurs &gt; 2500</a:t>
            </a:r>
          </a:p>
          <a:p>
            <a:pPr marL="0" indent="0">
              <a:buNone/>
            </a:pPr>
            <a:endParaRPr lang="fr-FR" sz="2800" dirty="0" smtClean="0"/>
          </a:p>
          <a:p>
            <a:pPr marL="0" indent="0">
              <a:buNone/>
            </a:pPr>
            <a:r>
              <a:rPr lang="fr-FR" sz="2800" dirty="0" smtClean="0"/>
              <a:t>Résultat : pour chaque individu, une classe est affectée : </a:t>
            </a:r>
          </a:p>
          <a:p>
            <a:pPr marL="0" indent="0">
              <a:buNone/>
            </a:pPr>
            <a:r>
              <a:rPr lang="fr-FR" sz="2800" dirty="0" smtClean="0"/>
              <a:t>	(0,600] , (600 , 1400] , (1400 , 2500] , NA</a:t>
            </a:r>
          </a:p>
          <a:p>
            <a:pPr marL="0" indent="0">
              <a:buNone/>
            </a:pPr>
            <a:endParaRPr lang="fr-FR" sz="17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fr-FR" sz="2800" dirty="0" err="1" smtClean="0">
                <a:solidFill>
                  <a:srgbClr val="7030A0"/>
                </a:solidFill>
              </a:rPr>
              <a:t>include.lowest</a:t>
            </a:r>
            <a:r>
              <a:rPr lang="fr-FR" sz="2800" dirty="0" smtClean="0">
                <a:solidFill>
                  <a:srgbClr val="7030A0"/>
                </a:solidFill>
              </a:rPr>
              <a:t> ; right  </a:t>
            </a:r>
          </a:p>
          <a:p>
            <a:pPr marL="0" indent="0">
              <a:buNone/>
            </a:pPr>
            <a:r>
              <a:rPr lang="fr-FR" sz="2800" dirty="0">
                <a:sym typeface="Wingdings" panose="05000000000000000000" pitchFamily="2" charset="2"/>
              </a:rPr>
              <a:t>	</a:t>
            </a:r>
            <a:r>
              <a:rPr lang="fr-FR" sz="2800" dirty="0" smtClean="0">
                <a:sym typeface="Wingdings" panose="05000000000000000000" pitchFamily="2" charset="2"/>
              </a:rPr>
              <a:t>2 paramètres pour fixer le type de classes (] ; [] ; [)</a:t>
            </a: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401151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r>
              <a:rPr lang="fr-FR" b="1" dirty="0">
                <a:solidFill>
                  <a:srgbClr val="0070C0"/>
                </a:solidFill>
                <a:latin typeface="Lucida Calligraphy" panose="03010101010101010101" pitchFamily="66" charset="0"/>
              </a:rPr>
              <a:t>5</a:t>
            </a:r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. Graphiques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17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179512" y="1340768"/>
            <a:ext cx="8712968" cy="4785395"/>
          </a:xfrm>
        </p:spPr>
        <p:txBody>
          <a:bodyPr>
            <a:normAutofit/>
          </a:bodyPr>
          <a:lstStyle/>
          <a:p>
            <a:r>
              <a:rPr lang="fr-FR" sz="3600" dirty="0" smtClean="0"/>
              <a:t>Selon le type de variable		</a:t>
            </a:r>
          </a:p>
          <a:p>
            <a:pPr marL="0" indent="0">
              <a:buNone/>
            </a:pPr>
            <a:r>
              <a:rPr lang="fr-FR" sz="3600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pie() / </a:t>
            </a: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barplot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() / </a:t>
            </a: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hist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() / plot()</a:t>
            </a:r>
            <a:endParaRPr lang="fr-FR" sz="3600" dirty="0" smtClean="0"/>
          </a:p>
          <a:p>
            <a:r>
              <a:rPr lang="fr-FR" sz="3600" dirty="0" smtClean="0"/>
              <a:t>Fonctions de deuxième niveau</a:t>
            </a:r>
          </a:p>
          <a:p>
            <a:pPr marL="0" indent="0">
              <a:buNone/>
            </a:pPr>
            <a:r>
              <a:rPr lang="fr-FR" sz="3600" dirty="0" smtClean="0"/>
              <a:t>	</a:t>
            </a: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curve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() / </a:t>
            </a: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abline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() / segments() </a:t>
            </a:r>
          </a:p>
          <a:p>
            <a:pPr marL="0" indent="0">
              <a:buNone/>
            </a:pPr>
            <a:r>
              <a:rPr lang="fr-FR" sz="3600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arrows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() / points() / </a:t>
            </a: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polygon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()</a:t>
            </a:r>
          </a:p>
          <a:p>
            <a:pPr marL="0" indent="0" algn="r">
              <a:buNone/>
            </a:pPr>
            <a:endParaRPr lang="fr-FR" sz="3600" dirty="0" smtClean="0">
              <a:solidFill>
                <a:schemeClr val="accent6">
                  <a:lumMod val="75000"/>
                </a:schemeClr>
              </a:solidFill>
              <a:latin typeface="Nyala" panose="02000504070300020003" pitchFamily="2" charset="0"/>
            </a:endParaRPr>
          </a:p>
          <a:p>
            <a:pPr marL="0" indent="0" algn="r">
              <a:buNone/>
            </a:pP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  <a:latin typeface="Nyala" panose="02000504070300020003" pitchFamily="2" charset="0"/>
              </a:rPr>
              <a:t>Script4_Graphiques.R</a:t>
            </a:r>
          </a:p>
          <a:p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48422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0070C0"/>
                </a:solidFill>
                <a:latin typeface="Lucida Calligraphy" panose="03010101010101010101" pitchFamily="66" charset="0"/>
              </a:rPr>
              <a:t>5</a:t>
            </a:r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. Graphiques</a:t>
            </a:r>
            <a:b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</a:br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quelques paramètres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18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graphicFrame>
        <p:nvGraphicFramePr>
          <p:cNvPr id="3" name="Espace réservé du conten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711491"/>
              </p:ext>
            </p:extLst>
          </p:nvPr>
        </p:nvGraphicFramePr>
        <p:xfrm>
          <a:off x="457200" y="1600200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2632"/>
                <a:gridCol w="562696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Nom du paramètre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Description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main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Ajouter un titre au graphique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xlab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Ajouter</a:t>
                      </a:r>
                      <a:r>
                        <a:rPr lang="fr-FR" baseline="0" dirty="0" smtClean="0"/>
                        <a:t> un titre à l’axe des abscisses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ylab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Ajouter</a:t>
                      </a:r>
                      <a:r>
                        <a:rPr lang="fr-FR" baseline="0" dirty="0" smtClean="0"/>
                        <a:t> un titre à l’axe des ordonnées</a:t>
                      </a:r>
                      <a:endParaRPr lang="fr-FR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col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Changer de couleur (numéro,</a:t>
                      </a:r>
                      <a:r>
                        <a:rPr lang="fr-FR" baseline="0" dirty="0" smtClean="0"/>
                        <a:t> nom anglais)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xlim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Amplitude des valeurs pour l’axe des abscisses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ylim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Amplitude des valeurs pour l’axe des ordonnées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lwd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Epaisseur du trait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lty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Type de trait (- - -</a:t>
                      </a:r>
                      <a:r>
                        <a:rPr lang="fr-FR" baseline="0" dirty="0" smtClean="0"/>
                        <a:t> -</a:t>
                      </a:r>
                      <a:r>
                        <a:rPr lang="fr-FR" dirty="0" smtClean="0"/>
                        <a:t> , . . . . , - . - . - . , etc.)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pch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Type de symbole pour</a:t>
                      </a:r>
                      <a:r>
                        <a:rPr lang="fr-FR" baseline="0" dirty="0" smtClean="0"/>
                        <a:t> les points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cex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Taille de la police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02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3101" y="116632"/>
            <a:ext cx="8229600" cy="864096"/>
          </a:xfrm>
        </p:spPr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6. Import / Export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19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93101" y="1052736"/>
            <a:ext cx="8229600" cy="5173944"/>
          </a:xfrm>
        </p:spPr>
        <p:txBody>
          <a:bodyPr>
            <a:normAutofit fontScale="55000" lnSpcReduction="20000"/>
          </a:bodyPr>
          <a:lstStyle/>
          <a:p>
            <a:r>
              <a:rPr lang="fr-FR" sz="4600" dirty="0" smtClean="0"/>
              <a:t>Importer des données (.</a:t>
            </a:r>
            <a:r>
              <a:rPr lang="fr-FR" sz="4600" dirty="0" err="1" smtClean="0"/>
              <a:t>txt</a:t>
            </a:r>
            <a:r>
              <a:rPr lang="fr-FR" sz="4600" dirty="0" smtClean="0"/>
              <a:t> , .csv, .</a:t>
            </a:r>
            <a:r>
              <a:rPr lang="fr-FR" sz="4600" dirty="0" err="1" smtClean="0"/>
              <a:t>RData</a:t>
            </a:r>
            <a:r>
              <a:rPr lang="fr-FR" sz="4600" dirty="0" smtClean="0"/>
              <a:t>)		</a:t>
            </a:r>
            <a:r>
              <a:rPr lang="fr-FR" sz="46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4600" dirty="0" smtClean="0">
                <a:solidFill>
                  <a:schemeClr val="accent6">
                    <a:lumMod val="75000"/>
                  </a:schemeClr>
                </a:solidFill>
              </a:rPr>
              <a:t>		</a:t>
            </a:r>
            <a:r>
              <a:rPr lang="fr-FR" sz="4600" dirty="0" err="1" smtClean="0">
                <a:solidFill>
                  <a:schemeClr val="accent6">
                    <a:lumMod val="75000"/>
                  </a:schemeClr>
                </a:solidFill>
              </a:rPr>
              <a:t>read.table</a:t>
            </a:r>
            <a:r>
              <a:rPr lang="fr-FR" sz="4600" dirty="0">
                <a:solidFill>
                  <a:schemeClr val="accent6">
                    <a:lumMod val="75000"/>
                  </a:schemeClr>
                </a:solidFill>
              </a:rPr>
              <a:t>() / read.csv2</a:t>
            </a:r>
            <a:r>
              <a:rPr lang="fr-FR" sz="4600" dirty="0" smtClean="0">
                <a:solidFill>
                  <a:schemeClr val="accent6">
                    <a:lumMod val="75000"/>
                  </a:schemeClr>
                </a:solidFill>
              </a:rPr>
              <a:t>() / </a:t>
            </a:r>
            <a:r>
              <a:rPr lang="fr-FR" sz="4600" dirty="0" err="1" smtClean="0">
                <a:solidFill>
                  <a:schemeClr val="accent6">
                    <a:lumMod val="75000"/>
                  </a:schemeClr>
                </a:solidFill>
              </a:rPr>
              <a:t>load</a:t>
            </a:r>
            <a:r>
              <a:rPr lang="fr-FR" sz="4600" dirty="0" smtClean="0">
                <a:solidFill>
                  <a:schemeClr val="accent6">
                    <a:lumMod val="75000"/>
                  </a:schemeClr>
                </a:solidFill>
              </a:rPr>
              <a:t>()</a:t>
            </a:r>
          </a:p>
          <a:p>
            <a:endParaRPr lang="fr-FR" sz="4600" dirty="0" smtClean="0"/>
          </a:p>
          <a:p>
            <a:r>
              <a:rPr lang="fr-FR" sz="4600" dirty="0" smtClean="0"/>
              <a:t>Exporter des données</a:t>
            </a:r>
          </a:p>
          <a:p>
            <a:pPr marL="0" indent="0">
              <a:buNone/>
            </a:pPr>
            <a:r>
              <a:rPr lang="fr-FR" sz="4600" dirty="0" smtClean="0"/>
              <a:t>		</a:t>
            </a:r>
            <a:r>
              <a:rPr lang="fr-FR" sz="4600" dirty="0" err="1" smtClean="0">
                <a:solidFill>
                  <a:schemeClr val="accent6">
                    <a:lumMod val="75000"/>
                  </a:schemeClr>
                </a:solidFill>
              </a:rPr>
              <a:t>sink</a:t>
            </a:r>
            <a:r>
              <a:rPr lang="fr-FR" sz="4600" dirty="0" smtClean="0">
                <a:solidFill>
                  <a:schemeClr val="accent6">
                    <a:lumMod val="75000"/>
                  </a:schemeClr>
                </a:solidFill>
              </a:rPr>
              <a:t>() / </a:t>
            </a:r>
            <a:r>
              <a:rPr lang="fr-FR" sz="4600" dirty="0" err="1" smtClean="0">
                <a:solidFill>
                  <a:schemeClr val="accent6">
                    <a:lumMod val="75000"/>
                  </a:schemeClr>
                </a:solidFill>
              </a:rPr>
              <a:t>write</a:t>
            </a:r>
            <a:r>
              <a:rPr lang="fr-FR" sz="4600" dirty="0" smtClean="0">
                <a:solidFill>
                  <a:schemeClr val="accent6">
                    <a:lumMod val="75000"/>
                  </a:schemeClr>
                </a:solidFill>
              </a:rPr>
              <a:t>() / </a:t>
            </a:r>
            <a:r>
              <a:rPr lang="fr-FR" sz="4600" dirty="0" err="1" smtClean="0">
                <a:solidFill>
                  <a:schemeClr val="accent6">
                    <a:lumMod val="75000"/>
                  </a:schemeClr>
                </a:solidFill>
              </a:rPr>
              <a:t>save</a:t>
            </a:r>
            <a:r>
              <a:rPr lang="fr-FR" sz="4600" dirty="0" smtClean="0">
                <a:solidFill>
                  <a:schemeClr val="accent6">
                    <a:lumMod val="75000"/>
                  </a:schemeClr>
                </a:solidFill>
              </a:rPr>
              <a:t>()</a:t>
            </a:r>
          </a:p>
          <a:p>
            <a:pPr marL="0" indent="0">
              <a:buNone/>
            </a:pPr>
            <a:endParaRPr lang="fr-FR" sz="46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fr-FR" sz="4600" dirty="0" smtClean="0"/>
              <a:t>Exporter des graphiques </a:t>
            </a:r>
          </a:p>
          <a:p>
            <a:pPr marL="0" indent="0">
              <a:buNone/>
            </a:pPr>
            <a:r>
              <a:rPr lang="fr-FR" sz="4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	jpeg</a:t>
            </a:r>
            <a:r>
              <a:rPr lang="fr-FR" sz="4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('rplot.jpg') </a:t>
            </a:r>
            <a:endParaRPr lang="fr-FR" sz="4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fr-FR" sz="4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	plot(</a:t>
            </a:r>
            <a:r>
              <a:rPr lang="fr-FR" sz="4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x,y</a:t>
            </a:r>
            <a:r>
              <a:rPr lang="fr-FR" sz="4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 </a:t>
            </a:r>
            <a:endParaRPr lang="fr-FR" sz="4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fr-FR" sz="4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	</a:t>
            </a:r>
            <a:r>
              <a:rPr lang="fr-FR" sz="4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dev.off</a:t>
            </a:r>
            <a:r>
              <a:rPr lang="fr-FR" sz="4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()</a:t>
            </a:r>
            <a:endParaRPr lang="fr-FR" sz="4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r">
              <a:buNone/>
            </a:pPr>
            <a:endParaRPr lang="fr-FR" sz="3600" dirty="0" smtClean="0">
              <a:solidFill>
                <a:schemeClr val="accent6">
                  <a:lumMod val="75000"/>
                </a:schemeClr>
              </a:solidFill>
              <a:latin typeface="Nyala" panose="02000504070300020003" pitchFamily="2" charset="0"/>
            </a:endParaRPr>
          </a:p>
          <a:p>
            <a:pPr marL="0" indent="0" algn="r">
              <a:buNone/>
            </a:pPr>
            <a:endParaRPr lang="fr-FR" sz="3600" dirty="0" smtClean="0">
              <a:solidFill>
                <a:schemeClr val="accent6">
                  <a:lumMod val="75000"/>
                </a:schemeClr>
              </a:solidFill>
              <a:latin typeface="Nyala" panose="02000504070300020003" pitchFamily="2" charset="0"/>
            </a:endParaRPr>
          </a:p>
          <a:p>
            <a:pPr marL="0" indent="0" algn="r">
              <a:buNone/>
            </a:pPr>
            <a:r>
              <a:rPr lang="fr-FR" sz="6500" dirty="0" smtClean="0">
                <a:solidFill>
                  <a:schemeClr val="accent6">
                    <a:lumMod val="75000"/>
                  </a:schemeClr>
                </a:solidFill>
                <a:latin typeface="Nyala" panose="02000504070300020003" pitchFamily="2" charset="0"/>
              </a:rPr>
              <a:t>Script5_ImportExport.R</a:t>
            </a:r>
            <a:endParaRPr lang="fr-FR" sz="6500" dirty="0"/>
          </a:p>
        </p:txBody>
      </p:sp>
    </p:spTree>
    <p:extLst>
      <p:ext uri="{BB962C8B-B14F-4D97-AF65-F5344CB8AC3E}">
        <p14:creationId xmlns:p14="http://schemas.microsoft.com/office/powerpoint/2010/main" val="339486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Plan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3101" y="1562062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Quelques éléments pour démarrer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Types d’objets, </a:t>
            </a:r>
            <a:br>
              <a:rPr lang="fr-FR" dirty="0" smtClean="0"/>
            </a:br>
            <a:r>
              <a:rPr lang="fr-FR" dirty="0" smtClean="0"/>
              <a:t>		manipulation de données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Le </a:t>
            </a:r>
            <a:r>
              <a:rPr lang="fr-FR" dirty="0" err="1" smtClean="0"/>
              <a:t>Data.Frame</a:t>
            </a: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r>
              <a:rPr lang="fr-FR" dirty="0" err="1"/>
              <a:t>Vectorialiser</a:t>
            </a:r>
            <a:r>
              <a:rPr lang="fr-FR" dirty="0"/>
              <a:t> les </a:t>
            </a:r>
            <a:r>
              <a:rPr lang="fr-FR" dirty="0" smtClean="0"/>
              <a:t>opérations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Graphiques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Import/Export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Packages : </a:t>
            </a:r>
          </a:p>
          <a:p>
            <a:pPr marL="0" indent="0">
              <a:buNone/>
            </a:pPr>
            <a:r>
              <a:rPr lang="fr-FR" dirty="0" err="1" smtClean="0">
                <a:solidFill>
                  <a:schemeClr val="bg1">
                    <a:lumMod val="50000"/>
                  </a:schemeClr>
                </a:solidFill>
              </a:rPr>
              <a:t>sqldf</a:t>
            </a: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 , ggplot2, </a:t>
            </a:r>
            <a:r>
              <a:rPr lang="fr-FR" dirty="0" err="1" smtClean="0">
                <a:solidFill>
                  <a:schemeClr val="bg1">
                    <a:lumMod val="50000"/>
                  </a:schemeClr>
                </a:solidFill>
              </a:rPr>
              <a:t>lattice</a:t>
            </a: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 , </a:t>
            </a:r>
            <a:r>
              <a:rPr lang="fr-FR" dirty="0" err="1" smtClean="0">
                <a:solidFill>
                  <a:schemeClr val="bg1">
                    <a:lumMod val="50000"/>
                  </a:schemeClr>
                </a:solidFill>
              </a:rPr>
              <a:t>FactoMineR</a:t>
            </a:r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 , </a:t>
            </a:r>
            <a:r>
              <a:rPr lang="fr-FR" dirty="0" err="1" smtClean="0">
                <a:solidFill>
                  <a:schemeClr val="bg1">
                    <a:lumMod val="50000"/>
                  </a:schemeClr>
                </a:solidFill>
              </a:rPr>
              <a:t>factoextra</a:t>
            </a:r>
            <a:endParaRPr lang="fr-FR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2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sp>
        <p:nvSpPr>
          <p:cNvPr id="9" name="Accolade fermante 8"/>
          <p:cNvSpPr/>
          <p:nvPr/>
        </p:nvSpPr>
        <p:spPr>
          <a:xfrm>
            <a:off x="5554961" y="3140968"/>
            <a:ext cx="169167" cy="1294693"/>
          </a:xfrm>
          <a:prstGeom prst="rightBrac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5950836" y="3249705"/>
            <a:ext cx="22935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rgbClr val="00B050"/>
                </a:solidFill>
              </a:rPr>
              <a:t>Mise en application</a:t>
            </a:r>
            <a:endParaRPr lang="fr-FR" sz="3200" b="1" dirty="0">
              <a:solidFill>
                <a:srgbClr val="00B050"/>
              </a:solidFill>
            </a:endParaRPr>
          </a:p>
        </p:txBody>
      </p:sp>
      <p:sp>
        <p:nvSpPr>
          <p:cNvPr id="7" name="Accolade ouvrante 6"/>
          <p:cNvSpPr/>
          <p:nvPr/>
        </p:nvSpPr>
        <p:spPr>
          <a:xfrm>
            <a:off x="395536" y="3045498"/>
            <a:ext cx="216024" cy="1512168"/>
          </a:xfrm>
          <a:prstGeom prst="leftBrac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170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1162"/>
            <a:ext cx="8229600" cy="1066130"/>
          </a:xfrm>
        </p:spPr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6. Import </a:t>
            </a:r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 .csv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20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395535" y="980728"/>
            <a:ext cx="8640755" cy="49580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i="1" dirty="0" err="1" smtClean="0">
                <a:solidFill>
                  <a:schemeClr val="bg2">
                    <a:lumMod val="50000"/>
                  </a:schemeClr>
                </a:solidFill>
              </a:rPr>
              <a:t>Gérer</a:t>
            </a:r>
            <a:r>
              <a:rPr lang="en-US" sz="2800" i="1" dirty="0" smtClean="0">
                <a:solidFill>
                  <a:schemeClr val="bg2">
                    <a:lumMod val="50000"/>
                  </a:schemeClr>
                </a:solidFill>
              </a:rPr>
              <a:t> les </a:t>
            </a:r>
            <a:r>
              <a:rPr lang="en-US" sz="2800" i="1" dirty="0" err="1" smtClean="0">
                <a:solidFill>
                  <a:schemeClr val="bg2">
                    <a:lumMod val="50000"/>
                  </a:schemeClr>
                </a:solidFill>
              </a:rPr>
              <a:t>paramètres</a:t>
            </a:r>
            <a:r>
              <a:rPr lang="en-US" sz="2800" i="1" dirty="0" smtClean="0">
                <a:solidFill>
                  <a:schemeClr val="bg2">
                    <a:lumMod val="50000"/>
                  </a:schemeClr>
                </a:solidFill>
              </a:rPr>
              <a:t> de lecture du </a:t>
            </a:r>
            <a:r>
              <a:rPr lang="en-US" sz="2800" i="1" dirty="0" err="1" smtClean="0">
                <a:solidFill>
                  <a:schemeClr val="bg2">
                    <a:lumMod val="50000"/>
                  </a:schemeClr>
                </a:solidFill>
              </a:rPr>
              <a:t>fichier</a:t>
            </a:r>
            <a:r>
              <a:rPr lang="en-US" sz="2800" i="1" dirty="0" smtClean="0">
                <a:solidFill>
                  <a:schemeClr val="bg2">
                    <a:lumMod val="50000"/>
                  </a:schemeClr>
                </a:solidFill>
              </a:rPr>
              <a:t> : </a:t>
            </a:r>
          </a:p>
          <a:p>
            <a:pPr marL="0" indent="0">
              <a:buNone/>
            </a:pPr>
            <a:endParaRPr lang="en-US" sz="1400" i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800" dirty="0" err="1" smtClean="0"/>
              <a:t>jdd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B050"/>
                </a:solidFill>
              </a:rPr>
              <a:t>&lt;-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read.csv2( </a:t>
            </a:r>
            <a:r>
              <a:rPr lang="en-US" sz="2800" dirty="0" smtClean="0"/>
              <a:t>"decathlon.csv</a:t>
            </a:r>
            <a:r>
              <a:rPr lang="en-US" sz="2800" dirty="0"/>
              <a:t>"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en-US" sz="2800" dirty="0" smtClean="0"/>
              <a:t> 					</a:t>
            </a:r>
            <a:r>
              <a:rPr lang="en-US" sz="2800" dirty="0" err="1" smtClean="0"/>
              <a:t>sep</a:t>
            </a:r>
            <a:r>
              <a:rPr lang="en-US" sz="2800" dirty="0" smtClean="0"/>
              <a:t> = ";"     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en-US" sz="2800" dirty="0" smtClean="0"/>
              <a:t>         header </a:t>
            </a:r>
            <a:r>
              <a:rPr lang="en-US" sz="2800" dirty="0"/>
              <a:t>= TRUE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en-US" sz="2800" dirty="0" smtClean="0"/>
              <a:t> </a:t>
            </a:r>
          </a:p>
          <a:p>
            <a:pPr marL="0" indent="0"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dec</a:t>
            </a:r>
            <a:r>
              <a:rPr lang="en-US" sz="2800" dirty="0" smtClean="0"/>
              <a:t> </a:t>
            </a:r>
            <a:r>
              <a:rPr lang="en-US" sz="2800" dirty="0"/>
              <a:t>= '.' </a:t>
            </a:r>
            <a:r>
              <a:rPr lang="en-US" sz="2800" dirty="0" smtClean="0"/>
              <a:t>   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en-US" sz="2800" dirty="0" smtClean="0"/>
              <a:t>       </a:t>
            </a:r>
            <a:r>
              <a:rPr lang="en-US" sz="2800" dirty="0" err="1" smtClean="0"/>
              <a:t>stringsAsFactors</a:t>
            </a:r>
            <a:r>
              <a:rPr lang="en-US" sz="2800" dirty="0" smtClean="0"/>
              <a:t> </a:t>
            </a:r>
            <a:r>
              <a:rPr lang="en-US" sz="2800" dirty="0"/>
              <a:t>= TRUE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en-US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</a:rPr>
              <a:t>sep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 	: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</a:rPr>
              <a:t>spécifier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 comment passer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</a:rPr>
              <a:t>d’une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 variable à la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</a:rPr>
              <a:t>suivante</a:t>
            </a:r>
            <a:endParaRPr lang="en-US" sz="24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header : la première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</a:rPr>
              <a:t>ligne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</a:rPr>
              <a:t>contient-elle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 le nom des variables?</a:t>
            </a:r>
          </a:p>
          <a:p>
            <a:pPr marL="0" indent="0">
              <a:buNone/>
            </a:pPr>
            <a:r>
              <a:rPr lang="en-US" sz="2400" dirty="0" err="1">
                <a:solidFill>
                  <a:schemeClr val="bg2">
                    <a:lumMod val="50000"/>
                  </a:schemeClr>
                </a:solidFill>
              </a:rPr>
              <a:t>d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</a:rPr>
              <a:t>ec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 	: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</a:rPr>
              <a:t>symbole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 des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</a:rPr>
              <a:t>nombres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</a:rPr>
              <a:t>décimaux</a:t>
            </a:r>
            <a:endParaRPr lang="en-US" sz="24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</a:rPr>
              <a:t>stringsAsFactors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 :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</a:rPr>
              <a:t>gestion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 des variables avec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</a:rPr>
              <a:t>chaines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 de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</a:rPr>
              <a:t>caractères</a:t>
            </a:r>
            <a:endParaRPr lang="en-US" sz="24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45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3101" y="18661"/>
            <a:ext cx="8229600" cy="720080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7. Packages</a:t>
            </a:r>
            <a:endParaRPr lang="fr-FR" sz="2800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20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20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sz="2000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21</a:t>
            </a:fld>
            <a:endParaRPr lang="fr-FR" sz="2000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395433" y="764704"/>
            <a:ext cx="8424935" cy="54619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000" dirty="0" smtClean="0">
                <a:solidFill>
                  <a:srgbClr val="00B050"/>
                </a:solidFill>
              </a:rPr>
              <a:t># </a:t>
            </a:r>
            <a:r>
              <a:rPr lang="fr-FR" sz="2000" dirty="0">
                <a:solidFill>
                  <a:srgbClr val="00B050"/>
                </a:solidFill>
              </a:rPr>
              <a:t>savoir si un package est </a:t>
            </a:r>
            <a:r>
              <a:rPr lang="fr-FR" sz="2000" dirty="0" smtClean="0">
                <a:solidFill>
                  <a:srgbClr val="00B050"/>
                </a:solidFill>
              </a:rPr>
              <a:t>présent </a:t>
            </a:r>
            <a:r>
              <a:rPr lang="fr-FR" sz="2000" dirty="0">
                <a:solidFill>
                  <a:srgbClr val="00B050"/>
                </a:solidFill>
              </a:rPr>
              <a:t>dans </a:t>
            </a:r>
            <a:r>
              <a:rPr lang="fr-FR" sz="2000" dirty="0" smtClean="0">
                <a:solidFill>
                  <a:srgbClr val="00B050"/>
                </a:solidFill>
              </a:rPr>
              <a:t>l'ordinateur									</a:t>
            </a:r>
            <a:r>
              <a:rPr lang="fr-FR" sz="2000" dirty="0" err="1" smtClean="0"/>
              <a:t>find.package</a:t>
            </a:r>
            <a:r>
              <a:rPr lang="fr-FR" sz="2000" dirty="0" smtClean="0"/>
              <a:t>(</a:t>
            </a:r>
            <a:r>
              <a:rPr lang="fr-FR" sz="2000" dirty="0"/>
              <a:t>"</a:t>
            </a:r>
            <a:r>
              <a:rPr lang="fr-FR" sz="2000" dirty="0" smtClean="0"/>
              <a:t>ggplot2")</a:t>
            </a:r>
            <a:endParaRPr lang="fr-FR" sz="2000" dirty="0"/>
          </a:p>
          <a:p>
            <a:pPr marL="0" indent="0">
              <a:buNone/>
            </a:pPr>
            <a:endParaRPr lang="fr-FR" sz="1200" dirty="0"/>
          </a:p>
          <a:p>
            <a:pPr marL="0" indent="0">
              <a:buNone/>
            </a:pPr>
            <a:r>
              <a:rPr lang="fr-FR" sz="2000" dirty="0">
                <a:solidFill>
                  <a:srgbClr val="00B050"/>
                </a:solidFill>
              </a:rPr>
              <a:t># </a:t>
            </a:r>
            <a:r>
              <a:rPr lang="fr-FR" sz="2000" dirty="0" smtClean="0">
                <a:solidFill>
                  <a:srgbClr val="00B050"/>
                </a:solidFill>
              </a:rPr>
              <a:t>Installer un package qui n’est pas présent dans l’ordinateur (connexion internet nécessaire)			</a:t>
            </a:r>
            <a:r>
              <a:rPr lang="fr-FR" sz="2000" dirty="0" err="1" smtClean="0"/>
              <a:t>install.packages</a:t>
            </a:r>
            <a:r>
              <a:rPr lang="fr-FR" sz="2000" dirty="0" smtClean="0"/>
              <a:t>("ggplot2")</a:t>
            </a:r>
            <a:endParaRPr lang="fr-FR" sz="2000" dirty="0"/>
          </a:p>
          <a:p>
            <a:pPr marL="0" indent="0">
              <a:buNone/>
            </a:pPr>
            <a:endParaRPr lang="fr-FR" sz="1200" dirty="0"/>
          </a:p>
          <a:p>
            <a:pPr marL="0" indent="0">
              <a:buNone/>
            </a:pPr>
            <a:r>
              <a:rPr lang="fr-FR" sz="2000" dirty="0" smtClean="0">
                <a:solidFill>
                  <a:srgbClr val="00B050"/>
                </a:solidFill>
              </a:rPr>
              <a:t># désinstaller </a:t>
            </a:r>
            <a:r>
              <a:rPr lang="fr-FR" sz="2000" dirty="0">
                <a:solidFill>
                  <a:srgbClr val="00B050"/>
                </a:solidFill>
              </a:rPr>
              <a:t>un </a:t>
            </a:r>
            <a:r>
              <a:rPr lang="fr-FR" sz="2000" dirty="0" smtClean="0">
                <a:solidFill>
                  <a:srgbClr val="00B050"/>
                </a:solidFill>
              </a:rPr>
              <a:t>package 			</a:t>
            </a:r>
            <a:r>
              <a:rPr lang="fr-FR" sz="2000" dirty="0" err="1" smtClean="0"/>
              <a:t>remove.packages</a:t>
            </a:r>
            <a:r>
              <a:rPr lang="fr-FR" sz="2000" dirty="0"/>
              <a:t>("ggplot2")</a:t>
            </a:r>
          </a:p>
          <a:p>
            <a:pPr marL="0" indent="0">
              <a:buNone/>
            </a:pPr>
            <a:endParaRPr lang="fr-FR" sz="1200" dirty="0"/>
          </a:p>
          <a:p>
            <a:pPr marL="0" indent="0">
              <a:buNone/>
            </a:pPr>
            <a:r>
              <a:rPr lang="fr-FR" sz="2000" dirty="0" smtClean="0">
                <a:solidFill>
                  <a:srgbClr val="00B050"/>
                </a:solidFill>
              </a:rPr>
              <a:t># activer le package lors d’une session de </a:t>
            </a:r>
            <a:r>
              <a:rPr lang="fr-FR" sz="2000" dirty="0" err="1" smtClean="0">
                <a:solidFill>
                  <a:srgbClr val="00B050"/>
                </a:solidFill>
              </a:rPr>
              <a:t>Rstudio</a:t>
            </a:r>
            <a:endParaRPr lang="fr-FR" sz="20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fr-FR" sz="2000" dirty="0" smtClean="0"/>
              <a:t>		</a:t>
            </a:r>
            <a:r>
              <a:rPr lang="fr-FR" sz="2000" dirty="0" err="1" smtClean="0"/>
              <a:t>require</a:t>
            </a:r>
            <a:r>
              <a:rPr lang="fr-FR" sz="2000" dirty="0"/>
              <a:t>("ggplot2</a:t>
            </a:r>
            <a:r>
              <a:rPr lang="fr-FR" sz="2000" dirty="0" smtClean="0"/>
              <a:t>")	ou 	</a:t>
            </a:r>
            <a:r>
              <a:rPr lang="fr-FR" sz="2000" dirty="0" err="1" smtClean="0"/>
              <a:t>library</a:t>
            </a:r>
            <a:r>
              <a:rPr lang="fr-FR" sz="2000" dirty="0"/>
              <a:t>("ggplot2")</a:t>
            </a:r>
          </a:p>
          <a:p>
            <a:pPr marL="0" indent="0">
              <a:buNone/>
            </a:pPr>
            <a:r>
              <a:rPr lang="fr-FR" sz="2000" dirty="0" smtClean="0">
                <a:solidFill>
                  <a:srgbClr val="00B050"/>
                </a:solidFill>
              </a:rPr>
              <a:t># à la fin d’une session, tous les packages sont déchargés à l’exception des packages dont la priorité est « base »</a:t>
            </a:r>
            <a:endParaRPr lang="fr-FR" sz="20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fr-FR" sz="1200" dirty="0"/>
          </a:p>
          <a:p>
            <a:pPr marL="0" indent="0">
              <a:buNone/>
            </a:pPr>
            <a:r>
              <a:rPr lang="fr-FR" sz="2000" dirty="0">
                <a:solidFill>
                  <a:srgbClr val="00B050"/>
                </a:solidFill>
              </a:rPr>
              <a:t># savoir si le package est accessible dans la session de </a:t>
            </a:r>
            <a:r>
              <a:rPr lang="fr-FR" sz="2000" dirty="0" err="1">
                <a:solidFill>
                  <a:srgbClr val="00B050"/>
                </a:solidFill>
              </a:rPr>
              <a:t>RStudio</a:t>
            </a:r>
            <a:endParaRPr lang="fr-FR" sz="20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fr-FR" sz="2000" dirty="0" smtClean="0"/>
              <a:t>					</a:t>
            </a:r>
            <a:r>
              <a:rPr lang="fr-FR" sz="2000" dirty="0" err="1" smtClean="0"/>
              <a:t>search</a:t>
            </a:r>
            <a:r>
              <a:rPr lang="fr-FR" sz="2000" dirty="0" smtClean="0"/>
              <a:t>()</a:t>
            </a:r>
          </a:p>
          <a:p>
            <a:pPr marL="0" indent="0">
              <a:buNone/>
            </a:pPr>
            <a:endParaRPr lang="fr-FR" sz="1200" dirty="0" smtClean="0"/>
          </a:p>
          <a:p>
            <a:pPr marL="0" indent="0" algn="r">
              <a:buNone/>
            </a:pP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latin typeface="Nyala" panose="02000504070300020003" pitchFamily="2" charset="0"/>
              </a:rPr>
              <a:t>Script6_Packages.R</a:t>
            </a: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98963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7. Packages </a:t>
            </a:r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- </a:t>
            </a:r>
            <a:r>
              <a:rPr lang="fr-FR" b="1" dirty="0" err="1" smtClean="0">
                <a:solidFill>
                  <a:srgbClr val="0070C0"/>
                </a:solidFill>
                <a:latin typeface="Lucida Calligraphy" panose="03010101010101010101" pitchFamily="66" charset="0"/>
              </a:rPr>
              <a:t>install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22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5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3101" y="18661"/>
            <a:ext cx="8229600" cy="720080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7. </a:t>
            </a:r>
            <a:r>
              <a:rPr lang="fr-FR" sz="2800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Quelques Packages</a:t>
            </a:r>
            <a:endParaRPr lang="fr-FR" sz="2800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20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20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sz="2000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23</a:t>
            </a:fld>
            <a:endParaRPr lang="fr-FR" sz="2000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395433" y="764704"/>
            <a:ext cx="8424935" cy="54619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800" dirty="0" smtClean="0"/>
              <a:t>Packages de </a:t>
            </a:r>
            <a:r>
              <a:rPr lang="fr-FR" sz="1800" dirty="0" err="1" smtClean="0"/>
              <a:t>tidyverse</a:t>
            </a:r>
            <a:r>
              <a:rPr lang="fr-FR" sz="1800" dirty="0" smtClean="0"/>
              <a:t>	</a:t>
            </a:r>
            <a:r>
              <a:rPr lang="fr-FR" sz="1800" dirty="0" smtClean="0">
                <a:hlinkClick r:id="rId4"/>
              </a:rPr>
              <a:t>https</a:t>
            </a:r>
            <a:r>
              <a:rPr lang="fr-FR" sz="1800" dirty="0">
                <a:hlinkClick r:id="rId4"/>
              </a:rPr>
              <a:t>://blog.rstudio.com/2016/09/15/tidyverse-1-0-0</a:t>
            </a:r>
            <a:r>
              <a:rPr lang="fr-FR" sz="1800" dirty="0" smtClean="0">
                <a:hlinkClick r:id="rId4"/>
              </a:rPr>
              <a:t>/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/>
              <a:t>		</a:t>
            </a:r>
            <a:r>
              <a:rPr lang="fr-FR" sz="1800" dirty="0" smtClean="0"/>
              <a:t>	</a:t>
            </a:r>
            <a:r>
              <a:rPr lang="fr-FR" sz="1800" dirty="0" smtClean="0">
                <a:hlinkClick r:id="rId5"/>
              </a:rPr>
              <a:t>https</a:t>
            </a:r>
            <a:r>
              <a:rPr lang="fr-FR" sz="1800" dirty="0">
                <a:hlinkClick r:id="rId5"/>
              </a:rPr>
              <a:t>://www.tidyverse.org</a:t>
            </a:r>
            <a:r>
              <a:rPr lang="fr-FR" sz="1800" dirty="0" smtClean="0">
                <a:hlinkClick r:id="rId5"/>
              </a:rPr>
              <a:t>/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/>
              <a:t>* ggplot2</a:t>
            </a:r>
            <a:r>
              <a:rPr lang="fr-FR" sz="1800" dirty="0"/>
              <a:t>		</a:t>
            </a:r>
            <a:r>
              <a:rPr lang="fr-FR" sz="1800" dirty="0" smtClean="0"/>
              <a:t>data </a:t>
            </a:r>
            <a:r>
              <a:rPr lang="fr-FR" sz="1800" dirty="0" err="1" smtClean="0"/>
              <a:t>visualization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/>
              <a:t>	</a:t>
            </a:r>
            <a:r>
              <a:rPr lang="fr-FR" sz="1800" dirty="0"/>
              <a:t>	</a:t>
            </a:r>
            <a:r>
              <a:rPr lang="fr-FR" sz="1800" dirty="0">
                <a:hlinkClick r:id="rId6"/>
              </a:rPr>
              <a:t>http://ggplot2.tidyverse.org</a:t>
            </a:r>
            <a:r>
              <a:rPr lang="fr-FR" sz="1800" dirty="0" smtClean="0">
                <a:hlinkClick r:id="rId6"/>
              </a:rPr>
              <a:t>/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/>
              <a:t>* </a:t>
            </a:r>
            <a:r>
              <a:rPr lang="fr-FR" sz="1800" dirty="0" err="1" smtClean="0"/>
              <a:t>dplyr</a:t>
            </a:r>
            <a:r>
              <a:rPr lang="fr-FR" sz="1800" dirty="0" smtClean="0"/>
              <a:t>		manipuler des tableaux de données</a:t>
            </a:r>
          </a:p>
          <a:p>
            <a:pPr marL="0" indent="0">
              <a:buNone/>
            </a:pPr>
            <a:r>
              <a:rPr lang="fr-FR" sz="1800" dirty="0" smtClean="0"/>
              <a:t>		</a:t>
            </a:r>
            <a:r>
              <a:rPr lang="fr-FR" sz="1800" dirty="0" smtClean="0">
                <a:hlinkClick r:id="rId7"/>
              </a:rPr>
              <a:t>https</a:t>
            </a:r>
            <a:r>
              <a:rPr lang="fr-FR" sz="1800" dirty="0">
                <a:hlinkClick r:id="rId7"/>
              </a:rPr>
              <a:t>://perso.ens-lyon.fr/lise.vaudor/dplyr</a:t>
            </a:r>
            <a:r>
              <a:rPr lang="fr-FR" sz="1800" dirty="0" smtClean="0">
                <a:hlinkClick r:id="rId7"/>
              </a:rPr>
              <a:t>/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/>
              <a:t>		</a:t>
            </a:r>
            <a:r>
              <a:rPr lang="fr-FR" sz="1800" dirty="0">
                <a:hlinkClick r:id="rId8"/>
              </a:rPr>
              <a:t>http</a:t>
            </a:r>
            <a:r>
              <a:rPr lang="fr-FR" sz="1800" dirty="0" smtClean="0">
                <a:hlinkClick r:id="rId8"/>
              </a:rPr>
              <a:t>://dplyr.tidyverse.org</a:t>
            </a:r>
            <a:r>
              <a:rPr lang="fr-FR" sz="1800" dirty="0">
                <a:hlinkClick r:id="rId8"/>
              </a:rPr>
              <a:t>/</a:t>
            </a:r>
            <a:endParaRPr lang="fr-FR" sz="1800" dirty="0"/>
          </a:p>
          <a:p>
            <a:pPr marL="0" indent="0">
              <a:buNone/>
            </a:pPr>
            <a:r>
              <a:rPr lang="fr-FR" sz="1800" dirty="0"/>
              <a:t>* </a:t>
            </a:r>
            <a:r>
              <a:rPr lang="fr-FR" sz="1800" dirty="0" err="1" smtClean="0"/>
              <a:t>forcats</a:t>
            </a:r>
            <a:r>
              <a:rPr lang="fr-FR" sz="1800" dirty="0" smtClean="0"/>
              <a:t>		manipuler des </a:t>
            </a:r>
            <a:r>
              <a:rPr lang="fr-FR" sz="1800" dirty="0" err="1" smtClean="0"/>
              <a:t>factors</a:t>
            </a:r>
            <a:r>
              <a:rPr lang="fr-FR" sz="1800" dirty="0" smtClean="0"/>
              <a:t> </a:t>
            </a:r>
          </a:p>
          <a:p>
            <a:pPr marL="0" indent="0">
              <a:buNone/>
            </a:pPr>
            <a:r>
              <a:rPr lang="fr-FR" sz="1800" dirty="0"/>
              <a:t>	</a:t>
            </a:r>
            <a:r>
              <a:rPr lang="fr-FR" sz="1800" dirty="0" smtClean="0">
                <a:hlinkClick r:id="rId9"/>
              </a:rPr>
              <a:t>https</a:t>
            </a:r>
            <a:r>
              <a:rPr lang="fr-FR" sz="1800" dirty="0">
                <a:hlinkClick r:id="rId9"/>
              </a:rPr>
              <a:t>://perso.ens-lyon.fr/lise.vaudor/manipulation-de-facteurs-avec-forcats</a:t>
            </a:r>
            <a:r>
              <a:rPr lang="fr-FR" sz="1800" dirty="0" smtClean="0">
                <a:hlinkClick r:id="rId9"/>
              </a:rPr>
              <a:t>/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/>
              <a:t>* </a:t>
            </a:r>
            <a:r>
              <a:rPr lang="fr-FR" sz="1800" dirty="0" err="1"/>
              <a:t>lubridate</a:t>
            </a:r>
            <a:r>
              <a:rPr lang="fr-FR" sz="1800" dirty="0" smtClean="0"/>
              <a:t>	manipuler les dates</a:t>
            </a:r>
          </a:p>
          <a:p>
            <a:pPr marL="0" indent="0">
              <a:buNone/>
            </a:pPr>
            <a:r>
              <a:rPr lang="fr-FR" sz="1800" dirty="0" smtClean="0"/>
              <a:t>		</a:t>
            </a:r>
            <a:r>
              <a:rPr lang="fr-FR" sz="1800" dirty="0" smtClean="0">
                <a:hlinkClick r:id="rId10"/>
              </a:rPr>
              <a:t>https://www.rdocumentation.org/packages/lubridate/versions/1.7.0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/>
              <a:t>		</a:t>
            </a:r>
            <a:r>
              <a:rPr lang="fr-FR" sz="1800" dirty="0">
                <a:hlinkClick r:id="rId11"/>
              </a:rPr>
              <a:t>http://lubridate.tidyverse.org</a:t>
            </a:r>
            <a:r>
              <a:rPr lang="fr-FR" sz="1800" dirty="0" smtClean="0">
                <a:hlinkClick r:id="rId11"/>
              </a:rPr>
              <a:t>/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/>
              <a:t>* </a:t>
            </a:r>
            <a:r>
              <a:rPr lang="fr-FR" sz="1800" dirty="0" err="1" smtClean="0"/>
              <a:t>stringr</a:t>
            </a:r>
            <a:r>
              <a:rPr lang="fr-FR" sz="1800" dirty="0" smtClean="0"/>
              <a:t>		manipuler des strings</a:t>
            </a:r>
          </a:p>
          <a:p>
            <a:pPr marL="0" indent="0">
              <a:buNone/>
            </a:pPr>
            <a:r>
              <a:rPr lang="fr-FR" sz="1800" dirty="0"/>
              <a:t>	</a:t>
            </a:r>
            <a:r>
              <a:rPr lang="fr-FR" sz="1800" dirty="0" smtClean="0"/>
              <a:t>	</a:t>
            </a:r>
            <a:r>
              <a:rPr lang="fr-FR" sz="1800" dirty="0" smtClean="0">
                <a:hlinkClick r:id="rId12"/>
              </a:rPr>
              <a:t>https</a:t>
            </a:r>
            <a:r>
              <a:rPr lang="fr-FR" sz="1800" dirty="0">
                <a:hlinkClick r:id="rId12"/>
              </a:rPr>
              <a:t>://perso.ens-lyon.fr/lise.vaudor/manipuler-des-strings-avec-r</a:t>
            </a:r>
            <a:r>
              <a:rPr lang="fr-FR" sz="1800" dirty="0" smtClean="0">
                <a:hlinkClick r:id="rId12"/>
              </a:rPr>
              <a:t>/</a:t>
            </a:r>
            <a:endParaRPr lang="fr-FR" sz="1800" dirty="0" smtClean="0"/>
          </a:p>
          <a:p>
            <a:pPr marL="0" indent="0">
              <a:buNone/>
            </a:pP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79101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3101" y="18661"/>
            <a:ext cx="8229600" cy="720080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7. </a:t>
            </a:r>
            <a:r>
              <a:rPr lang="fr-FR" sz="2800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Quelques Packages</a:t>
            </a:r>
            <a:endParaRPr lang="fr-FR" sz="2800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20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20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sz="2000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24</a:t>
            </a:fld>
            <a:endParaRPr lang="fr-FR" sz="2000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251521" y="764704"/>
            <a:ext cx="8712968" cy="54619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800" dirty="0" err="1" smtClean="0"/>
              <a:t>FactoMineR</a:t>
            </a:r>
            <a:r>
              <a:rPr lang="fr-FR" sz="1800" dirty="0"/>
              <a:t>	</a:t>
            </a:r>
            <a:r>
              <a:rPr lang="fr-FR" sz="1800" dirty="0" smtClean="0"/>
              <a:t>analyse </a:t>
            </a:r>
            <a:r>
              <a:rPr lang="fr-FR" sz="1800" dirty="0"/>
              <a:t>de données (ACP, </a:t>
            </a:r>
            <a:r>
              <a:rPr lang="fr-FR" sz="1800" dirty="0" err="1"/>
              <a:t>clustering</a:t>
            </a:r>
            <a:r>
              <a:rPr lang="fr-FR" sz="1800" dirty="0"/>
              <a:t>, etc.)</a:t>
            </a:r>
          </a:p>
          <a:p>
            <a:pPr marL="0" indent="0">
              <a:buNone/>
            </a:pPr>
            <a:r>
              <a:rPr lang="fr-FR" sz="1800" dirty="0"/>
              <a:t>		</a:t>
            </a:r>
            <a:r>
              <a:rPr lang="fr-FR" sz="1800" dirty="0" smtClean="0">
                <a:hlinkClick r:id="rId4"/>
              </a:rPr>
              <a:t>http</a:t>
            </a:r>
            <a:r>
              <a:rPr lang="fr-FR" sz="1800" dirty="0">
                <a:hlinkClick r:id="rId4"/>
              </a:rPr>
              <a:t>://factominer.free.fr/index_fr.html</a:t>
            </a:r>
            <a:endParaRPr lang="fr-FR" sz="1800" dirty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err="1" smtClean="0"/>
              <a:t>sqldf</a:t>
            </a:r>
            <a:r>
              <a:rPr lang="fr-FR" sz="1800" dirty="0"/>
              <a:t>		langage </a:t>
            </a:r>
            <a:r>
              <a:rPr lang="fr-FR" sz="1800" dirty="0" err="1"/>
              <a:t>sql</a:t>
            </a:r>
            <a:endParaRPr lang="fr-FR" sz="1800" dirty="0"/>
          </a:p>
          <a:p>
            <a:pPr marL="0" indent="0">
              <a:buNone/>
            </a:pPr>
            <a:r>
              <a:rPr lang="fr-FR" sz="1800" dirty="0" smtClean="0">
                <a:hlinkClick r:id="rId5"/>
              </a:rPr>
              <a:t>http</a:t>
            </a:r>
            <a:r>
              <a:rPr lang="fr-FR" sz="1800" dirty="0">
                <a:hlinkClick r:id="rId5"/>
              </a:rPr>
              <a:t>://www.gettinggeneticsdone.com/2010/05/use-sql-queries-to-manipulate-data.html</a:t>
            </a:r>
            <a:endParaRPr lang="fr-FR" sz="1800" dirty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err="1" smtClean="0"/>
              <a:t>rmarkdown</a:t>
            </a:r>
            <a:r>
              <a:rPr lang="fr-FR" sz="1800" dirty="0" smtClean="0"/>
              <a:t>	mise en forme de documents avec texte , code R et résultats</a:t>
            </a:r>
          </a:p>
          <a:p>
            <a:pPr marL="0" indent="0">
              <a:buNone/>
            </a:pPr>
            <a:r>
              <a:rPr lang="fr-FR" sz="1800" dirty="0" smtClean="0"/>
              <a:t>	</a:t>
            </a:r>
            <a:r>
              <a:rPr lang="fr-FR" sz="1800" dirty="0" smtClean="0">
                <a:hlinkClick r:id="rId6"/>
              </a:rPr>
              <a:t>https</a:t>
            </a:r>
            <a:r>
              <a:rPr lang="fr-FR" sz="1800" dirty="0">
                <a:hlinkClick r:id="rId6"/>
              </a:rPr>
              <a:t>://</a:t>
            </a:r>
            <a:r>
              <a:rPr lang="fr-FR" sz="1800" dirty="0" smtClean="0">
                <a:hlinkClick r:id="rId6"/>
              </a:rPr>
              <a:t>www.fun-mooc.fr/c4x/UPSUD/42001S02/asset/RMarkdown.pdf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err="1"/>
              <a:t>S</a:t>
            </a:r>
            <a:r>
              <a:rPr lang="fr-FR" sz="1800" dirty="0" err="1" smtClean="0"/>
              <a:t>weave</a:t>
            </a:r>
            <a:r>
              <a:rPr lang="fr-FR" sz="1800" dirty="0" smtClean="0"/>
              <a:t>		introduire du code R et des sorties R dans un document </a:t>
            </a:r>
            <a:r>
              <a:rPr lang="fr-FR" sz="1800" dirty="0" err="1" smtClean="0"/>
              <a:t>LaTeX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/>
              <a:t>		</a:t>
            </a:r>
            <a:r>
              <a:rPr lang="fr-FR" sz="1800" dirty="0" smtClean="0">
                <a:hlinkClick r:id="rId7"/>
              </a:rPr>
              <a:t>https</a:t>
            </a:r>
            <a:r>
              <a:rPr lang="fr-FR" sz="1800" dirty="0">
                <a:hlinkClick r:id="rId7"/>
              </a:rPr>
              <a:t>://</a:t>
            </a:r>
            <a:r>
              <a:rPr lang="fr-FR" sz="1800" dirty="0" smtClean="0">
                <a:hlinkClick r:id="rId7"/>
              </a:rPr>
              <a:t>informatique-mia.inra.fr/r4ciam/node/184</a:t>
            </a:r>
            <a:endParaRPr lang="fr-FR" sz="1800" dirty="0" smtClean="0"/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r>
              <a:rPr lang="fr-FR" sz="1800" dirty="0" err="1" smtClean="0"/>
              <a:t>cartography</a:t>
            </a:r>
            <a:r>
              <a:rPr lang="fr-FR" sz="1800" dirty="0" smtClean="0"/>
              <a:t>	créer des cartes avec R</a:t>
            </a:r>
          </a:p>
          <a:p>
            <a:pPr marL="0" indent="0">
              <a:buNone/>
            </a:pPr>
            <a:r>
              <a:rPr lang="fr-FR" sz="1800" dirty="0" smtClean="0"/>
              <a:t>	</a:t>
            </a:r>
            <a:r>
              <a:rPr lang="fr-FR" sz="1800" dirty="0"/>
              <a:t>	</a:t>
            </a:r>
            <a:r>
              <a:rPr lang="fr-FR" sz="1800" dirty="0" smtClean="0">
                <a:hlinkClick r:id="rId8"/>
              </a:rPr>
              <a:t>https</a:t>
            </a:r>
            <a:r>
              <a:rPr lang="fr-FR" sz="1800" dirty="0">
                <a:hlinkClick r:id="rId8"/>
              </a:rPr>
              <a:t>://</a:t>
            </a:r>
            <a:r>
              <a:rPr lang="fr-FR" sz="1800" dirty="0" smtClean="0">
                <a:hlinkClick r:id="rId8"/>
              </a:rPr>
              <a:t>rgeomatic.hypotheses.org/659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/>
              <a:t>		</a:t>
            </a:r>
            <a:r>
              <a:rPr lang="fr-FR" sz="1800" dirty="0" smtClean="0">
                <a:hlinkClick r:id="rId9"/>
              </a:rPr>
              <a:t>https</a:t>
            </a:r>
            <a:r>
              <a:rPr lang="fr-FR" sz="1800" dirty="0">
                <a:hlinkClick r:id="rId9"/>
              </a:rPr>
              <a:t>://</a:t>
            </a:r>
            <a:r>
              <a:rPr lang="fr-FR" sz="1800" dirty="0" smtClean="0">
                <a:hlinkClick r:id="rId9"/>
              </a:rPr>
              <a:t>elementr.hypotheses.org/tag/package</a:t>
            </a:r>
            <a:endParaRPr lang="fr-FR" sz="1800" dirty="0" smtClean="0"/>
          </a:p>
          <a:p>
            <a:pPr marL="0" indent="0">
              <a:buNone/>
            </a:pP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393988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3101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0070C0"/>
                </a:solidFill>
                <a:latin typeface="Lucida Calligraphy" panose="03010101010101010101" pitchFamily="66" charset="0"/>
              </a:rPr>
              <a:t>8</a:t>
            </a:r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. Boucles / fonction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25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93101" y="2348880"/>
            <a:ext cx="4114800" cy="3709378"/>
          </a:xfrm>
          <a:ln>
            <a:solidFill>
              <a:schemeClr val="accent6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200" dirty="0">
                <a:solidFill>
                  <a:srgbClr val="00B050"/>
                </a:solidFill>
              </a:rPr>
              <a:t># </a:t>
            </a:r>
            <a:r>
              <a:rPr lang="fr-FR" sz="2200" dirty="0" smtClean="0">
                <a:solidFill>
                  <a:srgbClr val="00B050"/>
                </a:solidFill>
              </a:rPr>
              <a:t>définition de </a:t>
            </a:r>
            <a:r>
              <a:rPr lang="fr-FR" sz="2200" dirty="0">
                <a:solidFill>
                  <a:srgbClr val="00B050"/>
                </a:solidFill>
              </a:rPr>
              <a:t>la fonction</a:t>
            </a:r>
          </a:p>
          <a:p>
            <a:pPr marL="0" indent="0">
              <a:buNone/>
            </a:pPr>
            <a:r>
              <a:rPr lang="fr-FR" sz="2200" dirty="0" smtClean="0"/>
              <a:t>calcul</a:t>
            </a:r>
            <a:r>
              <a:rPr lang="fr-FR" sz="2200" dirty="0" smtClean="0">
                <a:solidFill>
                  <a:srgbClr val="00B0F0"/>
                </a:solidFill>
              </a:rPr>
              <a:t> &lt;- </a:t>
            </a:r>
            <a:r>
              <a:rPr lang="fr-FR" sz="2200" dirty="0" err="1" smtClean="0">
                <a:solidFill>
                  <a:srgbClr val="00B0F0"/>
                </a:solidFill>
              </a:rPr>
              <a:t>function</a:t>
            </a:r>
            <a:r>
              <a:rPr lang="fr-FR" sz="2200" dirty="0" smtClean="0"/>
              <a:t> (</a:t>
            </a:r>
            <a:r>
              <a:rPr lang="fr-FR" sz="2200" dirty="0" err="1" smtClean="0"/>
              <a:t>parametre</a:t>
            </a:r>
            <a:r>
              <a:rPr lang="fr-FR" sz="2200" dirty="0" smtClean="0"/>
              <a:t>)</a:t>
            </a:r>
          </a:p>
          <a:p>
            <a:pPr marL="0" indent="0">
              <a:buNone/>
            </a:pPr>
            <a:r>
              <a:rPr lang="fr-FR" sz="2200" dirty="0" smtClean="0"/>
              <a:t>{</a:t>
            </a:r>
          </a:p>
          <a:p>
            <a:pPr marL="0" indent="0">
              <a:buNone/>
            </a:pPr>
            <a:r>
              <a:rPr lang="fr-FR" sz="2200" dirty="0" smtClean="0"/>
              <a:t>      …</a:t>
            </a:r>
          </a:p>
          <a:p>
            <a:pPr marL="400050" lvl="1" indent="0">
              <a:buNone/>
            </a:pPr>
            <a:r>
              <a:rPr lang="fr-FR" sz="2200" dirty="0" err="1"/>
              <a:t>p</a:t>
            </a:r>
            <a:r>
              <a:rPr lang="fr-FR" sz="2200" dirty="0" err="1" smtClean="0"/>
              <a:t>rint</a:t>
            </a:r>
            <a:r>
              <a:rPr lang="fr-FR" sz="2200" dirty="0" smtClean="0"/>
              <a:t>(…)</a:t>
            </a:r>
          </a:p>
          <a:p>
            <a:pPr marL="400050" lvl="1" indent="0">
              <a:buNone/>
            </a:pPr>
            <a:r>
              <a:rPr lang="fr-FR" sz="2200" dirty="0">
                <a:solidFill>
                  <a:srgbClr val="00B0F0"/>
                </a:solidFill>
              </a:rPr>
              <a:t>r</a:t>
            </a:r>
            <a:r>
              <a:rPr lang="fr-FR" sz="2200" dirty="0" smtClean="0">
                <a:solidFill>
                  <a:srgbClr val="00B0F0"/>
                </a:solidFill>
              </a:rPr>
              <a:t>eturn()</a:t>
            </a:r>
          </a:p>
          <a:p>
            <a:pPr marL="0" indent="0">
              <a:buNone/>
            </a:pPr>
            <a:r>
              <a:rPr lang="fr-FR" sz="2200" dirty="0" smtClean="0"/>
              <a:t>} </a:t>
            </a:r>
          </a:p>
          <a:p>
            <a:pPr marL="0" indent="0">
              <a:buNone/>
            </a:pPr>
            <a:r>
              <a:rPr lang="fr-FR" sz="2200" dirty="0" smtClean="0">
                <a:solidFill>
                  <a:srgbClr val="00B050"/>
                </a:solidFill>
              </a:rPr>
              <a:t># appel de la fonction</a:t>
            </a:r>
            <a:endParaRPr lang="fr-FR" sz="22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fr-FR" sz="2200" dirty="0" smtClean="0"/>
              <a:t>calcul(</a:t>
            </a:r>
            <a:r>
              <a:rPr lang="fr-FR" sz="2200" dirty="0" err="1" smtClean="0"/>
              <a:t>parametre</a:t>
            </a:r>
            <a:r>
              <a:rPr lang="fr-FR" sz="2200" dirty="0" smtClean="0"/>
              <a:t>=5)</a:t>
            </a:r>
            <a:endParaRPr lang="fr-FR" sz="2200" dirty="0"/>
          </a:p>
        </p:txBody>
      </p:sp>
      <p:sp>
        <p:nvSpPr>
          <p:cNvPr id="8" name="Espace réservé du contenu 6"/>
          <p:cNvSpPr txBox="1">
            <a:spLocks/>
          </p:cNvSpPr>
          <p:nvPr/>
        </p:nvSpPr>
        <p:spPr>
          <a:xfrm>
            <a:off x="611560" y="764704"/>
            <a:ext cx="2304256" cy="1512168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000" dirty="0" smtClean="0">
                <a:solidFill>
                  <a:srgbClr val="00B0F0"/>
                </a:solidFill>
              </a:rPr>
              <a:t>for</a:t>
            </a:r>
            <a:r>
              <a:rPr lang="fr-FR" sz="2000" dirty="0" smtClean="0"/>
              <a:t> (</a:t>
            </a:r>
            <a:r>
              <a:rPr lang="fr-FR" sz="2000" dirty="0" err="1" smtClean="0"/>
              <a:t>iter</a:t>
            </a:r>
            <a:r>
              <a:rPr lang="fr-FR" sz="2000" dirty="0" smtClean="0"/>
              <a:t> </a:t>
            </a:r>
            <a:r>
              <a:rPr lang="fr-FR" sz="2000" dirty="0" smtClean="0">
                <a:solidFill>
                  <a:srgbClr val="00B0F0"/>
                </a:solidFill>
              </a:rPr>
              <a:t>in</a:t>
            </a:r>
            <a:r>
              <a:rPr lang="fr-FR" sz="2000" dirty="0" smtClean="0"/>
              <a:t> 1:30)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 smtClean="0"/>
              <a:t>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 smtClean="0"/>
              <a:t>	…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/>
              <a:t>}</a:t>
            </a:r>
          </a:p>
        </p:txBody>
      </p:sp>
      <p:sp>
        <p:nvSpPr>
          <p:cNvPr id="9" name="Espace réservé du contenu 6"/>
          <p:cNvSpPr txBox="1">
            <a:spLocks/>
          </p:cNvSpPr>
          <p:nvPr/>
        </p:nvSpPr>
        <p:spPr>
          <a:xfrm>
            <a:off x="3419769" y="764704"/>
            <a:ext cx="2376264" cy="1512168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000" dirty="0" err="1" smtClean="0">
                <a:solidFill>
                  <a:srgbClr val="00B0F0"/>
                </a:solidFill>
              </a:rPr>
              <a:t>while</a:t>
            </a:r>
            <a:r>
              <a:rPr lang="fr-FR" sz="2000" dirty="0" smtClean="0">
                <a:solidFill>
                  <a:srgbClr val="00B0F0"/>
                </a:solidFill>
              </a:rPr>
              <a:t> </a:t>
            </a:r>
            <a:r>
              <a:rPr lang="fr-FR" sz="2000" dirty="0" smtClean="0"/>
              <a:t>(</a:t>
            </a:r>
            <a:r>
              <a:rPr lang="fr-FR" sz="2000" dirty="0" err="1" smtClean="0"/>
              <a:t>iter</a:t>
            </a:r>
            <a:r>
              <a:rPr lang="fr-FR" sz="2000" dirty="0" smtClean="0"/>
              <a:t> &lt; 30)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 smtClean="0"/>
              <a:t>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 smtClean="0"/>
              <a:t>	…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 smtClean="0"/>
              <a:t>} </a:t>
            </a:r>
          </a:p>
        </p:txBody>
      </p:sp>
      <p:sp>
        <p:nvSpPr>
          <p:cNvPr id="10" name="Espace réservé du contenu 6"/>
          <p:cNvSpPr txBox="1">
            <a:spLocks/>
          </p:cNvSpPr>
          <p:nvPr/>
        </p:nvSpPr>
        <p:spPr>
          <a:xfrm>
            <a:off x="6588224" y="1844824"/>
            <a:ext cx="1728192" cy="2736304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000" dirty="0" smtClean="0">
                <a:solidFill>
                  <a:srgbClr val="00B0F0"/>
                </a:solidFill>
              </a:rPr>
              <a:t>if </a:t>
            </a:r>
            <a:r>
              <a:rPr lang="fr-FR" sz="2000" dirty="0" smtClean="0"/>
              <a:t>(</a:t>
            </a:r>
            <a:r>
              <a:rPr lang="fr-FR" sz="2000" dirty="0" err="1" smtClean="0"/>
              <a:t>iter</a:t>
            </a:r>
            <a:r>
              <a:rPr lang="fr-FR" sz="2000" dirty="0" smtClean="0"/>
              <a:t> &lt; 30)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 smtClean="0"/>
              <a:t>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 smtClean="0"/>
              <a:t>	…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 smtClean="0"/>
              <a:t>} </a:t>
            </a:r>
            <a:r>
              <a:rPr lang="fr-FR" sz="2000" dirty="0" err="1" smtClean="0"/>
              <a:t>else</a:t>
            </a:r>
            <a:endParaRPr lang="fr-FR" sz="20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 smtClean="0"/>
              <a:t>{</a:t>
            </a:r>
          </a:p>
          <a:p>
            <a:pPr marL="0" indent="0">
              <a:buNone/>
            </a:pPr>
            <a:r>
              <a:rPr lang="fr-FR" sz="2000" dirty="0" smtClean="0"/>
              <a:t>	…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 smtClean="0"/>
              <a:t>}</a:t>
            </a:r>
          </a:p>
        </p:txBody>
      </p:sp>
      <p:sp>
        <p:nvSpPr>
          <p:cNvPr id="11" name="Espace réservé du contenu 6"/>
          <p:cNvSpPr txBox="1">
            <a:spLocks/>
          </p:cNvSpPr>
          <p:nvPr/>
        </p:nvSpPr>
        <p:spPr>
          <a:xfrm>
            <a:off x="5436096" y="4797152"/>
            <a:ext cx="2880320" cy="936104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400" dirty="0" smtClean="0">
                <a:solidFill>
                  <a:schemeClr val="bg2">
                    <a:lumMod val="25000"/>
                  </a:schemeClr>
                </a:solidFill>
              </a:rPr>
              <a:t>également 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400" dirty="0" smtClean="0">
                <a:solidFill>
                  <a:schemeClr val="bg2">
                    <a:lumMod val="25000"/>
                  </a:schemeClr>
                </a:solidFill>
              </a:rPr>
              <a:t>instruction 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break() </a:t>
            </a:r>
            <a:endParaRPr lang="fr-FR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70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3101" y="75908"/>
            <a:ext cx="8229600" cy="616788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9. </a:t>
            </a:r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Aide en ligne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26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179512" y="634234"/>
            <a:ext cx="8445624" cy="5474533"/>
          </a:xfrm>
        </p:spPr>
        <p:txBody>
          <a:bodyPr>
            <a:noAutofit/>
          </a:bodyPr>
          <a:lstStyle/>
          <a:p>
            <a:r>
              <a:rPr lang="fr-FR" sz="1600" dirty="0" smtClean="0">
                <a:hlinkClick r:id="rId4"/>
              </a:rPr>
              <a:t>https</a:t>
            </a:r>
            <a:r>
              <a:rPr lang="fr-FR" sz="1600" dirty="0">
                <a:hlinkClick r:id="rId4"/>
              </a:rPr>
              <a:t>://cran.r-project.org/</a:t>
            </a:r>
          </a:p>
          <a:p>
            <a:endParaRPr lang="fr-FR" sz="1600" dirty="0" smtClean="0">
              <a:hlinkClick r:id="rId4"/>
            </a:endParaRPr>
          </a:p>
          <a:p>
            <a:r>
              <a:rPr lang="fr-FR" sz="1600" dirty="0" smtClean="0">
                <a:hlinkClick r:id="rId4"/>
              </a:rPr>
              <a:t>https://www.statmethods.net</a:t>
            </a:r>
            <a:r>
              <a:rPr lang="fr-FR" sz="1600" dirty="0" smtClean="0">
                <a:hlinkClick r:id="rId4"/>
              </a:rPr>
              <a:t>/</a:t>
            </a:r>
            <a:endParaRPr lang="fr-FR" sz="1600" dirty="0" smtClean="0"/>
          </a:p>
          <a:p>
            <a:endParaRPr lang="fr-FR" sz="1600" dirty="0"/>
          </a:p>
          <a:p>
            <a:r>
              <a:rPr lang="fr-FR" sz="1600" dirty="0">
                <a:hlinkClick r:id="rId5"/>
              </a:rPr>
              <a:t>https://informatique-mia.inra.fr/r4ciam</a:t>
            </a:r>
            <a:r>
              <a:rPr lang="fr-FR" sz="1600" dirty="0" smtClean="0">
                <a:hlinkClick r:id="rId5"/>
              </a:rPr>
              <a:t>/</a:t>
            </a:r>
            <a:endParaRPr lang="fr-FR" sz="1600" dirty="0" smtClean="0"/>
          </a:p>
          <a:p>
            <a:pPr marL="0" indent="0">
              <a:buNone/>
            </a:pPr>
            <a:endParaRPr lang="fr-FR" sz="1600" dirty="0" smtClean="0"/>
          </a:p>
          <a:p>
            <a:r>
              <a:rPr lang="fr-FR" sz="1600" dirty="0" smtClean="0">
                <a:hlinkClick r:id="rId6"/>
              </a:rPr>
              <a:t>http://math.agrocampus-ouest.fr/infoglueDeliverLive/enseignement/support2cours/livres/statistiques.avec.R</a:t>
            </a:r>
            <a:endParaRPr lang="fr-FR" sz="1600" dirty="0" smtClean="0"/>
          </a:p>
          <a:p>
            <a:endParaRPr lang="fr-FR" sz="1600" dirty="0" smtClean="0">
              <a:hlinkClick r:id="rId7"/>
            </a:endParaRPr>
          </a:p>
          <a:p>
            <a:r>
              <a:rPr lang="fr-FR" sz="1600" dirty="0" smtClean="0">
                <a:hlinkClick r:id="rId8"/>
              </a:rPr>
              <a:t>https</a:t>
            </a:r>
            <a:r>
              <a:rPr lang="fr-FR" sz="1600" dirty="0">
                <a:hlinkClick r:id="rId8"/>
              </a:rPr>
              <a:t>://</a:t>
            </a:r>
            <a:r>
              <a:rPr lang="fr-FR" sz="1600" dirty="0" smtClean="0">
                <a:hlinkClick r:id="rId8"/>
              </a:rPr>
              <a:t>fr.wikibooks.org/wiki/Programmer_en_R</a:t>
            </a:r>
            <a:endParaRPr lang="fr-FR" sz="1600" dirty="0" smtClean="0"/>
          </a:p>
          <a:p>
            <a:endParaRPr lang="fr-FR" sz="1600" dirty="0"/>
          </a:p>
          <a:p>
            <a:r>
              <a:rPr lang="fr-FR" sz="1600" dirty="0" smtClean="0">
                <a:hlinkClick r:id="rId9"/>
              </a:rPr>
              <a:t>http</a:t>
            </a:r>
            <a:r>
              <a:rPr lang="fr-FR" sz="1600" dirty="0">
                <a:hlinkClick r:id="rId9"/>
              </a:rPr>
              <a:t>://duclert.org</a:t>
            </a:r>
            <a:r>
              <a:rPr lang="fr-FR" sz="1600" dirty="0" smtClean="0">
                <a:hlinkClick r:id="rId9"/>
              </a:rPr>
              <a:t>/</a:t>
            </a:r>
            <a:r>
              <a:rPr lang="fr-FR" sz="1600" dirty="0" smtClean="0"/>
              <a:t> </a:t>
            </a:r>
          </a:p>
          <a:p>
            <a:endParaRPr lang="fr-FR" sz="1600" dirty="0"/>
          </a:p>
          <a:p>
            <a:r>
              <a:rPr lang="fr-FR" sz="1600" dirty="0">
                <a:hlinkClick r:id="rId10"/>
              </a:rPr>
              <a:t>https://eric.univ-lyon2.fr/~</a:t>
            </a:r>
            <a:r>
              <a:rPr lang="fr-FR" sz="1600" dirty="0" smtClean="0">
                <a:hlinkClick r:id="rId10"/>
              </a:rPr>
              <a:t>ricco/cours/cours_programmation_R.html</a:t>
            </a:r>
            <a:endParaRPr lang="fr-FR" sz="1600" dirty="0" smtClean="0"/>
          </a:p>
          <a:p>
            <a:endParaRPr lang="fr-FR" sz="1600" dirty="0"/>
          </a:p>
          <a:p>
            <a:r>
              <a:rPr lang="fr-FR" sz="1600" dirty="0">
                <a:hlinkClick r:id="rId11"/>
              </a:rPr>
              <a:t>http://</a:t>
            </a:r>
            <a:r>
              <a:rPr lang="fr-FR" sz="1600" dirty="0" smtClean="0">
                <a:hlinkClick r:id="rId11"/>
              </a:rPr>
              <a:t>www.sthda.com/french/wiki/logiciel-r</a:t>
            </a:r>
            <a:endParaRPr lang="fr-FR" sz="1600" dirty="0" smtClean="0"/>
          </a:p>
          <a:p>
            <a:endParaRPr lang="fr-FR" sz="1600" dirty="0"/>
          </a:p>
          <a:p>
            <a:r>
              <a:rPr lang="fr-FR" sz="1600" dirty="0">
                <a:hlinkClick r:id="rId12"/>
              </a:rPr>
              <a:t>http://www.endmemo.com/program/R</a:t>
            </a:r>
            <a:r>
              <a:rPr lang="fr-FR" sz="1600" dirty="0" smtClean="0">
                <a:hlinkClick r:id="rId12"/>
              </a:rPr>
              <a:t>/</a:t>
            </a:r>
            <a:r>
              <a:rPr lang="fr-FR" sz="1600" dirty="0" smtClean="0"/>
              <a:t> </a:t>
            </a:r>
          </a:p>
          <a:p>
            <a:endParaRPr lang="fr-FR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1745" y="1158747"/>
            <a:ext cx="708758" cy="449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446432"/>
            <a:ext cx="647700" cy="52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8823" y="3052049"/>
            <a:ext cx="770382" cy="66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6244" y="584853"/>
            <a:ext cx="669778" cy="513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8312" y="3752398"/>
            <a:ext cx="523754" cy="49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198" y="3778008"/>
            <a:ext cx="513556" cy="1005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8527" y="4759060"/>
            <a:ext cx="600820" cy="569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9852" y="5601131"/>
            <a:ext cx="16573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2126" y="1724198"/>
            <a:ext cx="1071888" cy="50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790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3101" y="116632"/>
            <a:ext cx="8229600" cy="864096"/>
          </a:xfrm>
        </p:spPr>
        <p:txBody>
          <a:bodyPr/>
          <a:lstStyle/>
          <a:p>
            <a:r>
              <a:rPr lang="fr-FR" b="1" dirty="0">
                <a:solidFill>
                  <a:srgbClr val="0070C0"/>
                </a:solidFill>
                <a:latin typeface="Lucida Calligraphy" panose="03010101010101010101" pitchFamily="66" charset="0"/>
              </a:rPr>
              <a:t>9</a:t>
            </a:r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. </a:t>
            </a:r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Supports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27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Autofit/>
          </a:bodyPr>
          <a:lstStyle/>
          <a:p>
            <a:r>
              <a:rPr lang="fr-FR" sz="2000" dirty="0" smtClean="0"/>
              <a:t>Nom des couleurs (paramètre col) : </a:t>
            </a:r>
            <a:r>
              <a:rPr lang="fr-FR" sz="2000" dirty="0">
                <a:hlinkClick r:id="rId4"/>
              </a:rPr>
              <a:t>http://www.stat.columbia.edu/~</a:t>
            </a:r>
            <a:r>
              <a:rPr lang="fr-FR" sz="2000" dirty="0" smtClean="0">
                <a:hlinkClick r:id="rId4"/>
              </a:rPr>
              <a:t>tzheng/files/Rcolor.pdf</a:t>
            </a:r>
            <a:endParaRPr lang="fr-FR" sz="2000" dirty="0" smtClean="0"/>
          </a:p>
          <a:p>
            <a:endParaRPr lang="fr-FR" sz="2000" dirty="0" smtClean="0"/>
          </a:p>
          <a:p>
            <a:r>
              <a:rPr lang="fr-FR" sz="2000" dirty="0" smtClean="0"/>
              <a:t>Symboles pour les points  (paramètre </a:t>
            </a:r>
            <a:r>
              <a:rPr lang="fr-FR" sz="2000" dirty="0" err="1" smtClean="0"/>
              <a:t>pch</a:t>
            </a:r>
            <a:r>
              <a:rPr lang="fr-FR" sz="2000" dirty="0" smtClean="0"/>
              <a:t>) :  </a:t>
            </a:r>
            <a:r>
              <a:rPr lang="fr-FR" sz="2000" dirty="0" smtClean="0">
                <a:hlinkClick r:id="rId5"/>
              </a:rPr>
              <a:t>http</a:t>
            </a:r>
            <a:r>
              <a:rPr lang="fr-FR" sz="2000" dirty="0">
                <a:hlinkClick r:id="rId5"/>
              </a:rPr>
              <a:t>://</a:t>
            </a:r>
            <a:r>
              <a:rPr lang="fr-FR" sz="2000" dirty="0" smtClean="0">
                <a:hlinkClick r:id="rId5"/>
              </a:rPr>
              <a:t>www.endmemo.com/program/R/pchsymbols.php</a:t>
            </a:r>
            <a:endParaRPr lang="fr-FR" sz="2000" dirty="0" smtClean="0"/>
          </a:p>
          <a:p>
            <a:endParaRPr lang="fr-FR" sz="2000" dirty="0"/>
          </a:p>
          <a:p>
            <a:r>
              <a:rPr lang="fr-FR" sz="2000" dirty="0" smtClean="0"/>
              <a:t>Reference </a:t>
            </a:r>
            <a:r>
              <a:rPr lang="fr-FR" sz="2000" dirty="0" err="1" smtClean="0"/>
              <a:t>Card</a:t>
            </a:r>
            <a:r>
              <a:rPr lang="fr-FR" sz="2000" dirty="0" smtClean="0"/>
              <a:t>: </a:t>
            </a:r>
            <a:r>
              <a:rPr lang="fr-FR" sz="2000" dirty="0"/>
              <a:t/>
            </a:r>
            <a:br>
              <a:rPr lang="fr-FR" sz="2000" dirty="0"/>
            </a:br>
            <a:r>
              <a:rPr lang="fr-FR" sz="2000" dirty="0" smtClean="0">
                <a:hlinkClick r:id="rId6"/>
              </a:rPr>
              <a:t>https</a:t>
            </a:r>
            <a:r>
              <a:rPr lang="fr-FR" sz="2000" dirty="0">
                <a:hlinkClick r:id="rId6"/>
              </a:rPr>
              <a:t>://</a:t>
            </a:r>
            <a:r>
              <a:rPr lang="fr-FR" sz="2000" dirty="0" smtClean="0">
                <a:hlinkClick r:id="rId6"/>
              </a:rPr>
              <a:t>cran.r-project.org/doc/contrib/Short-refcard.pdf</a:t>
            </a:r>
            <a:endParaRPr lang="fr-FR" sz="2000" dirty="0" smtClean="0"/>
          </a:p>
          <a:p>
            <a:endParaRPr lang="fr-FR" sz="2000" dirty="0"/>
          </a:p>
          <a:p>
            <a:r>
              <a:rPr lang="fr-FR" sz="2000" dirty="0"/>
              <a:t>Packages disponibles : 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>
                <a:hlinkClick r:id="rId7"/>
              </a:rPr>
              <a:t>https</a:t>
            </a:r>
            <a:r>
              <a:rPr lang="fr-FR" sz="2000" dirty="0">
                <a:hlinkClick r:id="rId7"/>
              </a:rPr>
              <a:t>://</a:t>
            </a:r>
            <a:r>
              <a:rPr lang="fr-FR" sz="2000" dirty="0" smtClean="0">
                <a:hlinkClick r:id="rId7"/>
              </a:rPr>
              <a:t>cran.r-project.org/web/packages/available_packages_by_name.html</a:t>
            </a:r>
            <a:endParaRPr lang="fr-FR" sz="2000" dirty="0"/>
          </a:p>
          <a:p>
            <a:endParaRPr lang="fr-FR" sz="2000" dirty="0"/>
          </a:p>
          <a:p>
            <a:r>
              <a:rPr lang="fr-FR" sz="2000" dirty="0" smtClean="0"/>
              <a:t>Et bien d’autres choses … </a:t>
            </a:r>
          </a:p>
        </p:txBody>
      </p:sp>
    </p:spTree>
    <p:extLst>
      <p:ext uri="{BB962C8B-B14F-4D97-AF65-F5344CB8AC3E}">
        <p14:creationId xmlns:p14="http://schemas.microsoft.com/office/powerpoint/2010/main" val="272778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1. </a:t>
            </a:r>
            <a:r>
              <a:rPr lang="fr-FR" b="1" dirty="0">
                <a:solidFill>
                  <a:srgbClr val="0070C0"/>
                </a:solidFill>
                <a:latin typeface="Lucida Calligraphy" panose="03010101010101010101" pitchFamily="66" charset="0"/>
              </a:rPr>
              <a:t>D</a:t>
            </a:r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émarrer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4000" b="1" dirty="0" smtClean="0">
                <a:solidFill>
                  <a:schemeClr val="accent2">
                    <a:lumMod val="75000"/>
                  </a:schemeClr>
                </a:solidFill>
                <a:latin typeface="Nyala" panose="02000504070300020003" pitchFamily="2" charset="0"/>
              </a:rPr>
              <a:t>Utilisation de </a:t>
            </a:r>
            <a:r>
              <a:rPr lang="fr-FR" sz="4000" b="1" dirty="0" err="1" smtClean="0">
                <a:solidFill>
                  <a:schemeClr val="accent2">
                    <a:lumMod val="75000"/>
                  </a:schemeClr>
                </a:solidFill>
                <a:latin typeface="Nyala" panose="02000504070300020003" pitchFamily="2" charset="0"/>
              </a:rPr>
              <a:t>RStudio</a:t>
            </a:r>
            <a:endParaRPr lang="fr-FR" sz="4000" b="1" dirty="0" smtClean="0">
              <a:solidFill>
                <a:schemeClr val="accent2">
                  <a:lumMod val="75000"/>
                </a:schemeClr>
              </a:solidFill>
              <a:latin typeface="Nyala" panose="02000504070300020003" pitchFamily="2" charset="0"/>
            </a:endParaRPr>
          </a:p>
          <a:p>
            <a:r>
              <a:rPr lang="fr-FR" dirty="0" smtClean="0"/>
              <a:t>Environnement de </a:t>
            </a:r>
            <a:r>
              <a:rPr lang="fr-FR" dirty="0"/>
              <a:t>développement intégré </a:t>
            </a:r>
            <a:r>
              <a:rPr lang="fr-FR" dirty="0" smtClean="0"/>
              <a:t>convivial pour R (</a:t>
            </a:r>
            <a:r>
              <a:rPr lang="fr-FR" i="1" dirty="0" smtClean="0"/>
              <a:t>IDE</a:t>
            </a:r>
            <a:r>
              <a:rPr lang="fr-FR" dirty="0" smtClean="0"/>
              <a:t> </a:t>
            </a:r>
            <a:r>
              <a:rPr lang="fr-FR" dirty="0"/>
              <a:t>en anglais) </a:t>
            </a:r>
            <a:endParaRPr lang="fr-FR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 smtClean="0"/>
              <a:t>fonctionnel</a:t>
            </a:r>
            <a:r>
              <a:rPr lang="fr-FR" dirty="0"/>
              <a:t>, libre, gratuit et </a:t>
            </a:r>
            <a:r>
              <a:rPr lang="fr-FR" dirty="0" smtClean="0"/>
              <a:t>multiplateforme;</a:t>
            </a:r>
            <a:endParaRPr lang="fr-FR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 smtClean="0"/>
              <a:t>facilite </a:t>
            </a:r>
            <a:r>
              <a:rPr lang="fr-FR" dirty="0"/>
              <a:t>la saisie, l’exécution de code, </a:t>
            </a:r>
            <a:br>
              <a:rPr lang="fr-FR" dirty="0"/>
            </a:br>
            <a:r>
              <a:rPr lang="fr-FR" dirty="0" smtClean="0"/>
              <a:t>la </a:t>
            </a:r>
            <a:r>
              <a:rPr lang="fr-FR" dirty="0"/>
              <a:t>visualisation des résultats, etc.</a:t>
            </a:r>
          </a:p>
          <a:p>
            <a:r>
              <a:rPr lang="fr-FR" dirty="0" smtClean="0"/>
              <a:t>R : langage de traitement et d’analyse de données</a:t>
            </a: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3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9396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3101" y="116632"/>
            <a:ext cx="8229600" cy="1143000"/>
          </a:xfrm>
        </p:spPr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1. </a:t>
            </a:r>
            <a:r>
              <a:rPr lang="fr-FR" b="1" dirty="0">
                <a:solidFill>
                  <a:srgbClr val="0070C0"/>
                </a:solidFill>
                <a:latin typeface="Lucida Calligraphy" panose="03010101010101010101" pitchFamily="66" charset="0"/>
              </a:rPr>
              <a:t>D</a:t>
            </a:r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émarrer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145435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Logiciel sensible à la casse</a:t>
            </a:r>
          </a:p>
          <a:p>
            <a:r>
              <a:rPr lang="fr-FR" dirty="0" smtClean="0">
                <a:solidFill>
                  <a:srgbClr val="00B050"/>
                </a:solidFill>
              </a:rPr>
              <a:t># ceci est un commentaire</a:t>
            </a:r>
          </a:p>
          <a:p>
            <a:r>
              <a:rPr lang="fr-FR" dirty="0" smtClean="0"/>
              <a:t>Raccourcis : </a:t>
            </a:r>
          </a:p>
          <a:p>
            <a:pPr marL="0" indent="0">
              <a:buNone/>
            </a:pPr>
            <a:r>
              <a:rPr lang="fr-FR" dirty="0" smtClean="0"/>
              <a:t>	CTRL R → exécuter une commande</a:t>
            </a:r>
          </a:p>
          <a:p>
            <a:pPr marL="0" indent="0">
              <a:buNone/>
            </a:pPr>
            <a:r>
              <a:rPr lang="fr-FR" dirty="0" smtClean="0"/>
              <a:t>	CTRL L → nettoyer la console</a:t>
            </a:r>
          </a:p>
          <a:p>
            <a:r>
              <a:rPr lang="fr-FR" dirty="0" smtClean="0"/>
              <a:t>Les formats</a:t>
            </a:r>
          </a:p>
          <a:p>
            <a:pPr marL="400050" lvl="1" indent="0">
              <a:buNone/>
            </a:pPr>
            <a:r>
              <a:rPr lang="fr-FR" dirty="0" smtClean="0"/>
              <a:t>	Le script →.R</a:t>
            </a:r>
          </a:p>
          <a:p>
            <a:pPr marL="400050" lvl="1" indent="0">
              <a:buNone/>
            </a:pPr>
            <a:r>
              <a:rPr lang="fr-FR" dirty="0" smtClean="0"/>
              <a:t>	Historique </a:t>
            </a:r>
            <a:r>
              <a:rPr lang="fr-FR" dirty="0"/>
              <a:t>des commandes → .</a:t>
            </a:r>
            <a:r>
              <a:rPr lang="fr-FR" dirty="0" err="1"/>
              <a:t>Rhistory</a:t>
            </a:r>
            <a:r>
              <a:rPr lang="fr-FR" dirty="0"/>
              <a:t> </a:t>
            </a:r>
            <a:r>
              <a:rPr lang="fr-FR" dirty="0" smtClean="0"/>
              <a:t> </a:t>
            </a:r>
          </a:p>
          <a:p>
            <a:pPr marL="400050" lvl="1" indent="0">
              <a:buNone/>
            </a:pPr>
            <a:r>
              <a:rPr lang="fr-FR" i="1" dirty="0">
                <a:solidFill>
                  <a:srgbClr val="0070C0"/>
                </a:solidFill>
              </a:rPr>
              <a:t>	</a:t>
            </a:r>
            <a:r>
              <a:rPr lang="fr-FR" i="1" dirty="0" smtClean="0">
                <a:solidFill>
                  <a:srgbClr val="0070C0"/>
                </a:solidFill>
              </a:rPr>
              <a:t>	            </a:t>
            </a:r>
            <a:r>
              <a:rPr lang="fr-FR" i="1" dirty="0" smtClean="0">
                <a:solidFill>
                  <a:schemeClr val="bg2">
                    <a:lumMod val="50000"/>
                  </a:schemeClr>
                </a:solidFill>
              </a:rPr>
              <a:t>(enregistré automatiquement en fin de session)</a:t>
            </a:r>
            <a:endParaRPr lang="fr-FR" i="1" dirty="0">
              <a:solidFill>
                <a:schemeClr val="bg2">
                  <a:lumMod val="50000"/>
                </a:schemeClr>
              </a:solidFill>
            </a:endParaRPr>
          </a:p>
          <a:p>
            <a:pPr marL="400050" lvl="1" indent="0">
              <a:buNone/>
            </a:pPr>
            <a:r>
              <a:rPr lang="fr-FR" i="1" dirty="0" smtClean="0"/>
              <a:t>	</a:t>
            </a:r>
            <a:r>
              <a:rPr lang="fr-FR" i="1" dirty="0" smtClean="0">
                <a:solidFill>
                  <a:srgbClr val="0070C0"/>
                </a:solidFill>
              </a:rPr>
              <a:t>.R et .</a:t>
            </a:r>
            <a:r>
              <a:rPr lang="fr-FR" i="1" dirty="0" err="1" smtClean="0">
                <a:solidFill>
                  <a:srgbClr val="0070C0"/>
                </a:solidFill>
              </a:rPr>
              <a:t>Rhistory</a:t>
            </a:r>
            <a:r>
              <a:rPr lang="fr-FR" i="1" dirty="0" smtClean="0">
                <a:solidFill>
                  <a:srgbClr val="0070C0"/>
                </a:solidFill>
              </a:rPr>
              <a:t> : peuvent se lire dans un éditeur de texte (</a:t>
            </a:r>
            <a:r>
              <a:rPr lang="fr-FR" i="1" dirty="0" err="1" smtClean="0">
                <a:solidFill>
                  <a:srgbClr val="0070C0"/>
                </a:solidFill>
              </a:rPr>
              <a:t>NotePad</a:t>
            </a:r>
            <a:r>
              <a:rPr lang="fr-FR" i="1" dirty="0" smtClean="0">
                <a:solidFill>
                  <a:srgbClr val="0070C0"/>
                </a:solidFill>
              </a:rPr>
              <a:t>)</a:t>
            </a:r>
          </a:p>
          <a:p>
            <a:pPr marL="400050" lvl="1" indent="0">
              <a:buNone/>
            </a:pPr>
            <a:r>
              <a:rPr lang="fr-FR" dirty="0" smtClean="0"/>
              <a:t>	Données → .</a:t>
            </a:r>
            <a:r>
              <a:rPr lang="fr-FR" dirty="0" err="1" smtClean="0"/>
              <a:t>RData</a:t>
            </a:r>
            <a:endParaRPr lang="fr-FR" dirty="0" smtClean="0"/>
          </a:p>
          <a:p>
            <a:pPr marL="400050" lvl="1" indent="0">
              <a:buNone/>
            </a:pPr>
            <a:r>
              <a:rPr lang="fr-FR" dirty="0" smtClean="0"/>
              <a:t>	Graphiques → image</a:t>
            </a:r>
            <a:r>
              <a:rPr lang="fr-FR" dirty="0"/>
              <a:t> </a:t>
            </a:r>
            <a:r>
              <a:rPr lang="fr-FR" dirty="0" smtClean="0"/>
              <a:t>: .</a:t>
            </a:r>
            <a:r>
              <a:rPr lang="fr-FR" dirty="0" err="1" smtClean="0"/>
              <a:t>png</a:t>
            </a:r>
            <a:r>
              <a:rPr lang="fr-FR" dirty="0" smtClean="0"/>
              <a:t> ; .jpeg, etc.</a:t>
            </a:r>
          </a:p>
          <a:p>
            <a:r>
              <a:rPr lang="fr-FR" dirty="0" smtClean="0"/>
              <a:t>Paramètres d’une fonction 	: help</a:t>
            </a:r>
            <a:r>
              <a:rPr lang="fr-FR" b="1" dirty="0" smtClean="0">
                <a:solidFill>
                  <a:srgbClr val="FF0000"/>
                </a:solidFill>
              </a:rPr>
              <a:t>(… , … , …)</a:t>
            </a:r>
          </a:p>
          <a:p>
            <a:r>
              <a:rPr lang="fr-FR" dirty="0" smtClean="0"/>
              <a:t>Eléments d’un objet 		: data</a:t>
            </a:r>
            <a:r>
              <a:rPr lang="fr-FR" b="1" dirty="0" smtClean="0">
                <a:solidFill>
                  <a:srgbClr val="FF0000"/>
                </a:solidFill>
              </a:rPr>
              <a:t>[…]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4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608740"/>
            <a:ext cx="2343150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928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620688"/>
            <a:ext cx="7992680" cy="568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3101" y="23597"/>
            <a:ext cx="8229600" cy="741107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1. Démarrer :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latin typeface="Nyala" panose="02000504070300020003" pitchFamily="2" charset="0"/>
              </a:rPr>
              <a:t>Script1_Debuter.R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5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sp>
        <p:nvSpPr>
          <p:cNvPr id="11" name="Espace réservé du contenu 6"/>
          <p:cNvSpPr txBox="1">
            <a:spLocks/>
          </p:cNvSpPr>
          <p:nvPr/>
        </p:nvSpPr>
        <p:spPr>
          <a:xfrm>
            <a:off x="1237861" y="1880828"/>
            <a:ext cx="3669028" cy="165618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11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Script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11200" dirty="0" smtClean="0">
                <a:solidFill>
                  <a:srgbClr val="FF0000"/>
                </a:solidFill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édition de fichiers source R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11200" dirty="0" smtClean="0">
                <a:solidFill>
                  <a:srgbClr val="FF0000"/>
                </a:solidFill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(avec coloration syntaxique et auto-</a:t>
            </a:r>
            <a:r>
              <a:rPr lang="fr-FR" sz="11200" dirty="0" err="1" smtClean="0">
                <a:solidFill>
                  <a:srgbClr val="FF0000"/>
                </a:solidFill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completion</a:t>
            </a:r>
            <a:r>
              <a:rPr lang="fr-FR" sz="11200" dirty="0" smtClean="0">
                <a:solidFill>
                  <a:srgbClr val="FF0000"/>
                </a:solidFill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)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 smtClean="0"/>
              <a:t>	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12" name="Espace réservé du contenu 6"/>
          <p:cNvSpPr txBox="1">
            <a:spLocks/>
          </p:cNvSpPr>
          <p:nvPr/>
        </p:nvSpPr>
        <p:spPr>
          <a:xfrm>
            <a:off x="5220072" y="2708920"/>
            <a:ext cx="3092111" cy="108012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11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Workspace</a:t>
            </a:r>
            <a:r>
              <a:rPr lang="fr-FR" sz="11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 </a:t>
            </a:r>
            <a:r>
              <a:rPr lang="fr-FR" sz="11200" dirty="0" smtClean="0">
                <a:solidFill>
                  <a:srgbClr val="FF0000"/>
                </a:solidFill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	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11200" dirty="0" smtClean="0">
                <a:solidFill>
                  <a:srgbClr val="FF0000"/>
                </a:solidFill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Contient les objets accessibles pendant la session</a:t>
            </a:r>
            <a:endParaRPr lang="fr-FR" sz="112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13" name="Espace réservé du contenu 6"/>
          <p:cNvSpPr txBox="1">
            <a:spLocks/>
          </p:cNvSpPr>
          <p:nvPr/>
        </p:nvSpPr>
        <p:spPr>
          <a:xfrm>
            <a:off x="1187624" y="4581128"/>
            <a:ext cx="3546649" cy="108012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11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Console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11200" dirty="0" smtClean="0">
                <a:solidFill>
                  <a:srgbClr val="FF0000"/>
                </a:solidFill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exécution des lignes de commande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 smtClean="0"/>
              <a:t>	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14" name="Espace réservé du contenu 6"/>
          <p:cNvSpPr txBox="1">
            <a:spLocks/>
          </p:cNvSpPr>
          <p:nvPr/>
        </p:nvSpPr>
        <p:spPr>
          <a:xfrm>
            <a:off x="5220072" y="4581128"/>
            <a:ext cx="3092111" cy="14295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Plusieurs éléments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3600" dirty="0" smtClean="0">
                <a:solidFill>
                  <a:srgbClr val="FF0000"/>
                </a:solidFill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aide , liste des packages 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3600" dirty="0" smtClean="0">
                <a:solidFill>
                  <a:srgbClr val="FF0000"/>
                </a:solidFill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graphiques</a:t>
            </a:r>
            <a:endParaRPr lang="fr-FR" sz="36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153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r>
              <a:rPr lang="fr-FR" b="1" dirty="0">
                <a:solidFill>
                  <a:srgbClr val="0070C0"/>
                </a:solidFill>
                <a:latin typeface="Lucida Calligraphy" panose="03010101010101010101" pitchFamily="66" charset="0"/>
              </a:rPr>
              <a:t>2</a:t>
            </a:r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. </a:t>
            </a:r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Nom de variable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6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600" strike="sngStrike" dirty="0" smtClean="0"/>
              <a:t>3var</a:t>
            </a:r>
            <a:r>
              <a:rPr lang="fr-FR" sz="3600" dirty="0" smtClean="0"/>
              <a:t>	      </a:t>
            </a:r>
            <a:r>
              <a:rPr lang="fr-FR" sz="3600" dirty="0" smtClean="0">
                <a:solidFill>
                  <a:srgbClr val="00B050"/>
                </a:solidFill>
              </a:rPr>
              <a:t># ne pas commencer par un chiffre</a:t>
            </a:r>
          </a:p>
          <a:p>
            <a:pPr marL="0" indent="0">
              <a:buNone/>
            </a:pPr>
            <a:r>
              <a:rPr lang="fr-FR" sz="3600" dirty="0" smtClean="0">
                <a:solidFill>
                  <a:srgbClr val="00B050"/>
                </a:solidFill>
              </a:rPr>
              <a:t># noms ok :</a:t>
            </a:r>
          </a:p>
          <a:p>
            <a:pPr marL="0" indent="0">
              <a:buNone/>
            </a:pPr>
            <a:r>
              <a:rPr lang="fr-FR" sz="3600" dirty="0" smtClean="0"/>
              <a:t>var3 				</a:t>
            </a:r>
            <a:r>
              <a:rPr lang="fr-FR" sz="3600" dirty="0" err="1" smtClean="0"/>
              <a:t>nom.v</a:t>
            </a:r>
            <a:r>
              <a:rPr lang="fr-FR" sz="3600" dirty="0" err="1" smtClean="0"/>
              <a:t>ar</a:t>
            </a:r>
            <a:r>
              <a:rPr lang="fr-FR" sz="3600" dirty="0" smtClean="0"/>
              <a:t>	</a:t>
            </a:r>
          </a:p>
          <a:p>
            <a:pPr marL="0" indent="0">
              <a:buNone/>
            </a:pPr>
            <a:r>
              <a:rPr lang="fr-FR" sz="3600" dirty="0" err="1" smtClean="0"/>
              <a:t>nom_Var</a:t>
            </a:r>
            <a:r>
              <a:rPr lang="fr-FR" sz="3600" dirty="0" smtClean="0"/>
              <a:t>			</a:t>
            </a:r>
            <a:r>
              <a:rPr lang="fr-FR" sz="3600" dirty="0" err="1" smtClean="0"/>
              <a:t>NomVar</a:t>
            </a:r>
            <a:endParaRPr lang="fr-FR" sz="3600" dirty="0" smtClean="0"/>
          </a:p>
          <a:p>
            <a:pPr marL="0" indent="0">
              <a:buNone/>
            </a:pPr>
            <a:r>
              <a:rPr lang="fr-FR" sz="3600" dirty="0">
                <a:solidFill>
                  <a:srgbClr val="00B050"/>
                </a:solidFill>
              </a:rPr>
              <a:t># </a:t>
            </a:r>
            <a:r>
              <a:rPr lang="fr-FR" sz="3600" dirty="0" smtClean="0">
                <a:solidFill>
                  <a:srgbClr val="00B050"/>
                </a:solidFill>
              </a:rPr>
              <a:t>affectation : </a:t>
            </a:r>
            <a:endParaRPr lang="fr-FR" sz="36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fr-FR" sz="3600" dirty="0" smtClean="0"/>
              <a:t>var3 &lt;- pi	     		</a:t>
            </a:r>
            <a:r>
              <a:rPr lang="fr-FR" sz="3600" dirty="0" smtClean="0">
                <a:solidFill>
                  <a:schemeClr val="bg2">
                    <a:lumMod val="50000"/>
                  </a:schemeClr>
                </a:solidFill>
              </a:rPr>
              <a:t>ou</a:t>
            </a:r>
            <a:r>
              <a:rPr lang="fr-FR" sz="3600" dirty="0" smtClean="0"/>
              <a:t>      var3 = pi      </a:t>
            </a:r>
          </a:p>
          <a:p>
            <a:pPr marL="0" indent="0">
              <a:buNone/>
            </a:pPr>
            <a:r>
              <a:rPr lang="fr-FR" sz="3600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fr-FR" sz="3600" dirty="0" smtClean="0">
                <a:solidFill>
                  <a:schemeClr val="bg2">
                    <a:lumMod val="50000"/>
                  </a:schemeClr>
                </a:solidFill>
              </a:rPr>
              <a:t>			ou</a:t>
            </a:r>
            <a:r>
              <a:rPr lang="fr-FR" sz="3600" dirty="0" smtClean="0"/>
              <a:t>      pi -&gt; var3</a:t>
            </a:r>
            <a:endParaRPr lang="fr-FR" sz="3600" dirty="0"/>
          </a:p>
          <a:p>
            <a:pPr marL="0" indent="0">
              <a:buNone/>
            </a:pPr>
            <a:endParaRPr lang="fr-FR" sz="3600" dirty="0"/>
          </a:p>
          <a:p>
            <a:pPr marL="0" indent="0">
              <a:buNone/>
            </a:pP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78546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r>
              <a:rPr lang="fr-FR" b="1" dirty="0">
                <a:solidFill>
                  <a:srgbClr val="0070C0"/>
                </a:solidFill>
                <a:latin typeface="Lucida Calligraphy" panose="03010101010101010101" pitchFamily="66" charset="0"/>
              </a:rPr>
              <a:t>2</a:t>
            </a:r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. Types d’objets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7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3600" dirty="0" smtClean="0"/>
              <a:t>Vecteur / 	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c() ; </a:t>
            </a: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seq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() ; </a:t>
            </a: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rep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() ; </a:t>
            </a: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sequence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()</a:t>
            </a:r>
          </a:p>
          <a:p>
            <a:pPr marL="0" indent="0">
              <a:buNone/>
            </a:pPr>
            <a:r>
              <a:rPr lang="fr-FR" sz="3600" dirty="0"/>
              <a:t>	</a:t>
            </a:r>
            <a:r>
              <a:rPr lang="fr-FR" sz="3600" dirty="0" smtClean="0"/>
              <a:t>numérique, caractère, booléen</a:t>
            </a:r>
          </a:p>
          <a:p>
            <a:r>
              <a:rPr lang="fr-FR" sz="3600" dirty="0" smtClean="0"/>
              <a:t>Matrice / 		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matrix()</a:t>
            </a:r>
          </a:p>
          <a:p>
            <a:r>
              <a:rPr lang="fr-FR" sz="3600" dirty="0" smtClean="0"/>
              <a:t>Série temporelle /  	</a:t>
            </a: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ts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()</a:t>
            </a:r>
          </a:p>
          <a:p>
            <a:r>
              <a:rPr lang="fr-FR" sz="3600" dirty="0" smtClean="0"/>
              <a:t>Liste / 			</a:t>
            </a: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list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()</a:t>
            </a:r>
          </a:p>
          <a:p>
            <a:r>
              <a:rPr lang="fr-FR" sz="3600" dirty="0" err="1" smtClean="0"/>
              <a:t>Data.frame</a:t>
            </a:r>
            <a:r>
              <a:rPr lang="fr-FR" sz="3600" dirty="0" smtClean="0"/>
              <a:t> / 		</a:t>
            </a: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data.frame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()</a:t>
            </a:r>
          </a:p>
          <a:p>
            <a:pPr marL="0" indent="0">
              <a:buNone/>
            </a:pPr>
            <a:endParaRPr lang="fr-FR" sz="3600" dirty="0" smtClean="0"/>
          </a:p>
          <a:p>
            <a:pPr marL="0" indent="0" algn="r">
              <a:buNone/>
            </a:pP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  <a:latin typeface="Nyala" panose="02000504070300020003" pitchFamily="2" charset="0"/>
              </a:rPr>
              <a:t>Script2_TypesObjets.R</a:t>
            </a:r>
          </a:p>
          <a:p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52947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3101" y="10277"/>
            <a:ext cx="8229600" cy="826435"/>
          </a:xfrm>
        </p:spPr>
        <p:txBody>
          <a:bodyPr/>
          <a:lstStyle/>
          <a:p>
            <a:r>
              <a:rPr lang="fr-FR" b="1" dirty="0">
                <a:solidFill>
                  <a:srgbClr val="0070C0"/>
                </a:solidFill>
                <a:latin typeface="Lucida Calligraphy" panose="03010101010101010101" pitchFamily="66" charset="0"/>
              </a:rPr>
              <a:t>2</a:t>
            </a:r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. </a:t>
            </a:r>
            <a:r>
              <a:rPr lang="fr-FR" b="1" smtClean="0">
                <a:solidFill>
                  <a:srgbClr val="0070C0"/>
                </a:solidFill>
                <a:latin typeface="Lucida Calligraphy" panose="03010101010101010101" pitchFamily="66" charset="0"/>
              </a:rPr>
              <a:t>Fonctions de base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8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323528" y="836712"/>
            <a:ext cx="8435280" cy="5472608"/>
          </a:xfrm>
        </p:spPr>
        <p:txBody>
          <a:bodyPr>
            <a:noAutofit/>
          </a:bodyPr>
          <a:lstStyle/>
          <a:p>
            <a:r>
              <a:rPr lang="fr-FR" sz="2400" dirty="0" smtClean="0"/>
              <a:t>Structure et dimension de l’objet /   </a:t>
            </a:r>
          </a:p>
          <a:p>
            <a:pPr marL="0" indent="0">
              <a:buNone/>
            </a:pPr>
            <a:r>
              <a:rPr lang="fr-FR" sz="2400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</a:rPr>
              <a:t>str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() ; </a:t>
            </a:r>
            <a:r>
              <a:rPr lang="fr-FR" sz="2400" dirty="0" err="1">
                <a:solidFill>
                  <a:schemeClr val="accent6">
                    <a:lumMod val="75000"/>
                  </a:schemeClr>
                </a:solidFill>
              </a:rPr>
              <a:t>length</a:t>
            </a:r>
            <a:r>
              <a:rPr lang="fr-FR" sz="2400" dirty="0">
                <a:solidFill>
                  <a:schemeClr val="accent6">
                    <a:lumMod val="75000"/>
                  </a:schemeClr>
                </a:solidFill>
              </a:rPr>
              <a:t>() ; mode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() ;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</a:rPr>
              <a:t>dim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()</a:t>
            </a:r>
          </a:p>
          <a:p>
            <a:r>
              <a:rPr lang="fr-FR" sz="2400" dirty="0" smtClean="0"/>
              <a:t>Tri /  	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</a:rPr>
              <a:t>rev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()   ;  </a:t>
            </a:r>
            <a:r>
              <a:rPr lang="fr-FR" sz="2400" dirty="0">
                <a:solidFill>
                  <a:schemeClr val="accent6">
                    <a:lumMod val="75000"/>
                  </a:schemeClr>
                </a:solidFill>
              </a:rPr>
              <a:t>sort()  ; 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</a:rPr>
              <a:t>order</a:t>
            </a:r>
            <a:r>
              <a:rPr lang="fr-FR" sz="2400" dirty="0">
                <a:solidFill>
                  <a:schemeClr val="accent6">
                    <a:lumMod val="75000"/>
                  </a:schemeClr>
                </a:solidFill>
              </a:rPr>
              <a:t>()  </a:t>
            </a:r>
            <a:endParaRPr lang="fr-FR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fr-FR" sz="2400" dirty="0" smtClean="0"/>
              <a:t>Indicateurs statistiques / </a:t>
            </a:r>
          </a:p>
          <a:p>
            <a:pPr marL="0" indent="0">
              <a:buNone/>
            </a:pPr>
            <a:r>
              <a:rPr lang="fr-FR" sz="2400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</a:rPr>
              <a:t>mean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() </a:t>
            </a:r>
            <a:r>
              <a:rPr lang="fr-FR" sz="2400" dirty="0">
                <a:solidFill>
                  <a:schemeClr val="accent6">
                    <a:lumMod val="75000"/>
                  </a:schemeClr>
                </a:solidFill>
              </a:rPr>
              <a:t>;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</a:rPr>
              <a:t>sd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() </a:t>
            </a:r>
            <a:r>
              <a:rPr lang="fr-FR" sz="2400" dirty="0">
                <a:solidFill>
                  <a:schemeClr val="accent6">
                    <a:lumMod val="75000"/>
                  </a:schemeClr>
                </a:solidFill>
              </a:rPr>
              <a:t>; 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quantile() </a:t>
            </a:r>
            <a:r>
              <a:rPr lang="fr-FR" sz="2400" dirty="0">
                <a:solidFill>
                  <a:schemeClr val="accent6">
                    <a:lumMod val="75000"/>
                  </a:schemeClr>
                </a:solidFill>
              </a:rPr>
              <a:t>; 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range() ; cor() ; IQR()</a:t>
            </a:r>
            <a:endParaRPr lang="fr-FR" sz="2400" dirty="0" smtClean="0"/>
          </a:p>
          <a:p>
            <a:r>
              <a:rPr lang="fr-FR" sz="2400" dirty="0" smtClean="0"/>
              <a:t>Ensembles / 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</a:rPr>
              <a:t>setdiff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()   ;  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</a:rPr>
              <a:t>intersect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()  ;  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</a:rPr>
              <a:t>duplicated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()</a:t>
            </a:r>
          </a:p>
          <a:p>
            <a:r>
              <a:rPr lang="fr-FR" sz="2400" dirty="0" smtClean="0"/>
              <a:t>Chaînes de </a:t>
            </a:r>
            <a:r>
              <a:rPr lang="fr-FR" sz="2400" dirty="0" smtClean="0"/>
              <a:t>caractères </a:t>
            </a:r>
            <a:r>
              <a:rPr lang="fr-FR" sz="2400" dirty="0"/>
              <a:t>/ 	</a:t>
            </a:r>
            <a:endParaRPr lang="fr-FR" sz="2400" dirty="0" smtClean="0"/>
          </a:p>
          <a:p>
            <a:pPr marL="0" indent="0">
              <a:buNone/>
            </a:pPr>
            <a:r>
              <a:rPr lang="fr-FR" sz="2400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</a:rPr>
              <a:t>nchar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()  ; 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</a:rPr>
              <a:t>paste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()  ; 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</a:rPr>
              <a:t>substr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()  </a:t>
            </a:r>
            <a:r>
              <a:rPr lang="fr-FR" sz="2400" dirty="0">
                <a:solidFill>
                  <a:schemeClr val="accent6">
                    <a:lumMod val="75000"/>
                  </a:schemeClr>
                </a:solidFill>
              </a:rPr>
              <a:t>;  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</a:rPr>
              <a:t>tolower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()  ; 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</a:rPr>
              <a:t>strsplit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()</a:t>
            </a:r>
          </a:p>
          <a:p>
            <a:r>
              <a:rPr lang="fr-FR" sz="2400" dirty="0" smtClean="0"/>
              <a:t>Lois de probabilité/ </a:t>
            </a:r>
            <a:r>
              <a:rPr lang="fr-FR" sz="2400" dirty="0"/>
              <a:t>	</a:t>
            </a:r>
          </a:p>
          <a:p>
            <a:pPr marL="0" indent="0">
              <a:buNone/>
            </a:pPr>
            <a:r>
              <a:rPr lang="fr-FR" sz="2400" dirty="0">
                <a:solidFill>
                  <a:schemeClr val="accent6">
                    <a:lumMod val="75000"/>
                  </a:schemeClr>
                </a:solidFill>
              </a:rPr>
              <a:t>		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</a:rPr>
              <a:t>dnorm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()   </a:t>
            </a:r>
            <a:r>
              <a:rPr lang="fr-FR" sz="2400" dirty="0">
                <a:solidFill>
                  <a:schemeClr val="accent6">
                    <a:lumMod val="75000"/>
                  </a:schemeClr>
                </a:solidFill>
              </a:rPr>
              <a:t>;  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</a:rPr>
              <a:t>pnorm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()   </a:t>
            </a:r>
            <a:r>
              <a:rPr lang="fr-FR" sz="2400" dirty="0">
                <a:solidFill>
                  <a:schemeClr val="accent6">
                    <a:lumMod val="75000"/>
                  </a:schemeClr>
                </a:solidFill>
              </a:rPr>
              <a:t>;  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</a:rPr>
              <a:t>qnorm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()  </a:t>
            </a:r>
            <a:r>
              <a:rPr lang="fr-FR" sz="2400" dirty="0">
                <a:solidFill>
                  <a:schemeClr val="accent6">
                    <a:lumMod val="75000"/>
                  </a:schemeClr>
                </a:solidFill>
              </a:rPr>
              <a:t>;   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</a:rPr>
              <a:t>rnorm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()</a:t>
            </a:r>
            <a:endParaRPr lang="fr-FR" sz="24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r">
              <a:buNone/>
            </a:pPr>
            <a:endParaRPr lang="fr-FR" sz="2400" dirty="0" smtClean="0">
              <a:solidFill>
                <a:schemeClr val="accent6">
                  <a:lumMod val="75000"/>
                </a:schemeClr>
              </a:solidFill>
              <a:latin typeface="Nyala" panose="02000504070300020003" pitchFamily="2" charset="0"/>
            </a:endParaRPr>
          </a:p>
          <a:p>
            <a:pPr marL="0" indent="0" algn="r">
              <a:buNone/>
            </a:pP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latin typeface="Nyala" panose="02000504070300020003" pitchFamily="2" charset="0"/>
              </a:rPr>
              <a:t>Script2_FonctionsBase.R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787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3101" y="10277"/>
            <a:ext cx="8229600" cy="826435"/>
          </a:xfrm>
        </p:spPr>
        <p:txBody>
          <a:bodyPr/>
          <a:lstStyle/>
          <a:p>
            <a:r>
              <a:rPr lang="fr-FR" b="1" dirty="0">
                <a:solidFill>
                  <a:srgbClr val="0070C0"/>
                </a:solidFill>
                <a:latin typeface="Lucida Calligraphy" panose="03010101010101010101" pitchFamily="66" charset="0"/>
              </a:rPr>
              <a:t>2</a:t>
            </a:r>
            <a:r>
              <a:rPr lang="fr-FR" b="1" dirty="0" smtClean="0">
                <a:solidFill>
                  <a:srgbClr val="0070C0"/>
                </a:solidFill>
                <a:latin typeface="Lucida Calligraphy" panose="03010101010101010101" pitchFamily="66" charset="0"/>
              </a:rPr>
              <a:t>. Expressions régulières</a:t>
            </a:r>
            <a:endParaRPr lang="fr-FR" b="1" dirty="0">
              <a:solidFill>
                <a:srgbClr val="0070C0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79512" y="6309320"/>
            <a:ext cx="8856779" cy="405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fr-FR" sz="1400" b="1" dirty="0" smtClean="0">
                <a:solidFill>
                  <a:srgbClr val="0070C0"/>
                </a:solidFill>
              </a:rPr>
              <a:t>Atelier R – réseau Métier ARAMIS  		  			          Mardi 19 décembre 2017</a:t>
            </a:r>
            <a:endParaRPr lang="fr-FR" sz="14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7" y="6226680"/>
            <a:ext cx="1296144" cy="57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9F55F047-4FF7-44F6-816C-4851B1DD5D87}" type="slidenum">
              <a:rPr lang="fr-FR" b="1" smtClean="0">
                <a:solidFill>
                  <a:schemeClr val="accent2">
                    <a:lumMod val="75000"/>
                  </a:schemeClr>
                </a:solidFill>
                <a:latin typeface="DotumChe" panose="020B0609000101010101" pitchFamily="49" charset="-127"/>
                <a:ea typeface="DotumChe" panose="020B0609000101010101" pitchFamily="49" charset="-127"/>
              </a:rPr>
              <a:t>9</a:t>
            </a:fld>
            <a:endParaRPr lang="fr-FR" b="1" dirty="0">
              <a:solidFill>
                <a:schemeClr val="accent2">
                  <a:lumMod val="75000"/>
                </a:schemeClr>
              </a:solidFill>
              <a:latin typeface="DotumChe" panose="020B0609000101010101" pitchFamily="49" charset="-127"/>
              <a:ea typeface="DotumChe" panose="020B0609000101010101" pitchFamily="49" charset="-127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531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dirty="0" smtClean="0"/>
              <a:t>Interviennent dans le traitement des chaines de caractères : 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endParaRPr lang="fr-FR" sz="2400" dirty="0" smtClean="0">
              <a:solidFill>
                <a:schemeClr val="accent6">
                  <a:lumMod val="75000"/>
                </a:schemeClr>
              </a:solidFill>
              <a:latin typeface="Nyala" panose="02000504070300020003" pitchFamily="2" charset="0"/>
            </a:endParaRPr>
          </a:p>
          <a:p>
            <a:pPr marL="0" indent="0">
              <a:buNone/>
            </a:pPr>
            <a:endParaRPr lang="fr-FR" sz="2400" dirty="0">
              <a:solidFill>
                <a:schemeClr val="accent6">
                  <a:lumMod val="75000"/>
                </a:schemeClr>
              </a:solidFill>
              <a:latin typeface="Nyala" panose="02000504070300020003" pitchFamily="2" charset="0"/>
            </a:endParaRPr>
          </a:p>
          <a:p>
            <a:pPr marL="0" indent="0">
              <a:buNone/>
            </a:pPr>
            <a:endParaRPr lang="fr-FR" sz="2400" dirty="0" smtClean="0">
              <a:solidFill>
                <a:schemeClr val="accent6">
                  <a:lumMod val="75000"/>
                </a:schemeClr>
              </a:solidFill>
              <a:latin typeface="Nyala" panose="02000504070300020003" pitchFamily="2" charset="0"/>
            </a:endParaRPr>
          </a:p>
          <a:p>
            <a:pPr marL="0" indent="0">
              <a:buNone/>
            </a:pPr>
            <a:endParaRPr lang="fr-FR" sz="2400" dirty="0" smtClean="0">
              <a:solidFill>
                <a:schemeClr val="accent6">
                  <a:lumMod val="75000"/>
                </a:schemeClr>
              </a:solidFill>
              <a:latin typeface="Nyala" panose="02000504070300020003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389893"/>
            <a:ext cx="6242990" cy="4762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space réservé du contenu 6"/>
          <p:cNvSpPr txBox="1">
            <a:spLocks/>
          </p:cNvSpPr>
          <p:nvPr/>
        </p:nvSpPr>
        <p:spPr>
          <a:xfrm>
            <a:off x="6791329" y="1317885"/>
            <a:ext cx="2232043" cy="49914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r>
              <a:rPr lang="fr-FR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elp(</a:t>
            </a:r>
            <a:r>
              <a:rPr lang="fr-FR" sz="24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regexp</a:t>
            </a:r>
            <a:r>
              <a:rPr lang="fr-FR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dirty="0"/>
              <a:t>[:digit</a:t>
            </a:r>
            <a:r>
              <a:rPr lang="fr-FR" sz="2000" dirty="0" smtClean="0"/>
              <a:t>:]</a:t>
            </a:r>
          </a:p>
          <a:p>
            <a:pPr marL="0" indent="0">
              <a:buNone/>
            </a:pPr>
            <a:r>
              <a:rPr lang="fr-FR" sz="2000" dirty="0" smtClean="0"/>
              <a:t>Digits</a:t>
            </a:r>
            <a:r>
              <a:rPr lang="fr-FR" sz="2000" dirty="0"/>
              <a:t>: </a:t>
            </a:r>
            <a:endParaRPr lang="fr-FR" sz="2000" dirty="0" smtClean="0"/>
          </a:p>
          <a:p>
            <a:pPr marL="0" indent="0">
              <a:buNone/>
            </a:pPr>
            <a:r>
              <a:rPr lang="fr-FR" sz="2000" dirty="0" smtClean="0"/>
              <a:t>0 </a:t>
            </a:r>
            <a:r>
              <a:rPr lang="fr-FR" sz="2000" dirty="0"/>
              <a:t>1 2 3 4 5 6 7 8 </a:t>
            </a:r>
            <a:r>
              <a:rPr lang="fr-FR" sz="2000" dirty="0" smtClean="0"/>
              <a:t>9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dirty="0"/>
              <a:t>[:</a:t>
            </a:r>
            <a:r>
              <a:rPr lang="fr-FR" sz="2000" dirty="0" err="1"/>
              <a:t>punct</a:t>
            </a:r>
            <a:r>
              <a:rPr lang="fr-FR" sz="2000" dirty="0" smtClean="0"/>
              <a:t>:]</a:t>
            </a:r>
          </a:p>
          <a:p>
            <a:pPr marL="0" indent="0">
              <a:buNone/>
            </a:pPr>
            <a:r>
              <a:rPr lang="fr-FR" sz="2000" dirty="0" err="1" smtClean="0"/>
              <a:t>Punctuation</a:t>
            </a:r>
            <a:r>
              <a:rPr lang="fr-FR" sz="2000" dirty="0" smtClean="0"/>
              <a:t> </a:t>
            </a:r>
            <a:r>
              <a:rPr lang="fr-FR" sz="2000" dirty="0" err="1"/>
              <a:t>characters</a:t>
            </a:r>
            <a:r>
              <a:rPr lang="fr-FR" sz="2000" dirty="0"/>
              <a:t>:</a:t>
            </a:r>
            <a:br>
              <a:rPr lang="fr-FR" sz="2000" dirty="0"/>
            </a:br>
            <a:r>
              <a:rPr lang="fr-FR" sz="2000" dirty="0"/>
              <a:t>! " # $ % &amp; ' ( ) * + </a:t>
            </a:r>
            <a:endParaRPr lang="fr-FR" sz="2000" dirty="0" smtClean="0"/>
          </a:p>
          <a:p>
            <a:pPr marL="0" indent="0">
              <a:buNone/>
            </a:pPr>
            <a:r>
              <a:rPr lang="fr-FR" sz="2000" dirty="0" smtClean="0"/>
              <a:t>, </a:t>
            </a:r>
            <a:r>
              <a:rPr lang="fr-FR" sz="2000" dirty="0"/>
              <a:t>- . </a:t>
            </a:r>
            <a:r>
              <a:rPr lang="fr-FR" sz="2000" dirty="0" smtClean="0"/>
              <a:t>/ </a:t>
            </a:r>
            <a:r>
              <a:rPr lang="fr-FR" sz="2000" dirty="0"/>
              <a:t>: ; &lt; = &gt; ? @ </a:t>
            </a:r>
            <a:endParaRPr lang="fr-FR" sz="2000" dirty="0" smtClean="0"/>
          </a:p>
          <a:p>
            <a:pPr marL="0" indent="0">
              <a:buNone/>
            </a:pPr>
            <a:r>
              <a:rPr lang="fr-FR" sz="2000" dirty="0" smtClean="0"/>
              <a:t>[ </a:t>
            </a:r>
            <a:r>
              <a:rPr lang="fr-FR" sz="2000" dirty="0"/>
              <a:t>\ ] ^ _ ` </a:t>
            </a:r>
            <a:r>
              <a:rPr lang="fr-FR" sz="2000" dirty="0" smtClean="0"/>
              <a:t>{ </a:t>
            </a:r>
            <a:r>
              <a:rPr lang="fr-FR" sz="2000" dirty="0"/>
              <a:t>| } </a:t>
            </a:r>
            <a:r>
              <a:rPr lang="fr-FR" sz="2000" dirty="0" smtClean="0"/>
              <a:t>~.</a:t>
            </a:r>
          </a:p>
          <a:p>
            <a:pPr marL="0" indent="0">
              <a:buNone/>
            </a:pPr>
            <a:endParaRPr lang="fr-FR" sz="16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 smtClean="0"/>
              <a:t>etc.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1600" dirty="0" smtClean="0">
              <a:solidFill>
                <a:schemeClr val="accent6">
                  <a:lumMod val="75000"/>
                </a:schemeClr>
              </a:solidFill>
              <a:latin typeface="Nyala" panose="02000504070300020003" pitchFamily="2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r-FR" sz="1600" dirty="0" smtClean="0">
              <a:solidFill>
                <a:schemeClr val="accent6">
                  <a:lumMod val="75000"/>
                </a:schemeClr>
              </a:solidFill>
              <a:latin typeface="Nyala" panose="02000504070300020003" pitchFamily="2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r-FR" sz="1600" dirty="0" smtClean="0">
              <a:solidFill>
                <a:schemeClr val="accent6">
                  <a:lumMod val="75000"/>
                </a:schemeClr>
              </a:solidFill>
              <a:latin typeface="Nyala" panose="02000504070300020003" pitchFamily="2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r-FR" sz="1600" dirty="0" smtClean="0">
              <a:solidFill>
                <a:schemeClr val="accent6">
                  <a:lumMod val="75000"/>
                </a:schemeClr>
              </a:solidFill>
              <a:latin typeface="Nyala" panose="0200050407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94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1531</TotalTime>
  <Words>933</Words>
  <Application>Microsoft Office PowerPoint</Application>
  <PresentationFormat>Affichage à l'écran (4:3)</PresentationFormat>
  <Paragraphs>409</Paragraphs>
  <Slides>27</Slides>
  <Notes>26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28" baseType="lpstr">
      <vt:lpstr>Thème Office</vt:lpstr>
      <vt:lpstr>Atelier R réseau métier ARAMIS</vt:lpstr>
      <vt:lpstr>Plan</vt:lpstr>
      <vt:lpstr>1. Démarrer</vt:lpstr>
      <vt:lpstr>1. Démarrer</vt:lpstr>
      <vt:lpstr>1. Démarrer : Script1_Debuter.R</vt:lpstr>
      <vt:lpstr>2. Nom de variable</vt:lpstr>
      <vt:lpstr>2. Types d’objets</vt:lpstr>
      <vt:lpstr>2. Fonctions de base</vt:lpstr>
      <vt:lpstr>2. Expressions régulières</vt:lpstr>
      <vt:lpstr>3. Data.Frame</vt:lpstr>
      <vt:lpstr>3 which()</vt:lpstr>
      <vt:lpstr>4. Vectorialiser</vt:lpstr>
      <vt:lpstr>4.1 apply()</vt:lpstr>
      <vt:lpstr>4.2 aggregate()</vt:lpstr>
      <vt:lpstr>4.3 subset()</vt:lpstr>
      <vt:lpstr>4.4 cut()</vt:lpstr>
      <vt:lpstr>5. Graphiques</vt:lpstr>
      <vt:lpstr>5. Graphiques quelques paramètres</vt:lpstr>
      <vt:lpstr>6. Import / Export</vt:lpstr>
      <vt:lpstr>6. Import  .csv</vt:lpstr>
      <vt:lpstr>7. Packages</vt:lpstr>
      <vt:lpstr>7. Packages - install</vt:lpstr>
      <vt:lpstr>7. Quelques Packages</vt:lpstr>
      <vt:lpstr>7. Quelques Packages</vt:lpstr>
      <vt:lpstr>8. Boucles / fonction</vt:lpstr>
      <vt:lpstr>9. Aide en ligne</vt:lpstr>
      <vt:lpstr>9. Supports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Atelier R - ARAMIS</dc:title>
  <dc:creator>MINTSA-EYA Colette</dc:creator>
  <cp:lastModifiedBy>MINTSA-EYA Colette</cp:lastModifiedBy>
  <cp:revision>226</cp:revision>
  <cp:lastPrinted>2017-12-18T18:07:22Z</cp:lastPrinted>
  <dcterms:created xsi:type="dcterms:W3CDTF">2017-11-26T11:16:49Z</dcterms:created>
  <dcterms:modified xsi:type="dcterms:W3CDTF">2017-12-18T21:42:30Z</dcterms:modified>
</cp:coreProperties>
</file>