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30"/>
  </p:notesMasterIdLst>
  <p:handoutMasterIdLst>
    <p:handoutMasterId r:id="rId31"/>
  </p:handoutMasterIdLst>
  <p:sldIdLst>
    <p:sldId id="256" r:id="rId3"/>
    <p:sldId id="257" r:id="rId4"/>
    <p:sldId id="258" r:id="rId5"/>
    <p:sldId id="259" r:id="rId6"/>
    <p:sldId id="260" r:id="rId7"/>
    <p:sldId id="264" r:id="rId8"/>
    <p:sldId id="261" r:id="rId9"/>
    <p:sldId id="262" r:id="rId10"/>
    <p:sldId id="263" r:id="rId11"/>
    <p:sldId id="265" r:id="rId12"/>
    <p:sldId id="266" r:id="rId13"/>
    <p:sldId id="267" r:id="rId14"/>
    <p:sldId id="269" r:id="rId15"/>
    <p:sldId id="268" r:id="rId16"/>
    <p:sldId id="271" r:id="rId17"/>
    <p:sldId id="272" r:id="rId18"/>
    <p:sldId id="270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2A0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282" y="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CEA480-6DCC-5544-A485-63DA54A823A0}" type="datetimeFigureOut">
              <a:rPr lang="fr-FR" smtClean="0"/>
              <a:pPr/>
              <a:t>16/04/2014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2697BB-36AA-B249-9631-2E325BC647BA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335405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fr-FR" sz="1200"/>
            </a:lvl1pPr>
          </a:lstStyle>
          <a:p>
            <a:fld id="{3842907C-D0AA-4C58-9F94-58B40AD65B29}" type="datetimeFigureOut">
              <a:rPr lang="fr-FR"/>
              <a:pPr/>
              <a:t>16/04/2014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fr-FR"/>
              <a:t>Cliquer ici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fr-FR"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fr-FR" sz="1200"/>
            </a:lvl1pPr>
          </a:lstStyle>
          <a:p>
            <a:fld id="{1D76769E-C829-4283-B80E-CB90D995C291}" type="slidenum">
              <a:rPr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866659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rtl="0" latinLnBrk="0">
      <a:defRPr lang="fr-F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fr-F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76769E-C829-4283-B80E-CB90D995C291}" type="slidenum">
              <a:rPr lang="fr-FR" smtClean="0"/>
              <a:pPr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7895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32964" y="6183229"/>
            <a:ext cx="571500" cy="558800"/>
          </a:xfrm>
          <a:prstGeom prst="rect">
            <a:avLst/>
          </a:prstGeom>
        </p:spPr>
      </p:pic>
      <p:pic>
        <p:nvPicPr>
          <p:cNvPr id="16" name="Image 15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05103" y="6183229"/>
            <a:ext cx="533400" cy="558800"/>
          </a:xfrm>
          <a:prstGeom prst="rect">
            <a:avLst/>
          </a:prstGeom>
        </p:spPr>
      </p:pic>
      <p:pic>
        <p:nvPicPr>
          <p:cNvPr id="18" name="Image 1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63796" y="5967329"/>
            <a:ext cx="2171700" cy="7747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685800"/>
            <a:ext cx="9144000" cy="5592763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iRODS - Journées ARAMIS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41374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iRODS - Journées ARAMIS</a:t>
            </a:r>
            <a:endParaRPr lang="fr-FR" dirty="0"/>
          </a:p>
        </p:txBody>
      </p:sp>
      <p:cxnSp>
        <p:nvCxnSpPr>
          <p:cNvPr id="16" name="Connecteur droit 15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  <p:sp>
        <p:nvSpPr>
          <p:cNvPr id="9" name="Espace réservé pour une image  5"/>
          <p:cNvSpPr>
            <a:spLocks noGrp="1"/>
          </p:cNvSpPr>
          <p:nvPr>
            <p:ph type="pic" sz="quarter" idx="13"/>
          </p:nvPr>
        </p:nvSpPr>
        <p:spPr>
          <a:xfrm>
            <a:off x="228600" y="685800"/>
            <a:ext cx="4267200" cy="55626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10" name="Espace réservé du contenu 9"/>
          <p:cNvSpPr>
            <a:spLocks noGrp="1"/>
          </p:cNvSpPr>
          <p:nvPr>
            <p:ph sz="quarter" idx="14"/>
          </p:nvPr>
        </p:nvSpPr>
        <p:spPr>
          <a:xfrm>
            <a:off x="4724400" y="685800"/>
            <a:ext cx="4191000" cy="556260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  <p:sp>
        <p:nvSpPr>
          <p:cNvPr id="11" name="Espace réservé du texte 7"/>
          <p:cNvSpPr>
            <a:spLocks noGrp="1"/>
          </p:cNvSpPr>
          <p:nvPr>
            <p:ph type="body" sz="quarter" idx="12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86748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seu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pour une image  5"/>
          <p:cNvSpPr>
            <a:spLocks noGrp="1"/>
          </p:cNvSpPr>
          <p:nvPr>
            <p:ph type="pic" sz="quarter" idx="12"/>
          </p:nvPr>
        </p:nvSpPr>
        <p:spPr>
          <a:xfrm>
            <a:off x="152400" y="609600"/>
            <a:ext cx="8839200" cy="5715000"/>
          </a:xfrm>
        </p:spPr>
        <p:txBody>
          <a:bodyPr/>
          <a:lstStyle>
            <a:lvl1pPr marL="109728" indent="0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fr-FR" dirty="0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iRODS - Journées ARAMIS</a:t>
            </a:r>
            <a:endParaRPr lang="fr-FR" dirty="0"/>
          </a:p>
        </p:txBody>
      </p:sp>
      <p:cxnSp>
        <p:nvCxnSpPr>
          <p:cNvPr id="9" name="Connecteur droit 8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11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texte 7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Autofit/>
          </a:bodyPr>
          <a:lstStyle>
            <a:lvl1pPr marL="109728" indent="0">
              <a:buNone/>
              <a:defRPr sz="20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Cliquez ici pour le titre du </a:t>
            </a:r>
            <a:r>
              <a:rPr lang="fr-FR" dirty="0" err="1" smtClean="0"/>
              <a:t>slide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2260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res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reseau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iRODS - Journées ARAMIS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stok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ond_stokag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iRODS - Journées ARAMIS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15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er chapitre inf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 hasCustomPrompt="1"/>
          </p:nvPr>
        </p:nvSpPr>
        <p:spPr>
          <a:xfrm>
            <a:off x="381000" y="2761291"/>
            <a:ext cx="8382000" cy="142971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/>
          </a:bodyPr>
          <a:lstStyle>
            <a:lvl1pPr algn="r" latinLnBrk="0">
              <a:defRPr lang="fr-FR" sz="4000" b="0" baseline="0">
                <a:solidFill>
                  <a:srgbClr val="02A0CA"/>
                </a:solidFill>
                <a:effectLst/>
                <a:latin typeface="Arial"/>
              </a:defRPr>
            </a:lvl1pPr>
          </a:lstStyle>
          <a:p>
            <a:r>
              <a:rPr lang="fr-FR" dirty="0" smtClean="0"/>
              <a:t>Nom du chapitre</a:t>
            </a:r>
            <a:endParaRPr lang="fr-FR" dirty="0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381000" y="4191000"/>
            <a:ext cx="8382000" cy="609600"/>
          </a:xfrm>
        </p:spPr>
        <p:txBody>
          <a:bodyPr/>
          <a:lstStyle>
            <a:lvl1pPr marL="0" marR="64008" indent="0" algn="r" latinLnBrk="0">
              <a:buNone/>
              <a:defRPr lang="fr-FR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Modifiez le style des sous-titres du masque</a:t>
            </a:r>
            <a:endParaRPr lang="fr-FR" dirty="0"/>
          </a:p>
        </p:txBody>
      </p:sp>
      <p:pic>
        <p:nvPicPr>
          <p:cNvPr id="13" name="Image 12" descr="fond_infr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2682859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1587500" y="465435"/>
            <a:ext cx="7556500" cy="433553"/>
          </a:xfrm>
          <a:prstGeom prst="rect">
            <a:avLst/>
          </a:prstGeom>
          <a:solidFill>
            <a:srgbClr val="00A0CA"/>
          </a:solidFill>
        </p:spPr>
        <p:txBody>
          <a:bodyPr wrap="square" lIns="0" tIns="108000" rIns="180000" bIns="108000">
            <a:spAutoFit/>
          </a:bodyPr>
          <a:lstStyle/>
          <a:p>
            <a:pPr algn="r">
              <a:spcBef>
                <a:spcPts val="600"/>
              </a:spcBef>
              <a:spcAft>
                <a:spcPts val="600"/>
              </a:spcAft>
            </a:pPr>
            <a:r>
              <a:rPr lang="fr-FR" sz="1400" b="1" dirty="0" smtClean="0">
                <a:solidFill>
                  <a:schemeClr val="bg1"/>
                </a:solidFill>
                <a:latin typeface="Arial"/>
                <a:cs typeface="Arial"/>
              </a:rPr>
              <a:t>Centre de Calcul </a:t>
            </a:r>
            <a:r>
              <a:rPr lang="fr-FR" sz="1400" dirty="0" smtClean="0">
                <a:solidFill>
                  <a:schemeClr val="bg1"/>
                </a:solidFill>
                <a:latin typeface="Arial"/>
                <a:cs typeface="Arial"/>
              </a:rPr>
              <a:t>de l’Institut National de Physique Nucléaire et de Physique des Particules</a:t>
            </a:r>
            <a:endParaRPr lang="fr-FR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iRODS - Journées ARAMIS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16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9085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r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0" y="457200"/>
            <a:ext cx="9144000" cy="6019800"/>
          </a:xfrm>
        </p:spPr>
        <p:txBody>
          <a:bodyPr/>
          <a:lstStyle>
            <a:lvl1pPr algn="ctr">
              <a:defRPr sz="4800"/>
            </a:lvl1pPr>
          </a:lstStyle>
          <a:p>
            <a:r>
              <a:rPr lang="fr-FR" dirty="0" smtClean="0"/>
              <a:t>Merci</a:t>
            </a:r>
            <a:endParaRPr lang="fr-FR" dirty="0"/>
          </a:p>
        </p:txBody>
      </p:sp>
      <p:sp>
        <p:nvSpPr>
          <p:cNvPr id="9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iRODS - Journées ARAMIS</a:t>
            </a:r>
            <a:endParaRPr lang="fr-FR" dirty="0"/>
          </a:p>
        </p:txBody>
      </p:sp>
      <p:cxnSp>
        <p:nvCxnSpPr>
          <p:cNvPr id="12" name="Connecteur droit 11"/>
          <p:cNvCxnSpPr/>
          <p:nvPr userDrawn="1"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14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texte 7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0"/>
            <a:ext cx="9144000" cy="457200"/>
          </a:xfrm>
          <a:solidFill>
            <a:srgbClr val="02A0CA"/>
          </a:solidFill>
        </p:spPr>
        <p:txBody>
          <a:bodyPr anchor="ctr">
            <a:normAutofit/>
          </a:bodyPr>
          <a:lstStyle>
            <a:lvl1pPr marL="109728" indent="0"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fr-FR" dirty="0" smtClean="0"/>
              <a:t>Chapitre courant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8468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914400"/>
          </a:xfrm>
          <a:prstGeom prst="rect">
            <a:avLst/>
          </a:prstGeom>
        </p:spPr>
        <p:txBody>
          <a:bodyPr vert="horz" lIns="180000" anchor="ctr">
            <a:noAutofit/>
            <a:scene3d>
              <a:camera prst="orthographicFront"/>
              <a:lightRig rig="soft" dir="t"/>
            </a:scene3d>
            <a:sp3d prstMaterial="softEdge"/>
          </a:bodyPr>
          <a:lstStyle/>
          <a:p>
            <a:r>
              <a:rPr lang="fr-FR" dirty="0"/>
              <a:t>Cliquer ici pour modifier le style du </a:t>
            </a:r>
            <a:r>
              <a:rPr lang="fr-FR" dirty="0" smtClean="0"/>
              <a:t>titre</a:t>
            </a:r>
            <a:endParaRPr lang="fr-FR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0" y="1371600"/>
            <a:ext cx="9144000" cy="4906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/>
            <a:r>
              <a:rPr lang="fr-FR" dirty="0"/>
              <a:t>Cliquer ici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  <a:p>
            <a:pPr lvl="7"/>
            <a:r>
              <a:rPr lang="fr-FR" dirty="0"/>
              <a:t>Huitième niveau</a:t>
            </a:r>
          </a:p>
          <a:p>
            <a:pPr lvl="8"/>
            <a:r>
              <a:rPr lang="fr-FR" dirty="0"/>
              <a:t>Neuvième niveau</a:t>
            </a:r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48226" y="6602007"/>
            <a:ext cx="1009974" cy="164894"/>
          </a:xfrm>
          <a:prstGeom prst="rect">
            <a:avLst/>
          </a:prstGeom>
        </p:spPr>
      </p:pic>
      <p:cxnSp>
        <p:nvCxnSpPr>
          <p:cNvPr id="19" name="Connecteur droit 18"/>
          <p:cNvCxnSpPr/>
          <p:nvPr/>
        </p:nvCxnSpPr>
        <p:spPr>
          <a:xfrm>
            <a:off x="0" y="6481770"/>
            <a:ext cx="9144001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0" y="6492875"/>
            <a:ext cx="6477000" cy="365125"/>
          </a:xfrm>
          <a:prstGeom prst="rect">
            <a:avLst/>
          </a:prstGeom>
        </p:spPr>
        <p:txBody>
          <a:bodyPr vert="horz" lIns="180000" anchor="ctr" anchorCtr="0"/>
          <a:lstStyle>
            <a:lvl1pPr algn="l" latinLnBrk="0">
              <a:defRPr lang="fr-FR"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11" name="Espace réservé de la date 1"/>
          <p:cNvSpPr>
            <a:spLocks noGrp="1"/>
          </p:cNvSpPr>
          <p:nvPr>
            <p:ph type="dt" sz="half" idx="2"/>
          </p:nvPr>
        </p:nvSpPr>
        <p:spPr>
          <a:xfrm>
            <a:off x="6477000" y="64928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12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10600" y="6477000"/>
            <a:ext cx="533400" cy="381001"/>
          </a:xfrm>
          <a:prstGeom prst="rect">
            <a:avLst/>
          </a:prstGeom>
          <a:solidFill>
            <a:srgbClr val="02A0CA"/>
          </a:solidFill>
        </p:spPr>
        <p:txBody>
          <a:bodyPr vert="horz" anchor="ctr"/>
          <a:lstStyle>
            <a:lvl1pPr algn="r" latinLnBrk="0">
              <a:defRPr lang="fr-FR" sz="1000" b="0">
                <a:solidFill>
                  <a:schemeClr val="bg1"/>
                </a:solidFill>
              </a:defRPr>
            </a:lvl1pPr>
          </a:lstStyle>
          <a:p>
            <a:fld id="{45292C34-3E5E-4BA5-AF54-F1601B144FB0}" type="slidenum">
              <a:rPr lang="fr-FR" sz="1400" smtClean="0"/>
              <a:pPr/>
              <a:t>‹N°›</a:t>
            </a:fld>
            <a:endParaRPr lang="fr-F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/>
  <p:txStyles>
    <p:titleStyle>
      <a:lvl1pPr algn="l" rtl="0" eaLnBrk="1" latinLnBrk="0" hangingPunct="1">
        <a:spcBef>
          <a:spcPct val="0"/>
        </a:spcBef>
        <a:buNone/>
        <a:defRPr lang="fr-FR" sz="3200" b="1" i="0" kern="1200">
          <a:solidFill>
            <a:schemeClr val="tx2"/>
          </a:solidFill>
          <a:effectLst/>
          <a:latin typeface="Arial"/>
          <a:ea typeface="+mj-ea"/>
          <a:cs typeface="Arial"/>
        </a:defRPr>
      </a:lvl1pPr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5000"/>
        <a:buFont typeface="Wingdings 3"/>
        <a:buChar char=""/>
        <a:defRPr lang="fr-FR" sz="27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lang="fr-FR" sz="23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lang="fr-FR" sz="21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900" b="0" i="0" kern="1200">
          <a:solidFill>
            <a:schemeClr val="tx1"/>
          </a:solidFill>
          <a:latin typeface="Arial"/>
          <a:ea typeface="+mn-ea"/>
          <a:cs typeface="Arial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800" b="0" i="0" kern="1200">
          <a:solidFill>
            <a:schemeClr val="tx1"/>
          </a:solidFill>
          <a:latin typeface="Arial"/>
          <a:ea typeface="+mn-ea"/>
          <a:cs typeface="Arial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>
          <a:solidFill>
            <a:schemeClr val="tx1"/>
          </a:solidFill>
          <a:latin typeface="Arial"/>
          <a:ea typeface="+mn-ea"/>
          <a:cs typeface="Arial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lang="fr-FR" sz="1600" b="0" i="0" kern="1200" baseline="0">
          <a:solidFill>
            <a:schemeClr val="tx1"/>
          </a:solidFill>
          <a:latin typeface="Arial"/>
          <a:ea typeface="+mn-ea"/>
          <a:cs typeface="Arial"/>
        </a:defRPr>
      </a:lvl9pPr>
    </p:bodyStyle>
    <p:otherStyle>
      <a:lvl1pPr marL="0" algn="l" rtl="0" eaLnBrk="1" latinLnBrk="0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fr-FR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irods.org/" TargetMode="External"/><Relationship Id="rId2" Type="http://schemas.openxmlformats.org/officeDocument/2006/relationships/hyperlink" Target="https://irods.org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 rIns="0"/>
          <a:lstStyle/>
          <a:p>
            <a:r>
              <a:rPr lang="fr-FR" dirty="0" err="1" smtClean="0"/>
              <a:t>iRODS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 rIns="0"/>
          <a:lstStyle/>
          <a:p>
            <a:r>
              <a:rPr lang="fr-FR" dirty="0" smtClean="0"/>
              <a:t>Jean-Yves </a:t>
            </a:r>
            <a:r>
              <a:rPr lang="fr-FR" dirty="0" err="1" smtClean="0"/>
              <a:t>Nief</a:t>
            </a:r>
            <a:r>
              <a:rPr lang="fr-FR" dirty="0" smtClean="0"/>
              <a:t>, 17/04/14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980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Fournit une solution aux besoins formulés précédemment.</a:t>
            </a:r>
          </a:p>
          <a:p>
            <a:r>
              <a:rPr lang="fr-FR" dirty="0" smtClean="0"/>
              <a:t>Virtualisation des données présentes depuis + de 15 ans.</a:t>
            </a:r>
          </a:p>
          <a:p>
            <a:r>
              <a:rPr lang="fr-FR" dirty="0" smtClean="0"/>
              <a:t>2006: </a:t>
            </a:r>
            <a:r>
              <a:rPr lang="fr-FR" dirty="0" err="1" smtClean="0"/>
              <a:t>iRODS</a:t>
            </a:r>
            <a:r>
              <a:rPr lang="fr-FR" dirty="0" smtClean="0"/>
              <a:t> premier </a:t>
            </a:r>
            <a:r>
              <a:rPr lang="fr-FR" dirty="0" err="1" smtClean="0"/>
              <a:t>intergiciel</a:t>
            </a:r>
            <a:r>
              <a:rPr lang="fr-FR" dirty="0" smtClean="0"/>
              <a:t> à fournir une politique de gestion des données basée sur des règles.</a:t>
            </a:r>
          </a:p>
          <a:p>
            <a:r>
              <a:rPr lang="fr-FR" dirty="0" smtClean="0"/>
              <a:t>« </a:t>
            </a:r>
            <a:r>
              <a:rPr lang="fr-FR" dirty="0" err="1" smtClean="0"/>
              <a:t>customisable</a:t>
            </a:r>
            <a:r>
              <a:rPr lang="fr-FR" dirty="0" smtClean="0"/>
              <a:t> » pour s’adapter à de très nombreux cas d’utilisation.</a:t>
            </a:r>
          </a:p>
          <a:p>
            <a:r>
              <a:rPr lang="fr-FR" dirty="0" smtClean="0"/>
              <a:t>           </a:t>
            </a:r>
          </a:p>
          <a:p>
            <a:pPr marL="109728" indent="0">
              <a:buNone/>
            </a:pPr>
            <a:r>
              <a:rPr lang="fr-FR" dirty="0" smtClean="0"/>
              <a:t>              I/O parallèles intensifs (analyse de données): </a:t>
            </a:r>
            <a:r>
              <a:rPr lang="fr-FR" dirty="0" err="1" smtClean="0"/>
              <a:t>iRODS</a:t>
            </a:r>
            <a:r>
              <a:rPr lang="fr-FR" dirty="0" smtClean="0"/>
              <a:t> pas adapté.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Qu’est ce que </a:t>
            </a:r>
            <a:r>
              <a:rPr lang="fr-FR" dirty="0" err="1" smtClean="0"/>
              <a:t>iRODS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10</a:t>
            </a:fld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21088"/>
            <a:ext cx="936104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ZoneTexte 6"/>
          <p:cNvSpPr txBox="1"/>
          <p:nvPr/>
        </p:nvSpPr>
        <p:spPr>
          <a:xfrm>
            <a:off x="1650965" y="490981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167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b="1" dirty="0" err="1" smtClean="0">
                <a:solidFill>
                  <a:srgbClr val="FF0000"/>
                </a:solidFill>
              </a:rPr>
              <a:t>iR</a:t>
            </a:r>
            <a:r>
              <a:rPr lang="fr-FR" dirty="0" err="1" smtClean="0"/>
              <a:t>ule</a:t>
            </a:r>
            <a:r>
              <a:rPr lang="fr-FR" dirty="0" smtClean="0"/>
              <a:t> </a:t>
            </a:r>
            <a:r>
              <a:rPr lang="fr-FR" b="1" dirty="0" err="1" smtClean="0">
                <a:solidFill>
                  <a:srgbClr val="FF0000"/>
                </a:solidFill>
              </a:rPr>
              <a:t>O</a:t>
            </a:r>
            <a:r>
              <a:rPr lang="fr-FR" dirty="0" err="1" smtClean="0"/>
              <a:t>riented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FF0000"/>
                </a:solidFill>
              </a:rPr>
              <a:t>D</a:t>
            </a:r>
            <a:r>
              <a:rPr lang="fr-FR" dirty="0" smtClean="0"/>
              <a:t>ata </a:t>
            </a:r>
            <a:r>
              <a:rPr lang="fr-FR" b="1" dirty="0" err="1" smtClean="0">
                <a:solidFill>
                  <a:srgbClr val="FF0000"/>
                </a:solidFill>
              </a:rPr>
              <a:t>S</a:t>
            </a:r>
            <a:r>
              <a:rPr lang="fr-FR" dirty="0" err="1" smtClean="0"/>
              <a:t>ystems</a:t>
            </a:r>
            <a:r>
              <a:rPr lang="fr-FR" dirty="0" smtClean="0"/>
              <a:t> (DICE team: UNC, San Diego + RENCI plus tard):</a:t>
            </a:r>
          </a:p>
          <a:p>
            <a:pPr lvl="1"/>
            <a:r>
              <a:rPr lang="fr-FR" dirty="0" smtClean="0"/>
              <a:t>Début 2006.</a:t>
            </a:r>
          </a:p>
          <a:p>
            <a:pPr lvl="1"/>
            <a:r>
              <a:rPr lang="fr-FR" dirty="0" smtClean="0"/>
              <a:t>Open source.</a:t>
            </a:r>
          </a:p>
          <a:p>
            <a:pPr lvl="1"/>
            <a:r>
              <a:rPr lang="fr-FR" dirty="0" smtClean="0"/>
              <a:t>CC-IN2P3 collaborateur.</a:t>
            </a:r>
          </a:p>
          <a:p>
            <a:r>
              <a:rPr lang="fr-FR" dirty="0" smtClean="0"/>
              <a:t>Dans une zone (domaine administratif: /zone1):</a:t>
            </a:r>
          </a:p>
          <a:p>
            <a:pPr lvl="1"/>
            <a:r>
              <a:rPr lang="fr-FR" dirty="0" smtClean="0"/>
              <a:t>1 ou plusieurs serveurs connecté à un catalogue central </a:t>
            </a:r>
            <a:r>
              <a:rPr lang="fr-FR" dirty="0" err="1" smtClean="0"/>
              <a:t>iCAT</a:t>
            </a:r>
            <a:r>
              <a:rPr lang="fr-FR" dirty="0" smtClean="0"/>
              <a:t> (RDBMS: Oracle, </a:t>
            </a:r>
            <a:r>
              <a:rPr lang="fr-FR" dirty="0" err="1" smtClean="0"/>
              <a:t>PostGres</a:t>
            </a:r>
            <a:r>
              <a:rPr lang="fr-FR" dirty="0" smtClean="0"/>
              <a:t>, </a:t>
            </a:r>
            <a:r>
              <a:rPr lang="fr-FR" dirty="0" err="1" smtClean="0"/>
              <a:t>mySQL</a:t>
            </a:r>
            <a:r>
              <a:rPr lang="fr-FR" dirty="0" smtClean="0"/>
              <a:t>) + n serveurs hébergeant le stockage.</a:t>
            </a:r>
          </a:p>
          <a:p>
            <a:pPr lvl="1"/>
            <a:r>
              <a:rPr lang="fr-FR" dirty="0" smtClean="0"/>
              <a:t>Le </a:t>
            </a:r>
            <a:r>
              <a:rPr lang="fr-FR" dirty="0" err="1" smtClean="0"/>
              <a:t>iCAT</a:t>
            </a:r>
            <a:r>
              <a:rPr lang="fr-FR" dirty="0" smtClean="0"/>
              <a:t> contient: </a:t>
            </a:r>
          </a:p>
          <a:p>
            <a:pPr lvl="2"/>
            <a:r>
              <a:rPr lang="fr-FR" dirty="0" smtClean="0"/>
              <a:t>Métadonnées fichiers.</a:t>
            </a:r>
          </a:p>
          <a:p>
            <a:pPr lvl="2"/>
            <a:r>
              <a:rPr lang="fr-FR" dirty="0" smtClean="0"/>
              <a:t>Informations sur les utilisateurs (</a:t>
            </a:r>
            <a:r>
              <a:rPr lang="fr-FR" dirty="0" err="1" smtClean="0"/>
              <a:t>auth</a:t>
            </a:r>
            <a:r>
              <a:rPr lang="fr-FR" dirty="0" smtClean="0"/>
              <a:t>, droits d’accès etc…).</a:t>
            </a:r>
          </a:p>
          <a:p>
            <a:pPr lvl="2"/>
            <a:r>
              <a:rPr lang="fr-FR" dirty="0" smtClean="0"/>
              <a:t>Informations sur les ressources physiques (type de stockage, localisation etc…).</a:t>
            </a:r>
          </a:p>
          <a:p>
            <a:pPr lvl="2"/>
            <a:r>
              <a:rPr lang="fr-FR" dirty="0" smtClean="0"/>
              <a:t>Localisation des données </a:t>
            </a:r>
            <a:r>
              <a:rPr lang="fr-FR" dirty="0" smtClean="0">
                <a:sym typeface="Wingdings" panose="05000000000000000000" pitchFamily="2" charset="2"/>
              </a:rPr>
              <a:t> vue logique des données dans une zone.</a:t>
            </a:r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Qu’est-ce que </a:t>
            </a:r>
            <a:r>
              <a:rPr lang="fr-FR" dirty="0" err="1" smtClean="0"/>
              <a:t>iRODS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9834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err="1" smtClean="0"/>
              <a:t>iRODS</a:t>
            </a:r>
            <a:r>
              <a:rPr lang="fr-FR" dirty="0" smtClean="0"/>
              <a:t>: architecture (1 zone)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12</a:t>
            </a:fld>
            <a:endParaRPr lang="fr-FR" dirty="0"/>
          </a:p>
        </p:txBody>
      </p:sp>
      <p:sp>
        <p:nvSpPr>
          <p:cNvPr id="7" name="Oval 134"/>
          <p:cNvSpPr>
            <a:spLocks noChangeArrowheads="1"/>
          </p:cNvSpPr>
          <p:nvPr/>
        </p:nvSpPr>
        <p:spPr bwMode="auto">
          <a:xfrm>
            <a:off x="1547813" y="4797425"/>
            <a:ext cx="936625" cy="576263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>
                <a:effectLst>
                  <a:outerShdw blurRad="38100" dist="38100" dir="2700000" algn="tl">
                    <a:srgbClr val="C0C0C0"/>
                  </a:outerShdw>
                </a:effectLst>
              </a:rPr>
              <a:t>OU</a:t>
            </a:r>
          </a:p>
        </p:txBody>
      </p:sp>
      <p:grpSp>
        <p:nvGrpSpPr>
          <p:cNvPr id="8" name="Group 141"/>
          <p:cNvGrpSpPr>
            <a:grpSpLocks/>
          </p:cNvGrpSpPr>
          <p:nvPr/>
        </p:nvGrpSpPr>
        <p:grpSpPr bwMode="auto">
          <a:xfrm>
            <a:off x="179388" y="1268413"/>
            <a:ext cx="5329237" cy="2825750"/>
            <a:chOff x="113" y="799"/>
            <a:chExt cx="3357" cy="1780"/>
          </a:xfrm>
        </p:grpSpPr>
        <p:grpSp>
          <p:nvGrpSpPr>
            <p:cNvPr id="9" name="Group 137"/>
            <p:cNvGrpSpPr>
              <a:grpSpLocks/>
            </p:cNvGrpSpPr>
            <p:nvPr/>
          </p:nvGrpSpPr>
          <p:grpSpPr bwMode="auto">
            <a:xfrm>
              <a:off x="113" y="799"/>
              <a:ext cx="3357" cy="1780"/>
              <a:chOff x="0" y="754"/>
              <a:chExt cx="3357" cy="1780"/>
            </a:xfrm>
          </p:grpSpPr>
          <p:grpSp>
            <p:nvGrpSpPr>
              <p:cNvPr id="11" name="Group 129"/>
              <p:cNvGrpSpPr>
                <a:grpSpLocks/>
              </p:cNvGrpSpPr>
              <p:nvPr/>
            </p:nvGrpSpPr>
            <p:grpSpPr bwMode="auto">
              <a:xfrm>
                <a:off x="295" y="1162"/>
                <a:ext cx="2994" cy="1372"/>
                <a:chOff x="158" y="1071"/>
                <a:chExt cx="2994" cy="1372"/>
              </a:xfrm>
            </p:grpSpPr>
            <p:grpSp>
              <p:nvGrpSpPr>
                <p:cNvPr id="13" name="Group 128"/>
                <p:cNvGrpSpPr>
                  <a:grpSpLocks/>
                </p:cNvGrpSpPr>
                <p:nvPr/>
              </p:nvGrpSpPr>
              <p:grpSpPr bwMode="auto">
                <a:xfrm>
                  <a:off x="608" y="1785"/>
                  <a:ext cx="1013" cy="658"/>
                  <a:chOff x="608" y="1785"/>
                  <a:chExt cx="1013" cy="658"/>
                </a:xfrm>
              </p:grpSpPr>
              <p:sp>
                <p:nvSpPr>
                  <p:cNvPr id="30" name="AutoShape 6"/>
                  <p:cNvSpPr>
                    <a:spLocks noChangeArrowheads="1"/>
                  </p:cNvSpPr>
                  <p:nvPr/>
                </p:nvSpPr>
                <p:spPr bwMode="auto">
                  <a:xfrm>
                    <a:off x="608" y="1785"/>
                    <a:ext cx="1013" cy="3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fol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31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833" y="1971"/>
                    <a:ext cx="400" cy="159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fr-FR" altLang="fr-FR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rPr>
                      <a:t>iRODS</a:t>
                    </a:r>
                  </a:p>
                </p:txBody>
              </p:sp>
              <p:sp>
                <p:nvSpPr>
                  <p:cNvPr id="32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23" y="2155"/>
                    <a:ext cx="116" cy="288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>
                    <a:spAutoFit/>
                  </a:bodyPr>
                  <a:lstStyle/>
                  <a:p>
                    <a:endParaRPr lang="fr-FR" altLang="fr-FR" sz="2400"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</p:grpSp>
            <p:grpSp>
              <p:nvGrpSpPr>
                <p:cNvPr id="14" name="Group 127"/>
                <p:cNvGrpSpPr>
                  <a:grpSpLocks/>
                </p:cNvGrpSpPr>
                <p:nvPr/>
              </p:nvGrpSpPr>
              <p:grpSpPr bwMode="auto">
                <a:xfrm>
                  <a:off x="608" y="1133"/>
                  <a:ext cx="1013" cy="396"/>
                  <a:chOff x="608" y="1133"/>
                  <a:chExt cx="1013" cy="396"/>
                </a:xfrm>
              </p:grpSpPr>
              <p:sp>
                <p:nvSpPr>
                  <p:cNvPr id="26" name="AutoShape 22"/>
                  <p:cNvSpPr>
                    <a:spLocks noChangeArrowheads="1"/>
                  </p:cNvSpPr>
                  <p:nvPr/>
                </p:nvSpPr>
                <p:spPr bwMode="auto">
                  <a:xfrm>
                    <a:off x="608" y="1133"/>
                    <a:ext cx="1013" cy="3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fol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27" name="Oval 23"/>
                  <p:cNvSpPr>
                    <a:spLocks noChangeArrowheads="1"/>
                  </p:cNvSpPr>
                  <p:nvPr/>
                </p:nvSpPr>
                <p:spPr bwMode="auto">
                  <a:xfrm>
                    <a:off x="1096" y="1288"/>
                    <a:ext cx="399" cy="159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fr-FR" altLang="fr-FR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rPr>
                      <a:t>iRODS</a:t>
                    </a:r>
                  </a:p>
                </p:txBody>
              </p:sp>
              <p:sp>
                <p:nvSpPr>
                  <p:cNvPr id="28" name="AutoShape 27"/>
                  <p:cNvSpPr>
                    <a:spLocks noChangeArrowheads="1"/>
                  </p:cNvSpPr>
                  <p:nvPr/>
                </p:nvSpPr>
                <p:spPr bwMode="auto">
                  <a:xfrm>
                    <a:off x="608" y="1288"/>
                    <a:ext cx="488" cy="156"/>
                  </a:xfrm>
                  <a:prstGeom prst="bevel">
                    <a:avLst>
                      <a:gd name="adj" fmla="val 12500"/>
                    </a:avLst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fr-FR" altLang="fr-FR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rPr>
                      <a:t>iCAT</a:t>
                    </a:r>
                  </a:p>
                </p:txBody>
              </p:sp>
              <p:sp>
                <p:nvSpPr>
                  <p:cNvPr id="29" name="AutoShape 28"/>
                  <p:cNvSpPr>
                    <a:spLocks noChangeArrowheads="1"/>
                  </p:cNvSpPr>
                  <p:nvPr/>
                </p:nvSpPr>
                <p:spPr bwMode="auto">
                  <a:xfrm>
                    <a:off x="1021" y="1350"/>
                    <a:ext cx="150" cy="63"/>
                  </a:xfrm>
                  <a:prstGeom prst="leftRightArrow">
                    <a:avLst>
                      <a:gd name="adj1" fmla="val 50000"/>
                      <a:gd name="adj2" fmla="val 47619"/>
                    </a:avLst>
                  </a:prstGeom>
                  <a:solidFill>
                    <a:schemeClr val="tx2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15" name="AutoShape 42"/>
                <p:cNvSpPr>
                  <a:spLocks noChangeArrowheads="1"/>
                </p:cNvSpPr>
                <p:nvPr/>
              </p:nvSpPr>
              <p:spPr bwMode="auto">
                <a:xfrm>
                  <a:off x="158" y="1754"/>
                  <a:ext cx="413" cy="217"/>
                </a:xfrm>
                <a:prstGeom prst="can">
                  <a:avLst>
                    <a:gd name="adj" fmla="val 25000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6" name="AutoShape 43"/>
                <p:cNvSpPr>
                  <a:spLocks noChangeArrowheads="1"/>
                </p:cNvSpPr>
                <p:nvPr/>
              </p:nvSpPr>
              <p:spPr bwMode="auto">
                <a:xfrm>
                  <a:off x="158" y="1071"/>
                  <a:ext cx="413" cy="217"/>
                </a:xfrm>
                <a:prstGeom prst="can">
                  <a:avLst>
                    <a:gd name="adj" fmla="val 25000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17" name="Line 44"/>
                <p:cNvSpPr>
                  <a:spLocks noChangeShapeType="1"/>
                </p:cNvSpPr>
                <p:nvPr/>
              </p:nvSpPr>
              <p:spPr bwMode="auto">
                <a:xfrm>
                  <a:off x="571" y="1195"/>
                  <a:ext cx="675" cy="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8" name="Line 45"/>
                <p:cNvSpPr>
                  <a:spLocks noChangeShapeType="1"/>
                </p:cNvSpPr>
                <p:nvPr/>
              </p:nvSpPr>
              <p:spPr bwMode="auto">
                <a:xfrm>
                  <a:off x="571" y="1909"/>
                  <a:ext cx="262" cy="125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grpSp>
              <p:nvGrpSpPr>
                <p:cNvPr id="19" name="Group 126"/>
                <p:cNvGrpSpPr>
                  <a:grpSpLocks/>
                </p:cNvGrpSpPr>
                <p:nvPr/>
              </p:nvGrpSpPr>
              <p:grpSpPr bwMode="auto">
                <a:xfrm>
                  <a:off x="1802" y="1104"/>
                  <a:ext cx="1350" cy="658"/>
                  <a:chOff x="1802" y="1104"/>
                  <a:chExt cx="1350" cy="658"/>
                </a:xfrm>
              </p:grpSpPr>
              <p:grpSp>
                <p:nvGrpSpPr>
                  <p:cNvPr id="20" name="Group 125"/>
                  <p:cNvGrpSpPr>
                    <a:grpSpLocks/>
                  </p:cNvGrpSpPr>
                  <p:nvPr/>
                </p:nvGrpSpPr>
                <p:grpSpPr bwMode="auto">
                  <a:xfrm>
                    <a:off x="1802" y="1104"/>
                    <a:ext cx="1013" cy="658"/>
                    <a:chOff x="1802" y="1104"/>
                    <a:chExt cx="1013" cy="658"/>
                  </a:xfrm>
                </p:grpSpPr>
                <p:sp>
                  <p:nvSpPr>
                    <p:cNvPr id="23" name="AutoShape 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02" y="1104"/>
                      <a:ext cx="1013" cy="396"/>
                    </a:xfrm>
                    <a:prstGeom prst="cube">
                      <a:avLst>
                        <a:gd name="adj" fmla="val 25000"/>
                      </a:avLst>
                    </a:prstGeom>
                    <a:solidFill>
                      <a:schemeClr val="folHlink"/>
                    </a:solidFill>
                    <a:ln w="28575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fr-FR"/>
                    </a:p>
                  </p:txBody>
                </p:sp>
                <p:sp>
                  <p:nvSpPr>
                    <p:cNvPr id="24" name="Oval 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027" y="1290"/>
                      <a:ext cx="400" cy="159"/>
                    </a:xfrm>
                    <a:prstGeom prst="ellipse">
                      <a:avLst/>
                    </a:prstGeom>
                    <a:solidFill>
                      <a:srgbClr val="FF9900"/>
                    </a:solidFill>
                    <a:ln w="9525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fr-FR" altLang="fr-FR" sz="140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iRODS</a:t>
                      </a:r>
                    </a:p>
                  </p:txBody>
                </p:sp>
                <p:sp>
                  <p:nvSpPr>
                    <p:cNvPr id="25" name="Text Box 15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017" y="1474"/>
                      <a:ext cx="116" cy="288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>
                      <a:spAutoFit/>
                    </a:bodyPr>
                    <a:lstStyle/>
                    <a:p>
                      <a:endParaRPr lang="fr-FR" altLang="fr-FR" sz="2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p:txBody>
                </p:sp>
              </p:grpSp>
              <p:sp>
                <p:nvSpPr>
                  <p:cNvPr id="21" name="AutoShape 41"/>
                  <p:cNvSpPr>
                    <a:spLocks noChangeArrowheads="1"/>
                  </p:cNvSpPr>
                  <p:nvPr/>
                </p:nvSpPr>
                <p:spPr bwMode="auto">
                  <a:xfrm>
                    <a:off x="2740" y="1508"/>
                    <a:ext cx="412" cy="217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fr-FR" altLang="fr-FR" sz="1800"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22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2440" y="1352"/>
                    <a:ext cx="300" cy="21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</p:grpSp>
          <p:sp>
            <p:nvSpPr>
              <p:cNvPr id="12" name="Oval 135"/>
              <p:cNvSpPr>
                <a:spLocks noChangeArrowheads="1"/>
              </p:cNvSpPr>
              <p:nvPr/>
            </p:nvSpPr>
            <p:spPr bwMode="auto">
              <a:xfrm>
                <a:off x="0" y="754"/>
                <a:ext cx="3357" cy="1678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0" name="Text Box 139"/>
            <p:cNvSpPr txBox="1">
              <a:spLocks noChangeArrowheads="1"/>
            </p:cNvSpPr>
            <p:nvPr/>
          </p:nvSpPr>
          <p:spPr bwMode="auto">
            <a:xfrm>
              <a:off x="2096" y="1896"/>
              <a:ext cx="6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(….)</a:t>
              </a:r>
            </a:p>
          </p:txBody>
        </p:sp>
      </p:grpSp>
      <p:grpSp>
        <p:nvGrpSpPr>
          <p:cNvPr id="33" name="Group 145"/>
          <p:cNvGrpSpPr>
            <a:grpSpLocks/>
          </p:cNvGrpSpPr>
          <p:nvPr/>
        </p:nvGrpSpPr>
        <p:grpSpPr bwMode="auto">
          <a:xfrm>
            <a:off x="3419475" y="3644900"/>
            <a:ext cx="5329238" cy="2663825"/>
            <a:chOff x="2154" y="2296"/>
            <a:chExt cx="3357" cy="1678"/>
          </a:xfrm>
        </p:grpSpPr>
        <p:grpSp>
          <p:nvGrpSpPr>
            <p:cNvPr id="34" name="Group 142"/>
            <p:cNvGrpSpPr>
              <a:grpSpLocks/>
            </p:cNvGrpSpPr>
            <p:nvPr/>
          </p:nvGrpSpPr>
          <p:grpSpPr bwMode="auto">
            <a:xfrm>
              <a:off x="2154" y="2296"/>
              <a:ext cx="3357" cy="1678"/>
              <a:chOff x="2154" y="2296"/>
              <a:chExt cx="3357" cy="1678"/>
            </a:xfrm>
          </p:grpSpPr>
          <p:grpSp>
            <p:nvGrpSpPr>
              <p:cNvPr id="37" name="Group 138"/>
              <p:cNvGrpSpPr>
                <a:grpSpLocks/>
              </p:cNvGrpSpPr>
              <p:nvPr/>
            </p:nvGrpSpPr>
            <p:grpSpPr bwMode="auto">
              <a:xfrm>
                <a:off x="2154" y="2296"/>
                <a:ext cx="3357" cy="1678"/>
                <a:chOff x="2064" y="2296"/>
                <a:chExt cx="3357" cy="1678"/>
              </a:xfrm>
            </p:grpSpPr>
            <p:grpSp>
              <p:nvGrpSpPr>
                <p:cNvPr id="39" name="Group 131"/>
                <p:cNvGrpSpPr>
                  <a:grpSpLocks/>
                </p:cNvGrpSpPr>
                <p:nvPr/>
              </p:nvGrpSpPr>
              <p:grpSpPr bwMode="auto">
                <a:xfrm>
                  <a:off x="2381" y="2659"/>
                  <a:ext cx="2994" cy="654"/>
                  <a:chOff x="2381" y="2523"/>
                  <a:chExt cx="2994" cy="654"/>
                </a:xfrm>
              </p:grpSpPr>
              <p:sp>
                <p:nvSpPr>
                  <p:cNvPr id="48" name="AutoShape 59"/>
                  <p:cNvSpPr>
                    <a:spLocks noChangeArrowheads="1"/>
                  </p:cNvSpPr>
                  <p:nvPr/>
                </p:nvSpPr>
                <p:spPr bwMode="auto">
                  <a:xfrm>
                    <a:off x="2831" y="2585"/>
                    <a:ext cx="1013" cy="3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fol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49" name="Oval 60"/>
                  <p:cNvSpPr>
                    <a:spLocks noChangeArrowheads="1"/>
                  </p:cNvSpPr>
                  <p:nvPr/>
                </p:nvSpPr>
                <p:spPr bwMode="auto">
                  <a:xfrm>
                    <a:off x="3319" y="2740"/>
                    <a:ext cx="399" cy="159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fr-FR" altLang="fr-FR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rPr>
                      <a:t>iRODS</a:t>
                    </a:r>
                  </a:p>
                </p:txBody>
              </p:sp>
              <p:sp>
                <p:nvSpPr>
                  <p:cNvPr id="50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2831" y="2740"/>
                    <a:ext cx="488" cy="156"/>
                  </a:xfrm>
                  <a:prstGeom prst="bevel">
                    <a:avLst>
                      <a:gd name="adj" fmla="val 12500"/>
                    </a:avLst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fr-FR" altLang="fr-FR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rPr>
                      <a:t>iCAT</a:t>
                    </a:r>
                  </a:p>
                </p:txBody>
              </p:sp>
              <p:sp>
                <p:nvSpPr>
                  <p:cNvPr id="51" name="AutoShape 65"/>
                  <p:cNvSpPr>
                    <a:spLocks noChangeArrowheads="1"/>
                  </p:cNvSpPr>
                  <p:nvPr/>
                </p:nvSpPr>
                <p:spPr bwMode="auto">
                  <a:xfrm>
                    <a:off x="3244" y="2802"/>
                    <a:ext cx="150" cy="63"/>
                  </a:xfrm>
                  <a:prstGeom prst="leftRightArrow">
                    <a:avLst>
                      <a:gd name="adj1" fmla="val 50000"/>
                      <a:gd name="adj2" fmla="val 47619"/>
                    </a:avLst>
                  </a:prstGeom>
                  <a:solidFill>
                    <a:schemeClr val="tx2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2" name="AutoShape 67"/>
                  <p:cNvSpPr>
                    <a:spLocks noChangeArrowheads="1"/>
                  </p:cNvSpPr>
                  <p:nvPr/>
                </p:nvSpPr>
                <p:spPr bwMode="auto">
                  <a:xfrm>
                    <a:off x="2381" y="2523"/>
                    <a:ext cx="413" cy="217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3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794" y="2647"/>
                    <a:ext cx="675" cy="93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  <p:sp>
                <p:nvSpPr>
                  <p:cNvPr id="54" name="AutoShape 72"/>
                  <p:cNvSpPr>
                    <a:spLocks noChangeArrowheads="1"/>
                  </p:cNvSpPr>
                  <p:nvPr/>
                </p:nvSpPr>
                <p:spPr bwMode="auto">
                  <a:xfrm>
                    <a:off x="4025" y="2556"/>
                    <a:ext cx="1013" cy="3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fol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55" name="Oval 73"/>
                  <p:cNvSpPr>
                    <a:spLocks noChangeArrowheads="1"/>
                  </p:cNvSpPr>
                  <p:nvPr/>
                </p:nvSpPr>
                <p:spPr bwMode="auto">
                  <a:xfrm>
                    <a:off x="4250" y="2742"/>
                    <a:ext cx="400" cy="159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fr-FR" altLang="fr-FR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rPr>
                      <a:t>iRODS</a:t>
                    </a:r>
                  </a:p>
                </p:txBody>
              </p:sp>
              <p:sp>
                <p:nvSpPr>
                  <p:cNvPr id="56" name="AutoShape 78"/>
                  <p:cNvSpPr>
                    <a:spLocks noChangeArrowheads="1"/>
                  </p:cNvSpPr>
                  <p:nvPr/>
                </p:nvSpPr>
                <p:spPr bwMode="auto">
                  <a:xfrm>
                    <a:off x="4963" y="2960"/>
                    <a:ext cx="412" cy="217"/>
                  </a:xfrm>
                  <a:prstGeom prst="can">
                    <a:avLst>
                      <a:gd name="adj" fmla="val 25000"/>
                    </a:avLst>
                  </a:prstGeom>
                  <a:solidFill>
                    <a:schemeClr val="accent1"/>
                  </a:solidFill>
                  <a:ln w="1905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endParaRPr lang="fr-FR" altLang="fr-FR" sz="1800">
                      <a:solidFill>
                        <a:schemeClr val="tx1"/>
                      </a:solidFill>
                      <a:effectLst/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57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4663" y="2804"/>
                    <a:ext cx="300" cy="218"/>
                  </a:xfrm>
                  <a:prstGeom prst="line">
                    <a:avLst/>
                  </a:prstGeom>
                  <a:noFill/>
                  <a:ln w="19050">
                    <a:solidFill>
                      <a:schemeClr val="tx1"/>
                    </a:solidFill>
                    <a:round/>
                    <a:headEnd type="triangle" w="med" len="med"/>
                    <a:tailEnd type="triangle" w="med" len="med"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fr-FR"/>
                  </a:p>
                </p:txBody>
              </p:sp>
            </p:grpSp>
            <p:grpSp>
              <p:nvGrpSpPr>
                <p:cNvPr id="40" name="Group 130"/>
                <p:cNvGrpSpPr>
                  <a:grpSpLocks/>
                </p:cNvGrpSpPr>
                <p:nvPr/>
              </p:nvGrpSpPr>
              <p:grpSpPr bwMode="auto">
                <a:xfrm>
                  <a:off x="2831" y="3356"/>
                  <a:ext cx="1013" cy="396"/>
                  <a:chOff x="2831" y="3356"/>
                  <a:chExt cx="1013" cy="396"/>
                </a:xfrm>
              </p:grpSpPr>
              <p:sp>
                <p:nvSpPr>
                  <p:cNvPr id="44" name="AutoShape 114"/>
                  <p:cNvSpPr>
                    <a:spLocks noChangeArrowheads="1"/>
                  </p:cNvSpPr>
                  <p:nvPr/>
                </p:nvSpPr>
                <p:spPr bwMode="auto">
                  <a:xfrm>
                    <a:off x="2831" y="3356"/>
                    <a:ext cx="1013" cy="396"/>
                  </a:xfrm>
                  <a:prstGeom prst="cube">
                    <a:avLst>
                      <a:gd name="adj" fmla="val 25000"/>
                    </a:avLst>
                  </a:prstGeom>
                  <a:solidFill>
                    <a:schemeClr val="folHlink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  <p:sp>
                <p:nvSpPr>
                  <p:cNvPr id="45" name="Oval 115"/>
                  <p:cNvSpPr>
                    <a:spLocks noChangeArrowheads="1"/>
                  </p:cNvSpPr>
                  <p:nvPr/>
                </p:nvSpPr>
                <p:spPr bwMode="auto">
                  <a:xfrm>
                    <a:off x="3319" y="3511"/>
                    <a:ext cx="399" cy="159"/>
                  </a:xfrm>
                  <a:prstGeom prst="ellipse">
                    <a:avLst/>
                  </a:prstGeom>
                  <a:solidFill>
                    <a:srgbClr val="FF99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fr-FR" altLang="fr-FR" sz="14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rPr>
                      <a:t>iRODS</a:t>
                    </a:r>
                  </a:p>
                </p:txBody>
              </p:sp>
              <p:sp>
                <p:nvSpPr>
                  <p:cNvPr id="46" name="AutoShape 119"/>
                  <p:cNvSpPr>
                    <a:spLocks noChangeArrowheads="1"/>
                  </p:cNvSpPr>
                  <p:nvPr/>
                </p:nvSpPr>
                <p:spPr bwMode="auto">
                  <a:xfrm>
                    <a:off x="2831" y="3511"/>
                    <a:ext cx="488" cy="156"/>
                  </a:xfrm>
                  <a:prstGeom prst="bevel">
                    <a:avLst>
                      <a:gd name="adj" fmla="val 12500"/>
                    </a:avLst>
                  </a:prstGeom>
                  <a:solidFill>
                    <a:srgbClr val="FF0000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 algn="ctr"/>
                    <a:r>
                      <a:rPr lang="fr-FR" altLang="fr-FR" sz="16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rPr>
                      <a:t>iCAT</a:t>
                    </a:r>
                  </a:p>
                </p:txBody>
              </p:sp>
              <p:sp>
                <p:nvSpPr>
                  <p:cNvPr id="47" name="AutoShape 120"/>
                  <p:cNvSpPr>
                    <a:spLocks noChangeArrowheads="1"/>
                  </p:cNvSpPr>
                  <p:nvPr/>
                </p:nvSpPr>
                <p:spPr bwMode="auto">
                  <a:xfrm>
                    <a:off x="3244" y="3573"/>
                    <a:ext cx="150" cy="63"/>
                  </a:xfrm>
                  <a:prstGeom prst="leftRightArrow">
                    <a:avLst>
                      <a:gd name="adj1" fmla="val 50000"/>
                      <a:gd name="adj2" fmla="val 47619"/>
                    </a:avLst>
                  </a:prstGeom>
                  <a:solidFill>
                    <a:schemeClr val="tx2"/>
                  </a:solidFill>
                  <a:ln w="9525">
                    <a:solidFill>
                      <a:schemeClr val="tx2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fr-FR"/>
                  </a:p>
                </p:txBody>
              </p:sp>
            </p:grpSp>
            <p:sp>
              <p:nvSpPr>
                <p:cNvPr id="41" name="AutoShape 121"/>
                <p:cNvSpPr>
                  <a:spLocks noChangeArrowheads="1"/>
                </p:cNvSpPr>
                <p:nvPr/>
              </p:nvSpPr>
              <p:spPr bwMode="auto">
                <a:xfrm>
                  <a:off x="2381" y="3294"/>
                  <a:ext cx="413" cy="217"/>
                </a:xfrm>
                <a:prstGeom prst="can">
                  <a:avLst>
                    <a:gd name="adj" fmla="val 25000"/>
                  </a:avLst>
                </a:prstGeom>
                <a:solidFill>
                  <a:schemeClr val="accent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2" name="Line 122"/>
                <p:cNvSpPr>
                  <a:spLocks noChangeShapeType="1"/>
                </p:cNvSpPr>
                <p:nvPr/>
              </p:nvSpPr>
              <p:spPr bwMode="auto">
                <a:xfrm>
                  <a:off x="2794" y="3418"/>
                  <a:ext cx="675" cy="93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round/>
                  <a:headEnd type="triangle" w="med" len="med"/>
                  <a:tailEnd type="triangl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43" name="Oval 136"/>
                <p:cNvSpPr>
                  <a:spLocks noChangeArrowheads="1"/>
                </p:cNvSpPr>
                <p:nvPr/>
              </p:nvSpPr>
              <p:spPr bwMode="auto">
                <a:xfrm>
                  <a:off x="2064" y="2296"/>
                  <a:ext cx="3357" cy="1678"/>
                </a:xfrm>
                <a:prstGeom prst="ellipse">
                  <a:avLst/>
                </a:prstGeom>
                <a:noFill/>
                <a:ln w="28575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</p:grpSp>
          <p:sp>
            <p:nvSpPr>
              <p:cNvPr id="38" name="Text Box 140"/>
              <p:cNvSpPr txBox="1">
                <a:spLocks noChangeArrowheads="1"/>
              </p:cNvSpPr>
              <p:nvPr/>
            </p:nvSpPr>
            <p:spPr bwMode="auto">
              <a:xfrm>
                <a:off x="4150" y="3339"/>
                <a:ext cx="676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fr-FR" altLang="fr-FR" b="0"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(….)</a:t>
                </a:r>
              </a:p>
            </p:txBody>
          </p:sp>
        </p:grpSp>
        <p:sp>
          <p:nvSpPr>
            <p:cNvPr id="35" name="Text Box 143"/>
            <p:cNvSpPr txBox="1">
              <a:spLocks noChangeArrowheads="1"/>
            </p:cNvSpPr>
            <p:nvPr/>
          </p:nvSpPr>
          <p:spPr bwMode="auto">
            <a:xfrm>
              <a:off x="2290" y="2931"/>
              <a:ext cx="580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(Maître)</a:t>
              </a:r>
            </a:p>
          </p:txBody>
        </p:sp>
        <p:sp>
          <p:nvSpPr>
            <p:cNvPr id="36" name="Text Box 144"/>
            <p:cNvSpPr txBox="1">
              <a:spLocks noChangeArrowheads="1"/>
            </p:cNvSpPr>
            <p:nvPr/>
          </p:nvSpPr>
          <p:spPr bwMode="auto">
            <a:xfrm>
              <a:off x="3321" y="3730"/>
              <a:ext cx="664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16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(esclave)</a:t>
              </a:r>
            </a:p>
          </p:txBody>
        </p:sp>
      </p:grpSp>
      <p:sp>
        <p:nvSpPr>
          <p:cNvPr id="58" name="ZoneTexte 57"/>
          <p:cNvSpPr txBox="1"/>
          <p:nvPr/>
        </p:nvSpPr>
        <p:spPr>
          <a:xfrm>
            <a:off x="5989317" y="1488192"/>
            <a:ext cx="27752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iCAT</a:t>
            </a:r>
            <a:r>
              <a:rPr lang="fr-FR" dirty="0" smtClean="0"/>
              <a:t>: </a:t>
            </a:r>
            <a:r>
              <a:rPr lang="fr-FR" dirty="0" err="1" smtClean="0"/>
              <a:t>métacatalogue</a:t>
            </a:r>
            <a:r>
              <a:rPr lang="fr-FR" dirty="0" smtClean="0"/>
              <a:t> (base de données: </a:t>
            </a:r>
            <a:r>
              <a:rPr lang="fr-FR" dirty="0" err="1" smtClean="0"/>
              <a:t>PostGres</a:t>
            </a:r>
            <a:r>
              <a:rPr lang="fr-FR" dirty="0" smtClean="0"/>
              <a:t> ou </a:t>
            </a:r>
            <a:r>
              <a:rPr lang="fr-FR" dirty="0" err="1" smtClean="0"/>
              <a:t>mySQL</a:t>
            </a:r>
            <a:r>
              <a:rPr lang="fr-FR" dirty="0"/>
              <a:t> </a:t>
            </a:r>
            <a:r>
              <a:rPr lang="fr-FR" dirty="0" smtClean="0"/>
              <a:t>ou Oracle)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0551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Possibilité d’avoir plusieurs zones:</a:t>
            </a:r>
          </a:p>
          <a:p>
            <a:pPr lvl="1"/>
            <a:r>
              <a:rPr lang="fr-FR" dirty="0" smtClean="0"/>
              <a:t>Chacune avec 1 </a:t>
            </a:r>
            <a:r>
              <a:rPr lang="fr-FR" dirty="0" err="1" smtClean="0"/>
              <a:t>iCAT</a:t>
            </a:r>
            <a:r>
              <a:rPr lang="fr-FR" dirty="0" smtClean="0"/>
              <a:t> + n serveurs de données.</a:t>
            </a:r>
          </a:p>
          <a:p>
            <a:pPr lvl="1"/>
            <a:r>
              <a:rPr lang="fr-FR" dirty="0" smtClean="0"/>
              <a:t>Indépendantes les unes des autres.</a:t>
            </a:r>
          </a:p>
          <a:p>
            <a:r>
              <a:rPr lang="fr-FR" dirty="0" smtClean="0"/>
              <a:t>Domaines administratifs distincts:</a:t>
            </a:r>
          </a:p>
          <a:p>
            <a:pPr lvl="1"/>
            <a:r>
              <a:rPr lang="fr-FR" dirty="0" smtClean="0"/>
              <a:t>/zone1/…</a:t>
            </a:r>
          </a:p>
          <a:p>
            <a:pPr lvl="1"/>
            <a:r>
              <a:rPr lang="fr-FR" dirty="0" smtClean="0"/>
              <a:t>/zone2/…</a:t>
            </a:r>
          </a:p>
          <a:p>
            <a:pPr lvl="1"/>
            <a:r>
              <a:rPr lang="fr-FR" dirty="0" smtClean="0"/>
              <a:t>/zone3/…</a:t>
            </a:r>
          </a:p>
          <a:p>
            <a:r>
              <a:rPr lang="fr-FR" dirty="0" smtClean="0"/>
              <a:t>Chaque zone avec ses propres:</a:t>
            </a:r>
          </a:p>
          <a:p>
            <a:pPr lvl="1"/>
            <a:r>
              <a:rPr lang="fr-FR" dirty="0" smtClean="0"/>
              <a:t>Utilisateurs, groupes d’utilisateurs.</a:t>
            </a:r>
          </a:p>
          <a:p>
            <a:pPr lvl="1"/>
            <a:r>
              <a:rPr lang="fr-FR" dirty="0" smtClean="0"/>
              <a:t>Ressources physiques.</a:t>
            </a:r>
          </a:p>
          <a:p>
            <a:pPr lvl="1"/>
            <a:r>
              <a:rPr lang="fr-FR" dirty="0" smtClean="0"/>
              <a:t>Règles de gestion des données.</a:t>
            </a:r>
            <a:endParaRPr lang="fr-FR" dirty="0"/>
          </a:p>
          <a:p>
            <a:r>
              <a:rPr lang="fr-FR" dirty="0" smtClean="0"/>
              <a:t>Zones indépendantes les unes des autres.</a:t>
            </a:r>
          </a:p>
          <a:p>
            <a:r>
              <a:rPr lang="fr-FR" dirty="0" smtClean="0"/>
              <a:t>Mais peuvent être interconnectées.</a:t>
            </a:r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Qu’est-ce que </a:t>
            </a:r>
            <a:r>
              <a:rPr lang="fr-FR" dirty="0" err="1" smtClean="0"/>
              <a:t>iRODS</a:t>
            </a:r>
            <a:r>
              <a:rPr lang="fr-FR" dirty="0" smtClean="0"/>
              <a:t> ?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42721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err="1"/>
              <a:t>iRODS</a:t>
            </a:r>
            <a:r>
              <a:rPr lang="fr-FR" dirty="0"/>
              <a:t>: architecture </a:t>
            </a:r>
            <a:r>
              <a:rPr lang="fr-FR" dirty="0" smtClean="0"/>
              <a:t>(n zones)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14</a:t>
            </a:fld>
            <a:endParaRPr lang="fr-FR" dirty="0"/>
          </a:p>
        </p:txBody>
      </p:sp>
      <p:grpSp>
        <p:nvGrpSpPr>
          <p:cNvPr id="7" name="Group 57"/>
          <p:cNvGrpSpPr>
            <a:grpSpLocks/>
          </p:cNvGrpSpPr>
          <p:nvPr/>
        </p:nvGrpSpPr>
        <p:grpSpPr bwMode="auto">
          <a:xfrm>
            <a:off x="539750" y="1628775"/>
            <a:ext cx="4535488" cy="2262188"/>
            <a:chOff x="204" y="890"/>
            <a:chExt cx="2857" cy="1425"/>
          </a:xfrm>
        </p:grpSpPr>
        <p:grpSp>
          <p:nvGrpSpPr>
            <p:cNvPr id="8" name="Group 58"/>
            <p:cNvGrpSpPr>
              <a:grpSpLocks/>
            </p:cNvGrpSpPr>
            <p:nvPr/>
          </p:nvGrpSpPr>
          <p:grpSpPr bwMode="auto">
            <a:xfrm>
              <a:off x="838" y="1745"/>
              <a:ext cx="862" cy="570"/>
              <a:chOff x="608" y="1785"/>
              <a:chExt cx="1013" cy="749"/>
            </a:xfrm>
          </p:grpSpPr>
          <p:sp>
            <p:nvSpPr>
              <p:cNvPr id="27" name="AutoShape 59"/>
              <p:cNvSpPr>
                <a:spLocks noChangeArrowheads="1"/>
              </p:cNvSpPr>
              <p:nvPr/>
            </p:nvSpPr>
            <p:spPr bwMode="auto">
              <a:xfrm>
                <a:off x="608" y="1785"/>
                <a:ext cx="1013" cy="396"/>
              </a:xfrm>
              <a:prstGeom prst="cube">
                <a:avLst>
                  <a:gd name="adj" fmla="val 25000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8" name="Oval 60"/>
              <p:cNvSpPr>
                <a:spLocks noChangeArrowheads="1"/>
              </p:cNvSpPr>
              <p:nvPr/>
            </p:nvSpPr>
            <p:spPr bwMode="auto">
              <a:xfrm>
                <a:off x="833" y="1971"/>
                <a:ext cx="400" cy="1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fr-FR" sz="1200"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iRODS</a:t>
                </a:r>
              </a:p>
            </p:txBody>
          </p:sp>
          <p:sp>
            <p:nvSpPr>
              <p:cNvPr id="29" name="Text Box 61"/>
              <p:cNvSpPr txBox="1">
                <a:spLocks noChangeArrowheads="1"/>
              </p:cNvSpPr>
              <p:nvPr/>
            </p:nvSpPr>
            <p:spPr bwMode="auto">
              <a:xfrm>
                <a:off x="811" y="2156"/>
                <a:ext cx="137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altLang="fr-FR" sz="2400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9" name="Group 62"/>
            <p:cNvGrpSpPr>
              <a:grpSpLocks/>
            </p:cNvGrpSpPr>
            <p:nvPr/>
          </p:nvGrpSpPr>
          <p:grpSpPr bwMode="auto">
            <a:xfrm>
              <a:off x="838" y="1248"/>
              <a:ext cx="862" cy="302"/>
              <a:chOff x="608" y="1133"/>
              <a:chExt cx="1013" cy="396"/>
            </a:xfrm>
          </p:grpSpPr>
          <p:sp>
            <p:nvSpPr>
              <p:cNvPr id="23" name="AutoShape 63"/>
              <p:cNvSpPr>
                <a:spLocks noChangeArrowheads="1"/>
              </p:cNvSpPr>
              <p:nvPr/>
            </p:nvSpPr>
            <p:spPr bwMode="auto">
              <a:xfrm>
                <a:off x="608" y="1133"/>
                <a:ext cx="1013" cy="396"/>
              </a:xfrm>
              <a:prstGeom prst="cube">
                <a:avLst>
                  <a:gd name="adj" fmla="val 25000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24" name="Oval 64"/>
              <p:cNvSpPr>
                <a:spLocks noChangeArrowheads="1"/>
              </p:cNvSpPr>
              <p:nvPr/>
            </p:nvSpPr>
            <p:spPr bwMode="auto">
              <a:xfrm>
                <a:off x="1096" y="1288"/>
                <a:ext cx="399" cy="1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fr-FR" sz="1200"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iRODS</a:t>
                </a:r>
              </a:p>
            </p:txBody>
          </p:sp>
          <p:sp>
            <p:nvSpPr>
              <p:cNvPr id="25" name="AutoShape 65"/>
              <p:cNvSpPr>
                <a:spLocks noChangeArrowheads="1"/>
              </p:cNvSpPr>
              <p:nvPr/>
            </p:nvSpPr>
            <p:spPr bwMode="auto">
              <a:xfrm>
                <a:off x="608" y="1288"/>
                <a:ext cx="488" cy="156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fr-FR" sz="1300"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iCAT</a:t>
                </a:r>
              </a:p>
            </p:txBody>
          </p:sp>
          <p:sp>
            <p:nvSpPr>
              <p:cNvPr id="26" name="AutoShape 66"/>
              <p:cNvSpPr>
                <a:spLocks noChangeArrowheads="1"/>
              </p:cNvSpPr>
              <p:nvPr/>
            </p:nvSpPr>
            <p:spPr bwMode="auto">
              <a:xfrm>
                <a:off x="1021" y="1350"/>
                <a:ext cx="150" cy="63"/>
              </a:xfrm>
              <a:prstGeom prst="leftRightArrow">
                <a:avLst>
                  <a:gd name="adj1" fmla="val 50000"/>
                  <a:gd name="adj2" fmla="val 47619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10" name="AutoShape 67"/>
            <p:cNvSpPr>
              <a:spLocks noChangeArrowheads="1"/>
            </p:cNvSpPr>
            <p:nvPr/>
          </p:nvSpPr>
          <p:spPr bwMode="auto">
            <a:xfrm>
              <a:off x="455" y="1721"/>
              <a:ext cx="351" cy="165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1" name="AutoShape 68"/>
            <p:cNvSpPr>
              <a:spLocks noChangeArrowheads="1"/>
            </p:cNvSpPr>
            <p:nvPr/>
          </p:nvSpPr>
          <p:spPr bwMode="auto">
            <a:xfrm>
              <a:off x="455" y="1201"/>
              <a:ext cx="351" cy="165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2" name="Line 69"/>
            <p:cNvSpPr>
              <a:spLocks noChangeShapeType="1"/>
            </p:cNvSpPr>
            <p:nvPr/>
          </p:nvSpPr>
          <p:spPr bwMode="auto">
            <a:xfrm>
              <a:off x="806" y="1295"/>
              <a:ext cx="575" cy="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13" name="Line 70"/>
            <p:cNvSpPr>
              <a:spLocks noChangeShapeType="1"/>
            </p:cNvSpPr>
            <p:nvPr/>
          </p:nvSpPr>
          <p:spPr bwMode="auto">
            <a:xfrm>
              <a:off x="806" y="1839"/>
              <a:ext cx="223" cy="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14" name="Group 71"/>
            <p:cNvGrpSpPr>
              <a:grpSpLocks/>
            </p:cNvGrpSpPr>
            <p:nvPr/>
          </p:nvGrpSpPr>
          <p:grpSpPr bwMode="auto">
            <a:xfrm>
              <a:off x="1854" y="1226"/>
              <a:ext cx="1149" cy="570"/>
              <a:chOff x="1802" y="1104"/>
              <a:chExt cx="1350" cy="749"/>
            </a:xfrm>
          </p:grpSpPr>
          <p:grpSp>
            <p:nvGrpSpPr>
              <p:cNvPr id="17" name="Group 72"/>
              <p:cNvGrpSpPr>
                <a:grpSpLocks/>
              </p:cNvGrpSpPr>
              <p:nvPr/>
            </p:nvGrpSpPr>
            <p:grpSpPr bwMode="auto">
              <a:xfrm>
                <a:off x="1802" y="1104"/>
                <a:ext cx="1013" cy="749"/>
                <a:chOff x="1802" y="1104"/>
                <a:chExt cx="1013" cy="749"/>
              </a:xfrm>
            </p:grpSpPr>
            <p:sp>
              <p:nvSpPr>
                <p:cNvPr id="20" name="AutoShape 73"/>
                <p:cNvSpPr>
                  <a:spLocks noChangeArrowheads="1"/>
                </p:cNvSpPr>
                <p:nvPr/>
              </p:nvSpPr>
              <p:spPr bwMode="auto">
                <a:xfrm>
                  <a:off x="1802" y="1104"/>
                  <a:ext cx="1013" cy="396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fol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21" name="Oval 74"/>
                <p:cNvSpPr>
                  <a:spLocks noChangeArrowheads="1"/>
                </p:cNvSpPr>
                <p:nvPr/>
              </p:nvSpPr>
              <p:spPr bwMode="auto">
                <a:xfrm>
                  <a:off x="2027" y="1290"/>
                  <a:ext cx="400" cy="159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fr-FR" altLang="fr-FR" sz="1200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iRODS</a:t>
                  </a:r>
                </a:p>
              </p:txBody>
            </p:sp>
            <p:sp>
              <p:nvSpPr>
                <p:cNvPr id="22" name="Text Box 75"/>
                <p:cNvSpPr txBox="1">
                  <a:spLocks noChangeArrowheads="1"/>
                </p:cNvSpPr>
                <p:nvPr/>
              </p:nvSpPr>
              <p:spPr bwMode="auto">
                <a:xfrm>
                  <a:off x="2006" y="1475"/>
                  <a:ext cx="137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240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18" name="AutoShape 76"/>
              <p:cNvSpPr>
                <a:spLocks noChangeArrowheads="1"/>
              </p:cNvSpPr>
              <p:nvPr/>
            </p:nvSpPr>
            <p:spPr bwMode="auto">
              <a:xfrm>
                <a:off x="2740" y="1508"/>
                <a:ext cx="412" cy="217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 sz="1800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19" name="Line 77"/>
              <p:cNvSpPr>
                <a:spLocks noChangeShapeType="1"/>
              </p:cNvSpPr>
              <p:nvPr/>
            </p:nvSpPr>
            <p:spPr bwMode="auto">
              <a:xfrm>
                <a:off x="2440" y="1352"/>
                <a:ext cx="300" cy="2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15" name="Oval 78"/>
            <p:cNvSpPr>
              <a:spLocks noChangeArrowheads="1"/>
            </p:cNvSpPr>
            <p:nvPr/>
          </p:nvSpPr>
          <p:spPr bwMode="auto">
            <a:xfrm>
              <a:off x="204" y="890"/>
              <a:ext cx="2857" cy="127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16" name="Text Box 79"/>
            <p:cNvSpPr txBox="1">
              <a:spLocks noChangeArrowheads="1"/>
            </p:cNvSpPr>
            <p:nvPr/>
          </p:nvSpPr>
          <p:spPr bwMode="auto">
            <a:xfrm>
              <a:off x="1882" y="1752"/>
              <a:ext cx="5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8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(….)</a:t>
              </a:r>
            </a:p>
          </p:txBody>
        </p:sp>
      </p:grpSp>
      <p:grpSp>
        <p:nvGrpSpPr>
          <p:cNvPr id="30" name="Group 80"/>
          <p:cNvGrpSpPr>
            <a:grpSpLocks/>
          </p:cNvGrpSpPr>
          <p:nvPr/>
        </p:nvGrpSpPr>
        <p:grpSpPr bwMode="auto">
          <a:xfrm>
            <a:off x="4643438" y="2997200"/>
            <a:ext cx="4535487" cy="2262188"/>
            <a:chOff x="204" y="890"/>
            <a:chExt cx="2857" cy="1425"/>
          </a:xfrm>
        </p:grpSpPr>
        <p:grpSp>
          <p:nvGrpSpPr>
            <p:cNvPr id="31" name="Group 81"/>
            <p:cNvGrpSpPr>
              <a:grpSpLocks/>
            </p:cNvGrpSpPr>
            <p:nvPr/>
          </p:nvGrpSpPr>
          <p:grpSpPr bwMode="auto">
            <a:xfrm>
              <a:off x="838" y="1745"/>
              <a:ext cx="862" cy="570"/>
              <a:chOff x="608" y="1785"/>
              <a:chExt cx="1013" cy="749"/>
            </a:xfrm>
          </p:grpSpPr>
          <p:sp>
            <p:nvSpPr>
              <p:cNvPr id="50" name="AutoShape 82"/>
              <p:cNvSpPr>
                <a:spLocks noChangeArrowheads="1"/>
              </p:cNvSpPr>
              <p:nvPr/>
            </p:nvSpPr>
            <p:spPr bwMode="auto">
              <a:xfrm>
                <a:off x="608" y="1785"/>
                <a:ext cx="1013" cy="396"/>
              </a:xfrm>
              <a:prstGeom prst="cube">
                <a:avLst>
                  <a:gd name="adj" fmla="val 25000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51" name="Oval 83"/>
              <p:cNvSpPr>
                <a:spLocks noChangeArrowheads="1"/>
              </p:cNvSpPr>
              <p:nvPr/>
            </p:nvSpPr>
            <p:spPr bwMode="auto">
              <a:xfrm>
                <a:off x="833" y="1971"/>
                <a:ext cx="400" cy="1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fr-FR" sz="1200"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iRODS</a:t>
                </a:r>
              </a:p>
            </p:txBody>
          </p:sp>
          <p:sp>
            <p:nvSpPr>
              <p:cNvPr id="52" name="Text Box 84"/>
              <p:cNvSpPr txBox="1">
                <a:spLocks noChangeArrowheads="1"/>
              </p:cNvSpPr>
              <p:nvPr/>
            </p:nvSpPr>
            <p:spPr bwMode="auto">
              <a:xfrm>
                <a:off x="811" y="2156"/>
                <a:ext cx="137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altLang="fr-FR" sz="2400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32" name="Group 85"/>
            <p:cNvGrpSpPr>
              <a:grpSpLocks/>
            </p:cNvGrpSpPr>
            <p:nvPr/>
          </p:nvGrpSpPr>
          <p:grpSpPr bwMode="auto">
            <a:xfrm>
              <a:off x="838" y="1248"/>
              <a:ext cx="862" cy="302"/>
              <a:chOff x="608" y="1133"/>
              <a:chExt cx="1013" cy="396"/>
            </a:xfrm>
          </p:grpSpPr>
          <p:sp>
            <p:nvSpPr>
              <p:cNvPr id="46" name="AutoShape 86"/>
              <p:cNvSpPr>
                <a:spLocks noChangeArrowheads="1"/>
              </p:cNvSpPr>
              <p:nvPr/>
            </p:nvSpPr>
            <p:spPr bwMode="auto">
              <a:xfrm>
                <a:off x="608" y="1133"/>
                <a:ext cx="1013" cy="396"/>
              </a:xfrm>
              <a:prstGeom prst="cube">
                <a:avLst>
                  <a:gd name="adj" fmla="val 25000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47" name="Oval 87"/>
              <p:cNvSpPr>
                <a:spLocks noChangeArrowheads="1"/>
              </p:cNvSpPr>
              <p:nvPr/>
            </p:nvSpPr>
            <p:spPr bwMode="auto">
              <a:xfrm>
                <a:off x="1096" y="1288"/>
                <a:ext cx="399" cy="1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fr-FR" sz="1200"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iRODS</a:t>
                </a:r>
              </a:p>
            </p:txBody>
          </p:sp>
          <p:sp>
            <p:nvSpPr>
              <p:cNvPr id="48" name="AutoShape 88"/>
              <p:cNvSpPr>
                <a:spLocks noChangeArrowheads="1"/>
              </p:cNvSpPr>
              <p:nvPr/>
            </p:nvSpPr>
            <p:spPr bwMode="auto">
              <a:xfrm>
                <a:off x="608" y="1288"/>
                <a:ext cx="488" cy="156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fr-FR" sz="1300"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iCAT</a:t>
                </a:r>
              </a:p>
            </p:txBody>
          </p:sp>
          <p:sp>
            <p:nvSpPr>
              <p:cNvPr id="49" name="AutoShape 89"/>
              <p:cNvSpPr>
                <a:spLocks noChangeArrowheads="1"/>
              </p:cNvSpPr>
              <p:nvPr/>
            </p:nvSpPr>
            <p:spPr bwMode="auto">
              <a:xfrm>
                <a:off x="1021" y="1350"/>
                <a:ext cx="150" cy="63"/>
              </a:xfrm>
              <a:prstGeom prst="leftRightArrow">
                <a:avLst>
                  <a:gd name="adj1" fmla="val 50000"/>
                  <a:gd name="adj2" fmla="val 47619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33" name="AutoShape 90"/>
            <p:cNvSpPr>
              <a:spLocks noChangeArrowheads="1"/>
            </p:cNvSpPr>
            <p:nvPr/>
          </p:nvSpPr>
          <p:spPr bwMode="auto">
            <a:xfrm>
              <a:off x="455" y="1721"/>
              <a:ext cx="351" cy="165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4" name="AutoShape 91"/>
            <p:cNvSpPr>
              <a:spLocks noChangeArrowheads="1"/>
            </p:cNvSpPr>
            <p:nvPr/>
          </p:nvSpPr>
          <p:spPr bwMode="auto">
            <a:xfrm>
              <a:off x="455" y="1201"/>
              <a:ext cx="351" cy="165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5" name="Line 92"/>
            <p:cNvSpPr>
              <a:spLocks noChangeShapeType="1"/>
            </p:cNvSpPr>
            <p:nvPr/>
          </p:nvSpPr>
          <p:spPr bwMode="auto">
            <a:xfrm>
              <a:off x="806" y="1295"/>
              <a:ext cx="575" cy="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36" name="Line 93"/>
            <p:cNvSpPr>
              <a:spLocks noChangeShapeType="1"/>
            </p:cNvSpPr>
            <p:nvPr/>
          </p:nvSpPr>
          <p:spPr bwMode="auto">
            <a:xfrm>
              <a:off x="806" y="1839"/>
              <a:ext cx="223" cy="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37" name="Group 94"/>
            <p:cNvGrpSpPr>
              <a:grpSpLocks/>
            </p:cNvGrpSpPr>
            <p:nvPr/>
          </p:nvGrpSpPr>
          <p:grpSpPr bwMode="auto">
            <a:xfrm>
              <a:off x="1854" y="1226"/>
              <a:ext cx="1149" cy="570"/>
              <a:chOff x="1802" y="1104"/>
              <a:chExt cx="1350" cy="749"/>
            </a:xfrm>
          </p:grpSpPr>
          <p:grpSp>
            <p:nvGrpSpPr>
              <p:cNvPr id="40" name="Group 95"/>
              <p:cNvGrpSpPr>
                <a:grpSpLocks/>
              </p:cNvGrpSpPr>
              <p:nvPr/>
            </p:nvGrpSpPr>
            <p:grpSpPr bwMode="auto">
              <a:xfrm>
                <a:off x="1802" y="1104"/>
                <a:ext cx="1013" cy="749"/>
                <a:chOff x="1802" y="1104"/>
                <a:chExt cx="1013" cy="749"/>
              </a:xfrm>
            </p:grpSpPr>
            <p:sp>
              <p:nvSpPr>
                <p:cNvPr id="43" name="AutoShape 96"/>
                <p:cNvSpPr>
                  <a:spLocks noChangeArrowheads="1"/>
                </p:cNvSpPr>
                <p:nvPr/>
              </p:nvSpPr>
              <p:spPr bwMode="auto">
                <a:xfrm>
                  <a:off x="1802" y="1104"/>
                  <a:ext cx="1013" cy="396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fol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44" name="Oval 97"/>
                <p:cNvSpPr>
                  <a:spLocks noChangeArrowheads="1"/>
                </p:cNvSpPr>
                <p:nvPr/>
              </p:nvSpPr>
              <p:spPr bwMode="auto">
                <a:xfrm>
                  <a:off x="2027" y="1290"/>
                  <a:ext cx="400" cy="159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fr-FR" altLang="fr-FR" sz="1200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iRODS</a:t>
                  </a:r>
                </a:p>
              </p:txBody>
            </p:sp>
            <p:sp>
              <p:nvSpPr>
                <p:cNvPr id="45" name="Text Box 98"/>
                <p:cNvSpPr txBox="1">
                  <a:spLocks noChangeArrowheads="1"/>
                </p:cNvSpPr>
                <p:nvPr/>
              </p:nvSpPr>
              <p:spPr bwMode="auto">
                <a:xfrm>
                  <a:off x="2006" y="1475"/>
                  <a:ext cx="137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240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41" name="AutoShape 99"/>
              <p:cNvSpPr>
                <a:spLocks noChangeArrowheads="1"/>
              </p:cNvSpPr>
              <p:nvPr/>
            </p:nvSpPr>
            <p:spPr bwMode="auto">
              <a:xfrm>
                <a:off x="2740" y="1508"/>
                <a:ext cx="412" cy="217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 sz="1800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42" name="Line 100"/>
              <p:cNvSpPr>
                <a:spLocks noChangeShapeType="1"/>
              </p:cNvSpPr>
              <p:nvPr/>
            </p:nvSpPr>
            <p:spPr bwMode="auto">
              <a:xfrm>
                <a:off x="2440" y="1352"/>
                <a:ext cx="300" cy="2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38" name="Oval 101"/>
            <p:cNvSpPr>
              <a:spLocks noChangeArrowheads="1"/>
            </p:cNvSpPr>
            <p:nvPr/>
          </p:nvSpPr>
          <p:spPr bwMode="auto">
            <a:xfrm>
              <a:off x="204" y="890"/>
              <a:ext cx="2857" cy="127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39" name="Text Box 102"/>
            <p:cNvSpPr txBox="1">
              <a:spLocks noChangeArrowheads="1"/>
            </p:cNvSpPr>
            <p:nvPr/>
          </p:nvSpPr>
          <p:spPr bwMode="auto">
            <a:xfrm>
              <a:off x="1882" y="1752"/>
              <a:ext cx="5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8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(….)</a:t>
              </a:r>
            </a:p>
          </p:txBody>
        </p:sp>
      </p:grpSp>
      <p:grpSp>
        <p:nvGrpSpPr>
          <p:cNvPr id="53" name="Group 103"/>
          <p:cNvGrpSpPr>
            <a:grpSpLocks/>
          </p:cNvGrpSpPr>
          <p:nvPr/>
        </p:nvGrpSpPr>
        <p:grpSpPr bwMode="auto">
          <a:xfrm>
            <a:off x="215900" y="4005263"/>
            <a:ext cx="4535488" cy="2262187"/>
            <a:chOff x="204" y="890"/>
            <a:chExt cx="2857" cy="1425"/>
          </a:xfrm>
        </p:grpSpPr>
        <p:grpSp>
          <p:nvGrpSpPr>
            <p:cNvPr id="54" name="Group 104"/>
            <p:cNvGrpSpPr>
              <a:grpSpLocks/>
            </p:cNvGrpSpPr>
            <p:nvPr/>
          </p:nvGrpSpPr>
          <p:grpSpPr bwMode="auto">
            <a:xfrm>
              <a:off x="838" y="1745"/>
              <a:ext cx="862" cy="570"/>
              <a:chOff x="608" y="1785"/>
              <a:chExt cx="1013" cy="749"/>
            </a:xfrm>
          </p:grpSpPr>
          <p:sp>
            <p:nvSpPr>
              <p:cNvPr id="73" name="AutoShape 105"/>
              <p:cNvSpPr>
                <a:spLocks noChangeArrowheads="1"/>
              </p:cNvSpPr>
              <p:nvPr/>
            </p:nvSpPr>
            <p:spPr bwMode="auto">
              <a:xfrm>
                <a:off x="608" y="1785"/>
                <a:ext cx="1013" cy="396"/>
              </a:xfrm>
              <a:prstGeom prst="cube">
                <a:avLst>
                  <a:gd name="adj" fmla="val 25000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4" name="Oval 106"/>
              <p:cNvSpPr>
                <a:spLocks noChangeArrowheads="1"/>
              </p:cNvSpPr>
              <p:nvPr/>
            </p:nvSpPr>
            <p:spPr bwMode="auto">
              <a:xfrm>
                <a:off x="833" y="1971"/>
                <a:ext cx="400" cy="1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fr-FR" sz="1200"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iRODS</a:t>
                </a:r>
              </a:p>
            </p:txBody>
          </p:sp>
          <p:sp>
            <p:nvSpPr>
              <p:cNvPr id="75" name="Text Box 107"/>
              <p:cNvSpPr txBox="1">
                <a:spLocks noChangeArrowheads="1"/>
              </p:cNvSpPr>
              <p:nvPr/>
            </p:nvSpPr>
            <p:spPr bwMode="auto">
              <a:xfrm>
                <a:off x="811" y="2156"/>
                <a:ext cx="137" cy="3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endParaRPr lang="fr-FR" altLang="fr-FR" sz="2400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</p:grpSp>
        <p:grpSp>
          <p:nvGrpSpPr>
            <p:cNvPr id="55" name="Group 108"/>
            <p:cNvGrpSpPr>
              <a:grpSpLocks/>
            </p:cNvGrpSpPr>
            <p:nvPr/>
          </p:nvGrpSpPr>
          <p:grpSpPr bwMode="auto">
            <a:xfrm>
              <a:off x="838" y="1248"/>
              <a:ext cx="862" cy="302"/>
              <a:chOff x="608" y="1133"/>
              <a:chExt cx="1013" cy="396"/>
            </a:xfrm>
          </p:grpSpPr>
          <p:sp>
            <p:nvSpPr>
              <p:cNvPr id="69" name="AutoShape 109"/>
              <p:cNvSpPr>
                <a:spLocks noChangeArrowheads="1"/>
              </p:cNvSpPr>
              <p:nvPr/>
            </p:nvSpPr>
            <p:spPr bwMode="auto">
              <a:xfrm>
                <a:off x="608" y="1133"/>
                <a:ext cx="1013" cy="396"/>
              </a:xfrm>
              <a:prstGeom prst="cube">
                <a:avLst>
                  <a:gd name="adj" fmla="val 25000"/>
                </a:avLst>
              </a:prstGeom>
              <a:solidFill>
                <a:schemeClr val="fol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  <p:sp>
            <p:nvSpPr>
              <p:cNvPr id="70" name="Oval 110"/>
              <p:cNvSpPr>
                <a:spLocks noChangeArrowheads="1"/>
              </p:cNvSpPr>
              <p:nvPr/>
            </p:nvSpPr>
            <p:spPr bwMode="auto">
              <a:xfrm>
                <a:off x="1096" y="1288"/>
                <a:ext cx="399" cy="159"/>
              </a:xfrm>
              <a:prstGeom prst="ellipse">
                <a:avLst/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fr-FR" sz="1200"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iRODS</a:t>
                </a:r>
              </a:p>
            </p:txBody>
          </p:sp>
          <p:sp>
            <p:nvSpPr>
              <p:cNvPr id="71" name="AutoShape 111"/>
              <p:cNvSpPr>
                <a:spLocks noChangeArrowheads="1"/>
              </p:cNvSpPr>
              <p:nvPr/>
            </p:nvSpPr>
            <p:spPr bwMode="auto">
              <a:xfrm>
                <a:off x="608" y="1288"/>
                <a:ext cx="488" cy="156"/>
              </a:xfrm>
              <a:prstGeom prst="bevel">
                <a:avLst>
                  <a:gd name="adj" fmla="val 1250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fr-FR" altLang="fr-FR" sz="1300"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iCAT</a:t>
                </a:r>
              </a:p>
            </p:txBody>
          </p:sp>
          <p:sp>
            <p:nvSpPr>
              <p:cNvPr id="72" name="AutoShape 112"/>
              <p:cNvSpPr>
                <a:spLocks noChangeArrowheads="1"/>
              </p:cNvSpPr>
              <p:nvPr/>
            </p:nvSpPr>
            <p:spPr bwMode="auto">
              <a:xfrm>
                <a:off x="1021" y="1350"/>
                <a:ext cx="150" cy="63"/>
              </a:xfrm>
              <a:prstGeom prst="leftRightArrow">
                <a:avLst>
                  <a:gd name="adj1" fmla="val 50000"/>
                  <a:gd name="adj2" fmla="val 47619"/>
                </a:avLst>
              </a:prstGeom>
              <a:solidFill>
                <a:schemeClr val="tx2"/>
              </a:solidFill>
              <a:ln w="9525">
                <a:solidFill>
                  <a:schemeClr val="tx2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sp>
          <p:nvSpPr>
            <p:cNvPr id="56" name="AutoShape 113"/>
            <p:cNvSpPr>
              <a:spLocks noChangeArrowheads="1"/>
            </p:cNvSpPr>
            <p:nvPr/>
          </p:nvSpPr>
          <p:spPr bwMode="auto">
            <a:xfrm>
              <a:off x="455" y="1721"/>
              <a:ext cx="351" cy="165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7" name="AutoShape 114"/>
            <p:cNvSpPr>
              <a:spLocks noChangeArrowheads="1"/>
            </p:cNvSpPr>
            <p:nvPr/>
          </p:nvSpPr>
          <p:spPr bwMode="auto">
            <a:xfrm>
              <a:off x="455" y="1201"/>
              <a:ext cx="351" cy="165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58" name="Line 115"/>
            <p:cNvSpPr>
              <a:spLocks noChangeShapeType="1"/>
            </p:cNvSpPr>
            <p:nvPr/>
          </p:nvSpPr>
          <p:spPr bwMode="auto">
            <a:xfrm>
              <a:off x="806" y="1295"/>
              <a:ext cx="575" cy="7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sp>
          <p:nvSpPr>
            <p:cNvPr id="59" name="Line 116"/>
            <p:cNvSpPr>
              <a:spLocks noChangeShapeType="1"/>
            </p:cNvSpPr>
            <p:nvPr/>
          </p:nvSpPr>
          <p:spPr bwMode="auto">
            <a:xfrm>
              <a:off x="806" y="1839"/>
              <a:ext cx="223" cy="95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fr-FR"/>
            </a:p>
          </p:txBody>
        </p:sp>
        <p:grpSp>
          <p:nvGrpSpPr>
            <p:cNvPr id="60" name="Group 117"/>
            <p:cNvGrpSpPr>
              <a:grpSpLocks/>
            </p:cNvGrpSpPr>
            <p:nvPr/>
          </p:nvGrpSpPr>
          <p:grpSpPr bwMode="auto">
            <a:xfrm>
              <a:off x="1854" y="1226"/>
              <a:ext cx="1149" cy="570"/>
              <a:chOff x="1802" y="1104"/>
              <a:chExt cx="1350" cy="749"/>
            </a:xfrm>
          </p:grpSpPr>
          <p:grpSp>
            <p:nvGrpSpPr>
              <p:cNvPr id="63" name="Group 118"/>
              <p:cNvGrpSpPr>
                <a:grpSpLocks/>
              </p:cNvGrpSpPr>
              <p:nvPr/>
            </p:nvGrpSpPr>
            <p:grpSpPr bwMode="auto">
              <a:xfrm>
                <a:off x="1802" y="1104"/>
                <a:ext cx="1013" cy="749"/>
                <a:chOff x="1802" y="1104"/>
                <a:chExt cx="1013" cy="749"/>
              </a:xfrm>
            </p:grpSpPr>
            <p:sp>
              <p:nvSpPr>
                <p:cNvPr id="66" name="AutoShape 119"/>
                <p:cNvSpPr>
                  <a:spLocks noChangeArrowheads="1"/>
                </p:cNvSpPr>
                <p:nvPr/>
              </p:nvSpPr>
              <p:spPr bwMode="auto">
                <a:xfrm>
                  <a:off x="1802" y="1104"/>
                  <a:ext cx="1013" cy="396"/>
                </a:xfrm>
                <a:prstGeom prst="cube">
                  <a:avLst>
                    <a:gd name="adj" fmla="val 25000"/>
                  </a:avLst>
                </a:prstGeom>
                <a:solidFill>
                  <a:schemeClr val="folHlink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fr-FR"/>
                </a:p>
              </p:txBody>
            </p:sp>
            <p:sp>
              <p:nvSpPr>
                <p:cNvPr id="67" name="Oval 120"/>
                <p:cNvSpPr>
                  <a:spLocks noChangeArrowheads="1"/>
                </p:cNvSpPr>
                <p:nvPr/>
              </p:nvSpPr>
              <p:spPr bwMode="auto">
                <a:xfrm>
                  <a:off x="2027" y="1290"/>
                  <a:ext cx="400" cy="159"/>
                </a:xfrm>
                <a:prstGeom prst="ellipse">
                  <a:avLst/>
                </a:prstGeom>
                <a:solidFill>
                  <a:srgbClr val="FF99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/>
                  <a:r>
                    <a:rPr lang="fr-FR" altLang="fr-FR" sz="1200">
                      <a:solidFill>
                        <a:schemeClr val="tx1"/>
                      </a:solidFill>
                      <a:effectLst/>
                      <a:latin typeface="Times New Roman" pitchFamily="18" charset="0"/>
                    </a:rPr>
                    <a:t>iRODS</a:t>
                  </a:r>
                </a:p>
              </p:txBody>
            </p:sp>
            <p:sp>
              <p:nvSpPr>
                <p:cNvPr id="68" name="Text Box 121"/>
                <p:cNvSpPr txBox="1">
                  <a:spLocks noChangeArrowheads="1"/>
                </p:cNvSpPr>
                <p:nvPr/>
              </p:nvSpPr>
              <p:spPr bwMode="auto">
                <a:xfrm>
                  <a:off x="2006" y="1475"/>
                  <a:ext cx="137" cy="37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endParaRPr lang="fr-FR" altLang="fr-FR" sz="2400">
                    <a:solidFill>
                      <a:schemeClr val="tx1"/>
                    </a:solidFill>
                    <a:effectLst/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4" name="AutoShape 122"/>
              <p:cNvSpPr>
                <a:spLocks noChangeArrowheads="1"/>
              </p:cNvSpPr>
              <p:nvPr/>
            </p:nvSpPr>
            <p:spPr bwMode="auto">
              <a:xfrm>
                <a:off x="2740" y="1508"/>
                <a:ext cx="412" cy="217"/>
              </a:xfrm>
              <a:prstGeom prst="can">
                <a:avLst>
                  <a:gd name="adj" fmla="val 25000"/>
                </a:avLst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endParaRPr lang="fr-FR" altLang="fr-FR" sz="1800">
                  <a:solidFill>
                    <a:schemeClr val="tx1"/>
                  </a:solidFill>
                  <a:effectLst/>
                  <a:latin typeface="Times New Roman" pitchFamily="18" charset="0"/>
                </a:endParaRPr>
              </a:p>
            </p:txBody>
          </p:sp>
          <p:sp>
            <p:nvSpPr>
              <p:cNvPr id="65" name="Line 123"/>
              <p:cNvSpPr>
                <a:spLocks noChangeShapeType="1"/>
              </p:cNvSpPr>
              <p:nvPr/>
            </p:nvSpPr>
            <p:spPr bwMode="auto">
              <a:xfrm>
                <a:off x="2440" y="1352"/>
                <a:ext cx="300" cy="2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 type="triangl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fr-FR"/>
              </a:p>
            </p:txBody>
          </p:sp>
        </p:grpSp>
        <p:sp>
          <p:nvSpPr>
            <p:cNvPr id="61" name="Oval 124"/>
            <p:cNvSpPr>
              <a:spLocks noChangeArrowheads="1"/>
            </p:cNvSpPr>
            <p:nvPr/>
          </p:nvSpPr>
          <p:spPr bwMode="auto">
            <a:xfrm>
              <a:off x="204" y="890"/>
              <a:ext cx="2857" cy="127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fr-FR"/>
            </a:p>
          </p:txBody>
        </p:sp>
        <p:sp>
          <p:nvSpPr>
            <p:cNvPr id="62" name="Text Box 125"/>
            <p:cNvSpPr txBox="1">
              <a:spLocks noChangeArrowheads="1"/>
            </p:cNvSpPr>
            <p:nvPr/>
          </p:nvSpPr>
          <p:spPr bwMode="auto">
            <a:xfrm>
              <a:off x="1882" y="1752"/>
              <a:ext cx="55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FR" altLang="fr-FR" sz="2800" b="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(….)</a:t>
              </a:r>
            </a:p>
          </p:txBody>
        </p:sp>
      </p:grpSp>
      <p:sp>
        <p:nvSpPr>
          <p:cNvPr id="76" name="Text Box 126"/>
          <p:cNvSpPr txBox="1">
            <a:spLocks noChangeArrowheads="1"/>
          </p:cNvSpPr>
          <p:nvPr/>
        </p:nvSpPr>
        <p:spPr bwMode="auto">
          <a:xfrm>
            <a:off x="4932363" y="1700213"/>
            <a:ext cx="1467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[/zone1]</a:t>
            </a:r>
            <a:endParaRPr lang="fr-FR" altLang="fr-FR" sz="2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7" name="Text Box 127"/>
          <p:cNvSpPr txBox="1">
            <a:spLocks noChangeArrowheads="1"/>
          </p:cNvSpPr>
          <p:nvPr/>
        </p:nvSpPr>
        <p:spPr bwMode="auto">
          <a:xfrm>
            <a:off x="7235825" y="5084763"/>
            <a:ext cx="1467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[/zone2]</a:t>
            </a:r>
            <a:endParaRPr lang="fr-FR" altLang="fr-FR" sz="2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8" name="Text Box 128"/>
          <p:cNvSpPr txBox="1">
            <a:spLocks noChangeArrowheads="1"/>
          </p:cNvSpPr>
          <p:nvPr/>
        </p:nvSpPr>
        <p:spPr bwMode="auto">
          <a:xfrm>
            <a:off x="3995738" y="5805488"/>
            <a:ext cx="146706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2400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[/zone3]</a:t>
            </a:r>
            <a:endParaRPr lang="fr-FR" altLang="fr-FR" sz="24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79" name="AutoShape 129"/>
          <p:cNvSpPr>
            <a:spLocks noChangeArrowheads="1"/>
          </p:cNvSpPr>
          <p:nvPr/>
        </p:nvSpPr>
        <p:spPr bwMode="auto">
          <a:xfrm>
            <a:off x="755650" y="3357563"/>
            <a:ext cx="431800" cy="935037"/>
          </a:xfrm>
          <a:prstGeom prst="curvedRightArrow">
            <a:avLst>
              <a:gd name="adj1" fmla="val 43309"/>
              <a:gd name="adj2" fmla="val 86618"/>
              <a:gd name="adj3" fmla="val 33333"/>
            </a:avLst>
          </a:prstGeom>
          <a:solidFill>
            <a:schemeClr val="hlink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fr-FR" altLang="fr-FR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0" name="AutoShape 130"/>
          <p:cNvSpPr>
            <a:spLocks noChangeArrowheads="1"/>
          </p:cNvSpPr>
          <p:nvPr/>
        </p:nvSpPr>
        <p:spPr bwMode="auto">
          <a:xfrm>
            <a:off x="5003800" y="2636838"/>
            <a:ext cx="1296988" cy="431800"/>
          </a:xfrm>
          <a:prstGeom prst="curvedDownArrow">
            <a:avLst>
              <a:gd name="adj1" fmla="val 60074"/>
              <a:gd name="adj2" fmla="val 120147"/>
              <a:gd name="adj3" fmla="val 33333"/>
            </a:avLst>
          </a:prstGeom>
          <a:solidFill>
            <a:schemeClr val="hlink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81" name="AutoShape 131"/>
          <p:cNvSpPr>
            <a:spLocks noChangeArrowheads="1"/>
          </p:cNvSpPr>
          <p:nvPr/>
        </p:nvSpPr>
        <p:spPr bwMode="auto">
          <a:xfrm rot="10800000">
            <a:off x="3995738" y="3357563"/>
            <a:ext cx="431800" cy="935037"/>
          </a:xfrm>
          <a:prstGeom prst="curvedRightArrow">
            <a:avLst>
              <a:gd name="adj1" fmla="val 43309"/>
              <a:gd name="adj2" fmla="val 86618"/>
              <a:gd name="adj3" fmla="val 33333"/>
            </a:avLst>
          </a:prstGeom>
          <a:solidFill>
            <a:schemeClr val="hlink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/>
            <a:endParaRPr lang="fr-FR" altLang="fr-FR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82" name="AutoShape 132"/>
          <p:cNvSpPr>
            <a:spLocks noChangeArrowheads="1"/>
          </p:cNvSpPr>
          <p:nvPr/>
        </p:nvSpPr>
        <p:spPr bwMode="auto">
          <a:xfrm>
            <a:off x="4787900" y="5084763"/>
            <a:ext cx="2016125" cy="287337"/>
          </a:xfrm>
          <a:prstGeom prst="curvedUpArrow">
            <a:avLst>
              <a:gd name="adj1" fmla="val 140332"/>
              <a:gd name="adj2" fmla="val 280663"/>
              <a:gd name="adj3" fmla="val 33333"/>
            </a:avLst>
          </a:prstGeom>
          <a:solidFill>
            <a:schemeClr val="hlink"/>
          </a:solidFill>
          <a:ln w="9525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087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 animBg="1"/>
      <p:bldP spid="80" grpId="0" animBg="1"/>
      <p:bldP spid="81" grpId="0" animBg="1"/>
      <p:bldP spid="8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Politique de gestion des données sous forme de règles dans un langage de type C:</a:t>
            </a:r>
          </a:p>
          <a:p>
            <a:pPr lvl="1"/>
            <a:r>
              <a:rPr lang="fr-FR" dirty="0" smtClean="0"/>
              <a:t>Briques de base: micro-services </a:t>
            </a:r>
            <a:r>
              <a:rPr lang="fr-FR" dirty="0" smtClean="0">
                <a:sym typeface="Wingdings" panose="05000000000000000000" pitchFamily="2" charset="2"/>
              </a:rPr>
              <a:t> permettent d’effectuer des opérations de base sur </a:t>
            </a:r>
            <a:r>
              <a:rPr lang="fr-FR" dirty="0" err="1" smtClean="0">
                <a:sym typeface="Wingdings" panose="05000000000000000000" pitchFamily="2" charset="2"/>
              </a:rPr>
              <a:t>iRODS</a:t>
            </a:r>
            <a:r>
              <a:rPr lang="fr-FR" dirty="0" smtClean="0">
                <a:sym typeface="Wingdings" panose="05000000000000000000" pitchFamily="2" charset="2"/>
              </a:rPr>
              <a:t>.</a:t>
            </a:r>
          </a:p>
          <a:p>
            <a:r>
              <a:rPr lang="fr-FR" dirty="0"/>
              <a:t>Langage riche:</a:t>
            </a:r>
          </a:p>
          <a:p>
            <a:pPr lvl="1"/>
            <a:r>
              <a:rPr lang="fr-FR" dirty="0"/>
              <a:t>Tests conditionnels.</a:t>
            </a:r>
          </a:p>
          <a:p>
            <a:pPr lvl="1"/>
            <a:r>
              <a:rPr lang="fr-FR" dirty="0"/>
              <a:t>Boucles.</a:t>
            </a:r>
          </a:p>
          <a:p>
            <a:pPr lvl="1"/>
            <a:r>
              <a:rPr lang="fr-FR" dirty="0"/>
              <a:t>Fonctions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Opérations arithmétiques.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Manipulations de chaînes de caractères, expressions régulières.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…..</a:t>
            </a:r>
          </a:p>
          <a:p>
            <a:r>
              <a:rPr lang="fr-FR" dirty="0"/>
              <a:t>Possibilité de stocker les règles dans le catalogue:</a:t>
            </a:r>
          </a:p>
          <a:p>
            <a:pPr lvl="1"/>
            <a:r>
              <a:rPr lang="fr-FR" dirty="0" err="1"/>
              <a:t>Versionning</a:t>
            </a:r>
            <a:r>
              <a:rPr lang="fr-FR" dirty="0" smtClean="0"/>
              <a:t>.</a:t>
            </a:r>
          </a:p>
          <a:p>
            <a:r>
              <a:rPr lang="fr-FR" dirty="0"/>
              <a:t>R</a:t>
            </a:r>
            <a:r>
              <a:rPr lang="fr-FR" dirty="0" smtClean="0"/>
              <a:t>ègles </a:t>
            </a:r>
            <a:r>
              <a:rPr lang="fr-FR" dirty="0"/>
              <a:t>exécutables manuellement.</a:t>
            </a:r>
          </a:p>
          <a:p>
            <a:r>
              <a:rPr lang="fr-FR" dirty="0"/>
              <a:t>Peuvent aussi tourner en arrière plan:</a:t>
            </a:r>
          </a:p>
          <a:p>
            <a:pPr lvl="1"/>
            <a:r>
              <a:rPr lang="fr-FR" dirty="0"/>
              <a:t>Tâche à effectuer de façon asynchrone.</a:t>
            </a:r>
          </a:p>
          <a:p>
            <a:pPr lvl="1"/>
            <a:r>
              <a:rPr lang="fr-FR" dirty="0"/>
              <a:t>Tâche à exécuter périodiquement</a:t>
            </a:r>
            <a:r>
              <a:rPr lang="fr-FR" dirty="0" smtClean="0"/>
              <a:t>.</a:t>
            </a:r>
            <a:endParaRPr lang="fr-FR" sz="1800" dirty="0">
              <a:solidFill>
                <a:srgbClr val="0070C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Les règles dans </a:t>
            </a:r>
            <a:r>
              <a:rPr lang="fr-FR" dirty="0" err="1" smtClean="0"/>
              <a:t>iRODS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899950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Peuvent être déclenchées automatiquement lors d’une action côté client (put, </a:t>
            </a:r>
            <a:r>
              <a:rPr lang="fr-FR" dirty="0" err="1"/>
              <a:t>get</a:t>
            </a:r>
            <a:r>
              <a:rPr lang="fr-FR" dirty="0"/>
              <a:t>, </a:t>
            </a:r>
            <a:r>
              <a:rPr lang="fr-FR" dirty="0" err="1"/>
              <a:t>list</a:t>
            </a:r>
            <a:r>
              <a:rPr lang="fr-FR" dirty="0"/>
              <a:t>, </a:t>
            </a:r>
            <a:r>
              <a:rPr lang="fr-FR" dirty="0" err="1"/>
              <a:t>rename</a:t>
            </a:r>
            <a:r>
              <a:rPr lang="fr-FR" dirty="0"/>
              <a:t>…):</a:t>
            </a:r>
          </a:p>
          <a:p>
            <a:pPr lvl="1"/>
            <a:r>
              <a:rPr lang="fr-FR" dirty="0"/>
              <a:t>Actions automatiques stockés dans un fichier de configuration des serveurs.</a:t>
            </a:r>
          </a:p>
          <a:p>
            <a:pPr lvl="1"/>
            <a:r>
              <a:rPr lang="fr-FR" dirty="0"/>
              <a:t>Exemple (action après un put):</a:t>
            </a:r>
          </a:p>
          <a:p>
            <a:pPr lvl="2"/>
            <a:r>
              <a:rPr lang="fr-FR" dirty="0"/>
              <a:t>Par défaut: </a:t>
            </a:r>
            <a:r>
              <a:rPr lang="fr-FR" sz="1800" dirty="0" err="1">
                <a:solidFill>
                  <a:srgbClr val="0070C0"/>
                </a:solidFill>
              </a:rPr>
              <a:t>acPostProcForPut</a:t>
            </a:r>
            <a:r>
              <a:rPr lang="fr-FR" sz="1800" dirty="0">
                <a:solidFill>
                  <a:srgbClr val="0070C0"/>
                </a:solidFill>
              </a:rPr>
              <a:t> { }  </a:t>
            </a:r>
            <a:r>
              <a:rPr lang="fr-FR" dirty="0">
                <a:sym typeface="Wingdings" panose="05000000000000000000" pitchFamily="2" charset="2"/>
              </a:rPr>
              <a:t> rien n’est fait.</a:t>
            </a:r>
          </a:p>
          <a:p>
            <a:pPr lvl="2"/>
            <a:r>
              <a:rPr lang="fr-FR" dirty="0">
                <a:sym typeface="Wingdings" panose="05000000000000000000" pitchFamily="2" charset="2"/>
              </a:rPr>
              <a:t>Possibilité: </a:t>
            </a:r>
          </a:p>
          <a:p>
            <a:pPr marL="630936" lvl="2" indent="0">
              <a:buNone/>
            </a:pPr>
            <a:r>
              <a:rPr lang="fr-FR" sz="1800" dirty="0">
                <a:solidFill>
                  <a:srgbClr val="0070C0"/>
                </a:solidFill>
                <a:sym typeface="Wingdings" panose="05000000000000000000" pitchFamily="2" charset="2"/>
              </a:rPr>
              <a:t>    </a:t>
            </a:r>
            <a:r>
              <a:rPr lang="fr-FR" sz="1800" dirty="0" err="1">
                <a:solidFill>
                  <a:srgbClr val="0070C0"/>
                </a:solidFill>
              </a:rPr>
              <a:t>acPostProcForPut</a:t>
            </a:r>
            <a:r>
              <a:rPr lang="fr-FR" sz="1800" dirty="0">
                <a:solidFill>
                  <a:srgbClr val="0070C0"/>
                </a:solidFill>
              </a:rPr>
              <a:t> {</a:t>
            </a:r>
          </a:p>
          <a:p>
            <a:pPr marL="630936" lvl="2" indent="0">
              <a:buNone/>
            </a:pPr>
            <a:r>
              <a:rPr lang="fr-FR" sz="1800" dirty="0">
                <a:solidFill>
                  <a:srgbClr val="0070C0"/>
                </a:solidFill>
              </a:rPr>
              <a:t>         on ($</a:t>
            </a:r>
            <a:r>
              <a:rPr lang="fr-FR" sz="1800" dirty="0" err="1">
                <a:solidFill>
                  <a:srgbClr val="0070C0"/>
                </a:solidFill>
              </a:rPr>
              <a:t>objPath</a:t>
            </a:r>
            <a:r>
              <a:rPr lang="fr-FR" sz="1800" dirty="0">
                <a:solidFill>
                  <a:srgbClr val="0070C0"/>
                </a:solidFill>
              </a:rPr>
              <a:t> </a:t>
            </a:r>
            <a:r>
              <a:rPr lang="fr-FR" sz="1800" dirty="0" err="1">
                <a:solidFill>
                  <a:srgbClr val="0070C0"/>
                </a:solidFill>
              </a:rPr>
              <a:t>like</a:t>
            </a:r>
            <a:r>
              <a:rPr lang="fr-FR" sz="1800" dirty="0">
                <a:solidFill>
                  <a:srgbClr val="0070C0"/>
                </a:solidFill>
              </a:rPr>
              <a:t> "/ccin2p3/</a:t>
            </a:r>
            <a:r>
              <a:rPr lang="fr-FR" sz="1800" dirty="0" err="1">
                <a:solidFill>
                  <a:srgbClr val="0070C0"/>
                </a:solidFill>
              </a:rPr>
              <a:t>xxxxx</a:t>
            </a:r>
            <a:r>
              <a:rPr lang="fr-FR" sz="1800" dirty="0">
                <a:solidFill>
                  <a:srgbClr val="0070C0"/>
                </a:solidFill>
              </a:rPr>
              <a:t>/*") {   </a:t>
            </a:r>
            <a:r>
              <a:rPr lang="fr-FR" sz="1800" dirty="0">
                <a:solidFill>
                  <a:srgbClr val="FF0000"/>
                </a:solidFill>
              </a:rPr>
              <a:t># si fichier dans /ccin2p3/</a:t>
            </a:r>
            <a:r>
              <a:rPr lang="fr-FR" sz="1800" dirty="0" err="1">
                <a:solidFill>
                  <a:srgbClr val="FF0000"/>
                </a:solidFill>
              </a:rPr>
              <a:t>xxxxx</a:t>
            </a:r>
            <a:endParaRPr lang="fr-FR" sz="1800" dirty="0">
              <a:solidFill>
                <a:srgbClr val="0070C0"/>
              </a:solidFill>
            </a:endParaRPr>
          </a:p>
          <a:p>
            <a:pPr marL="630936" lvl="2" indent="0">
              <a:buNone/>
            </a:pPr>
            <a:r>
              <a:rPr lang="fr-FR" sz="1800" dirty="0">
                <a:solidFill>
                  <a:srgbClr val="0070C0"/>
                </a:solidFill>
              </a:rPr>
              <a:t>               </a:t>
            </a:r>
            <a:r>
              <a:rPr lang="fr-FR" sz="1800" dirty="0" err="1">
                <a:solidFill>
                  <a:srgbClr val="0070C0"/>
                </a:solidFill>
              </a:rPr>
              <a:t>msiSysReplDataObj</a:t>
            </a:r>
            <a:r>
              <a:rPr lang="fr-FR" sz="1800" dirty="0">
                <a:solidFill>
                  <a:srgbClr val="0070C0"/>
                </a:solidFill>
              </a:rPr>
              <a:t>('stageResc1','null');  </a:t>
            </a:r>
            <a:r>
              <a:rPr lang="fr-FR" sz="1800" dirty="0">
                <a:solidFill>
                  <a:srgbClr val="FF0000"/>
                </a:solidFill>
              </a:rPr>
              <a:t># </a:t>
            </a:r>
            <a:r>
              <a:rPr lang="fr-FR" sz="1800" dirty="0" smtClean="0">
                <a:solidFill>
                  <a:srgbClr val="FF0000"/>
                </a:solidFill>
              </a:rPr>
              <a:t>réplication </a:t>
            </a:r>
            <a:r>
              <a:rPr lang="fr-FR" sz="1800" dirty="0">
                <a:solidFill>
                  <a:srgbClr val="FF0000"/>
                </a:solidFill>
              </a:rPr>
              <a:t>dans ressource stageResc1</a:t>
            </a:r>
            <a:r>
              <a:rPr lang="fr-FR" sz="1800" dirty="0">
                <a:solidFill>
                  <a:srgbClr val="0070C0"/>
                </a:solidFill>
              </a:rPr>
              <a:t>          }</a:t>
            </a:r>
          </a:p>
          <a:p>
            <a:pPr marL="630936" lvl="2" indent="0">
              <a:buNone/>
            </a:pPr>
            <a:r>
              <a:rPr lang="fr-FR" sz="1800" dirty="0">
                <a:solidFill>
                  <a:srgbClr val="0070C0"/>
                </a:solidFill>
              </a:rPr>
              <a:t>     }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Les règles dans </a:t>
            </a:r>
            <a:r>
              <a:rPr lang="fr-FR" dirty="0" err="1" smtClean="0"/>
              <a:t>iRODS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081160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 smtClean="0"/>
              <a:t>Installation rapide.</a:t>
            </a:r>
          </a:p>
          <a:p>
            <a:r>
              <a:rPr lang="fr-FR" dirty="0" smtClean="0"/>
              <a:t>Compile sur un grand </a:t>
            </a:r>
            <a:r>
              <a:rPr lang="fr-FR" dirty="0" err="1" smtClean="0"/>
              <a:t>nbre</a:t>
            </a:r>
            <a:r>
              <a:rPr lang="fr-FR" dirty="0" smtClean="0"/>
              <a:t> d’OS:</a:t>
            </a:r>
          </a:p>
          <a:p>
            <a:pPr lvl="1"/>
            <a:r>
              <a:rPr lang="fr-FR" dirty="0" smtClean="0"/>
              <a:t>Linux.</a:t>
            </a:r>
          </a:p>
          <a:p>
            <a:pPr lvl="1"/>
            <a:r>
              <a:rPr lang="fr-FR" dirty="0" smtClean="0"/>
              <a:t>BSD.</a:t>
            </a:r>
          </a:p>
          <a:p>
            <a:pPr lvl="1"/>
            <a:r>
              <a:rPr lang="fr-FR" dirty="0" smtClean="0"/>
              <a:t>Mac OS.</a:t>
            </a:r>
          </a:p>
          <a:p>
            <a:pPr lvl="1"/>
            <a:r>
              <a:rPr lang="fr-FR" dirty="0" smtClean="0"/>
              <a:t>AIX.</a:t>
            </a:r>
          </a:p>
          <a:p>
            <a:pPr lvl="1"/>
            <a:r>
              <a:rPr lang="fr-FR" dirty="0" smtClean="0"/>
              <a:t>Solaris.</a:t>
            </a:r>
          </a:p>
          <a:p>
            <a:r>
              <a:rPr lang="fr-FR" dirty="0" smtClean="0"/>
              <a:t>Pour le </a:t>
            </a:r>
            <a:r>
              <a:rPr lang="fr-FR" dirty="0" err="1" smtClean="0"/>
              <a:t>iRODS</a:t>
            </a:r>
            <a:r>
              <a:rPr lang="fr-FR" dirty="0" smtClean="0"/>
              <a:t> </a:t>
            </a:r>
            <a:r>
              <a:rPr lang="fr-FR" dirty="0" err="1" smtClean="0"/>
              <a:t>iCAT</a:t>
            </a:r>
            <a:r>
              <a:rPr lang="fr-FR" dirty="0" smtClean="0"/>
              <a:t>: </a:t>
            </a:r>
          </a:p>
          <a:p>
            <a:pPr lvl="1"/>
            <a:r>
              <a:rPr lang="fr-FR" dirty="0" smtClean="0"/>
              <a:t>Catalogue: au choix </a:t>
            </a:r>
            <a:r>
              <a:rPr lang="fr-FR" dirty="0" err="1" smtClean="0"/>
              <a:t>PostGres</a:t>
            </a:r>
            <a:r>
              <a:rPr lang="fr-FR" dirty="0" smtClean="0"/>
              <a:t>, Oracle, </a:t>
            </a:r>
            <a:r>
              <a:rPr lang="fr-FR" dirty="0" err="1" smtClean="0"/>
              <a:t>mySQL</a:t>
            </a:r>
            <a:r>
              <a:rPr lang="fr-FR" dirty="0" smtClean="0"/>
              <a:t>.</a:t>
            </a:r>
          </a:p>
          <a:p>
            <a:r>
              <a:rPr lang="fr-FR" dirty="0" smtClean="0"/>
              <a:t>Pour les serveurs de données:</a:t>
            </a:r>
          </a:p>
          <a:p>
            <a:pPr lvl="1"/>
            <a:r>
              <a:rPr lang="fr-FR" dirty="0" smtClean="0"/>
              <a:t>Utilisation d’un grand nombre de ressources physiques:</a:t>
            </a:r>
          </a:p>
          <a:p>
            <a:pPr lvl="2"/>
            <a:r>
              <a:rPr lang="fr-FR" dirty="0" smtClean="0"/>
              <a:t>Systèmes de fichiers.</a:t>
            </a:r>
          </a:p>
          <a:p>
            <a:pPr lvl="2"/>
            <a:r>
              <a:rPr lang="fr-FR" dirty="0" smtClean="0"/>
              <a:t>Bases de données.</a:t>
            </a:r>
          </a:p>
          <a:p>
            <a:pPr lvl="2"/>
            <a:r>
              <a:rPr lang="fr-FR" dirty="0" smtClean="0"/>
              <a:t>Systèmes de stockage de masse.</a:t>
            </a:r>
          </a:p>
          <a:p>
            <a:pPr lvl="2"/>
            <a:r>
              <a:rPr lang="fr-FR" dirty="0" smtClean="0"/>
              <a:t>Amazon S3.</a:t>
            </a:r>
          </a:p>
          <a:p>
            <a:pPr lvl="2"/>
            <a:r>
              <a:rPr lang="fr-FR" dirty="0" smtClean="0"/>
              <a:t>……</a:t>
            </a:r>
          </a:p>
          <a:p>
            <a:pPr lvl="1"/>
            <a:r>
              <a:rPr lang="fr-FR" dirty="0" smtClean="0"/>
              <a:t>Briques type « DAS » suffisantes pour un grand nombre de besoins.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err="1" smtClean="0"/>
              <a:t>iRODS</a:t>
            </a:r>
            <a:r>
              <a:rPr lang="fr-FR" dirty="0"/>
              <a:t> </a:t>
            </a:r>
            <a:r>
              <a:rPr lang="fr-FR" dirty="0" smtClean="0"/>
              <a:t>côté serveur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696706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Authentification:</a:t>
            </a:r>
          </a:p>
          <a:p>
            <a:pPr lvl="1"/>
            <a:r>
              <a:rPr lang="fr-FR" dirty="0" smtClean="0"/>
              <a:t>User / mot de passe.</a:t>
            </a:r>
          </a:p>
          <a:p>
            <a:pPr lvl="1"/>
            <a:r>
              <a:rPr lang="fr-FR" dirty="0" err="1" smtClean="0"/>
              <a:t>Kerberos</a:t>
            </a:r>
            <a:r>
              <a:rPr lang="fr-FR" dirty="0" smtClean="0"/>
              <a:t> V.</a:t>
            </a:r>
          </a:p>
          <a:p>
            <a:pPr lvl="1"/>
            <a:r>
              <a:rPr lang="fr-FR" dirty="0" smtClean="0"/>
              <a:t>GSI: certificat X509.</a:t>
            </a:r>
          </a:p>
          <a:p>
            <a:pPr lvl="1"/>
            <a:r>
              <a:rPr lang="fr-FR" dirty="0" smtClean="0"/>
              <a:t>PAM: LDAP….</a:t>
            </a:r>
          </a:p>
          <a:p>
            <a:r>
              <a:rPr lang="fr-FR" dirty="0" smtClean="0"/>
              <a:t>Clients:</a:t>
            </a:r>
          </a:p>
          <a:p>
            <a:pPr lvl="1"/>
            <a:r>
              <a:rPr lang="fr-FR" dirty="0" smtClean="0"/>
              <a:t>Commandes </a:t>
            </a:r>
            <a:r>
              <a:rPr lang="fr-FR" dirty="0" err="1" smtClean="0"/>
              <a:t>shell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API C, Java, Python, PHP, REST (en développement</a:t>
            </a:r>
            <a:r>
              <a:rPr lang="fr-FR" dirty="0" smtClean="0"/>
              <a:t>).</a:t>
            </a:r>
          </a:p>
          <a:p>
            <a:pPr lvl="1"/>
            <a:r>
              <a:rPr lang="fr-FR" dirty="0" smtClean="0"/>
              <a:t>Fuse.</a:t>
            </a:r>
            <a:endParaRPr lang="fr-FR" dirty="0" smtClean="0"/>
          </a:p>
          <a:p>
            <a:pPr lvl="1"/>
            <a:r>
              <a:rPr lang="fr-FR" dirty="0" smtClean="0"/>
              <a:t>Parrot: utilisation de </a:t>
            </a:r>
            <a:r>
              <a:rPr lang="fr-FR" dirty="0" err="1" smtClean="0"/>
              <a:t>iRODS</a:t>
            </a:r>
            <a:r>
              <a:rPr lang="fr-FR" dirty="0" smtClean="0"/>
              <a:t> avec les commandes </a:t>
            </a:r>
            <a:r>
              <a:rPr lang="fr-FR" dirty="0" err="1" smtClean="0"/>
              <a:t>shell</a:t>
            </a:r>
            <a:r>
              <a:rPr lang="fr-FR" smtClean="0"/>
              <a:t> habituelles.</a:t>
            </a:r>
            <a:endParaRPr lang="fr-FR" dirty="0" smtClean="0"/>
          </a:p>
          <a:p>
            <a:pPr lvl="1">
              <a:buFont typeface="Wingdings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Portables sur un grand nombre de plateformes.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Clients graphiques par défaut:</a:t>
            </a:r>
          </a:p>
          <a:p>
            <a:pPr lvl="2"/>
            <a:r>
              <a:rPr lang="fr-FR" dirty="0" err="1" smtClean="0">
                <a:sym typeface="Wingdings" panose="05000000000000000000" pitchFamily="2" charset="2"/>
              </a:rPr>
              <a:t>iDrop</a:t>
            </a:r>
            <a:r>
              <a:rPr lang="fr-FR" dirty="0" smtClean="0">
                <a:sym typeface="Wingdings" panose="05000000000000000000" pitchFamily="2" charset="2"/>
              </a:rPr>
              <a:t> (drop box </a:t>
            </a:r>
            <a:r>
              <a:rPr lang="fr-FR" dirty="0" err="1" smtClean="0">
                <a:sym typeface="Wingdings" panose="05000000000000000000" pitchFamily="2" charset="2"/>
              </a:rPr>
              <a:t>like</a:t>
            </a:r>
            <a:r>
              <a:rPr lang="fr-FR" dirty="0" smtClean="0">
                <a:sym typeface="Wingdings" panose="05000000000000000000" pitchFamily="2" charset="2"/>
              </a:rPr>
              <a:t>).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Interfaces web.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err="1" smtClean="0"/>
              <a:t>iRODS</a:t>
            </a:r>
            <a:r>
              <a:rPr lang="fr-FR" dirty="0" smtClean="0"/>
              <a:t> côté client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27463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err="1" smtClean="0"/>
              <a:t>iRODS</a:t>
            </a:r>
            <a:r>
              <a:rPr lang="fr-FR" dirty="0" smtClean="0"/>
              <a:t> côté client: exemples de </a:t>
            </a:r>
            <a:r>
              <a:rPr lang="fr-FR" dirty="0" err="1" smtClean="0"/>
              <a:t>icommands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19</a:t>
            </a:fld>
            <a:endParaRPr lang="fr-FR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4200"/>
              </a:spcAft>
              <a:buNone/>
            </a:pPr>
            <a:r>
              <a:rPr lang="en-US" sz="2400" dirty="0" smtClean="0"/>
              <a:t>          </a:t>
            </a:r>
            <a:r>
              <a:rPr lang="en-US" sz="2400" u="sng" dirty="0" smtClean="0"/>
              <a:t>Unix-like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376289" y="1124744"/>
            <a:ext cx="2219217" cy="31597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passwd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irsync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chksum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mv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icp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ienv</a:t>
            </a:r>
            <a:endParaRPr lang="en-US" sz="2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[e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tc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…]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3885" y="738833"/>
            <a:ext cx="3086738" cy="2258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3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FTP-like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init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iexit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</a:p>
          <a:p>
            <a:pPr marL="742950" marR="0" lvl="1" indent="-28575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iget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433967" y="3861048"/>
            <a:ext cx="4105398" cy="4713067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5000"/>
              <a:buFont typeface="Wingdings 3"/>
              <a:buChar char=""/>
              <a:defRPr lang="fr-FR" sz="27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lang="fr-FR" sz="23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lang="fr-FR" sz="21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lang="fr-FR" sz="19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lang="fr-FR"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8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600" b="0" i="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lang="fr-FR" sz="1600" b="0" i="0" kern="1200" baseline="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9pPr>
          </a:lstStyle>
          <a:p>
            <a:pPr>
              <a:buFont typeface="Wingdings 3"/>
              <a:buNone/>
            </a:pPr>
            <a:r>
              <a:rPr lang="en-US" sz="2400" u="sng" dirty="0" err="1" smtClean="0"/>
              <a:t>Métadonnées</a:t>
            </a:r>
            <a:endParaRPr lang="en-US" sz="2400" u="sng" dirty="0" smtClean="0"/>
          </a:p>
          <a:p>
            <a:pPr lvl="1">
              <a:buFont typeface="Verdana"/>
              <a:buNone/>
            </a:pPr>
            <a:r>
              <a:rPr lang="en-US" sz="2000" dirty="0" err="1" smtClean="0">
                <a:solidFill>
                  <a:srgbClr val="00B0F0"/>
                </a:solidFill>
              </a:rPr>
              <a:t>imeta</a:t>
            </a:r>
            <a:r>
              <a:rPr lang="en-US" sz="2000" dirty="0" smtClean="0">
                <a:solidFill>
                  <a:srgbClr val="00B0F0"/>
                </a:solidFill>
              </a:rPr>
              <a:t>: </a:t>
            </a:r>
            <a:r>
              <a:rPr lang="en-US" sz="2000" i="1" dirty="0" err="1" smtClean="0"/>
              <a:t>écriture</a:t>
            </a:r>
            <a:r>
              <a:rPr lang="en-US" sz="2000" i="1" dirty="0" smtClean="0"/>
              <a:t>/</a:t>
            </a:r>
            <a:r>
              <a:rPr lang="en-US" sz="2000" i="1" dirty="0" err="1" smtClean="0"/>
              <a:t>recherche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metadonnées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personnelles</a:t>
            </a:r>
            <a:r>
              <a:rPr lang="en-US" sz="2000" i="1" dirty="0" smtClean="0"/>
              <a:t>.</a:t>
            </a:r>
          </a:p>
          <a:p>
            <a:pPr lvl="1">
              <a:buFont typeface="Verdana"/>
              <a:buNone/>
            </a:pPr>
            <a:r>
              <a:rPr lang="en-US" sz="2000" dirty="0" err="1">
                <a:solidFill>
                  <a:srgbClr val="00B0F0"/>
                </a:solidFill>
              </a:rPr>
              <a:t>i</a:t>
            </a:r>
            <a:r>
              <a:rPr lang="en-US" sz="2000" dirty="0" err="1" smtClean="0">
                <a:solidFill>
                  <a:srgbClr val="00B0F0"/>
                </a:solidFill>
              </a:rPr>
              <a:t>quest</a:t>
            </a:r>
            <a:r>
              <a:rPr lang="en-US" sz="2000" dirty="0" smtClean="0">
                <a:solidFill>
                  <a:srgbClr val="00B0F0"/>
                </a:solidFill>
              </a:rPr>
              <a:t>: </a:t>
            </a:r>
            <a:r>
              <a:rPr lang="en-US" sz="2000" i="1" dirty="0" err="1" smtClean="0"/>
              <a:t>recherche</a:t>
            </a:r>
            <a:r>
              <a:rPr lang="en-US" sz="2000" i="1" dirty="0" smtClean="0"/>
              <a:t> de </a:t>
            </a:r>
            <a:r>
              <a:rPr lang="en-US" sz="2000" i="1" dirty="0" err="1" smtClean="0"/>
              <a:t>metadonnées</a:t>
            </a:r>
            <a:r>
              <a:rPr lang="en-US" sz="2000" i="1" dirty="0" smtClean="0"/>
              <a:t> </a:t>
            </a:r>
            <a:r>
              <a:rPr lang="en-US" sz="2000" i="1" dirty="0" err="1" smtClean="0"/>
              <a:t>système</a:t>
            </a:r>
            <a:r>
              <a:rPr lang="en-US" sz="2000" i="1" dirty="0" smtClean="0"/>
              <a:t>.</a:t>
            </a:r>
            <a:endParaRPr lang="en-US" sz="2000" dirty="0" smtClean="0">
              <a:solidFill>
                <a:srgbClr val="00B0F0"/>
              </a:solidFill>
            </a:endParaRPr>
          </a:p>
          <a:p>
            <a:pPr lvl="1">
              <a:spcAft>
                <a:spcPts val="4200"/>
              </a:spcAft>
              <a:buFont typeface="Verdana"/>
              <a:buNone/>
            </a:pPr>
            <a:r>
              <a:rPr lang="en-US" sz="2000" dirty="0" err="1">
                <a:solidFill>
                  <a:srgbClr val="00B0F0"/>
                </a:solidFill>
              </a:rPr>
              <a:t>i</a:t>
            </a:r>
            <a:r>
              <a:rPr lang="en-US" sz="2000" dirty="0" err="1" smtClean="0">
                <a:solidFill>
                  <a:srgbClr val="00B0F0"/>
                </a:solidFill>
              </a:rPr>
              <a:t>dbo</a:t>
            </a:r>
            <a:r>
              <a:rPr lang="en-US" sz="2000" dirty="0" smtClean="0">
                <a:solidFill>
                  <a:srgbClr val="00B0F0"/>
                </a:solidFill>
              </a:rPr>
              <a:t>: </a:t>
            </a:r>
            <a:r>
              <a:rPr lang="en-US" sz="2000" i="1" dirty="0" smtClean="0"/>
              <a:t>interrogation </a:t>
            </a:r>
            <a:r>
              <a:rPr lang="en-US" sz="2000" i="1" dirty="0" err="1" smtClean="0"/>
              <a:t>d’objet</a:t>
            </a:r>
            <a:r>
              <a:rPr lang="en-US" sz="2000" i="1" dirty="0" smtClean="0"/>
              <a:t> de type bases de </a:t>
            </a:r>
            <a:r>
              <a:rPr lang="en-US" sz="2000" i="1" dirty="0" err="1" smtClean="0"/>
              <a:t>données</a:t>
            </a:r>
            <a:r>
              <a:rPr lang="en-US" sz="2000" i="1" dirty="0" smtClean="0"/>
              <a:t> </a:t>
            </a:r>
            <a:endParaRPr lang="en-US" sz="2000" dirty="0" smtClean="0">
              <a:solidFill>
                <a:srgbClr val="00B0F0"/>
              </a:solidFill>
            </a:endParaRPr>
          </a:p>
        </p:txBody>
      </p:sp>
      <p:sp>
        <p:nvSpPr>
          <p:cNvPr id="12" name="TextBox 4"/>
          <p:cNvSpPr txBox="1"/>
          <p:nvPr/>
        </p:nvSpPr>
        <p:spPr>
          <a:xfrm>
            <a:off x="4355975" y="3132836"/>
            <a:ext cx="4032037" cy="2816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entury Gothic"/>
                <a:cs typeface="Century Gothic"/>
              </a:rPr>
              <a:t>   </a:t>
            </a:r>
            <a:r>
              <a:rPr 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Divers</a:t>
            </a:r>
            <a:endParaRPr lang="en-US" sz="2000" dirty="0" smtClean="0">
              <a:solidFill>
                <a:srgbClr val="259BAB"/>
              </a:solidFill>
              <a:latin typeface="Century Gothic"/>
              <a:cs typeface="Century Gothic"/>
            </a:endParaRPr>
          </a:p>
          <a:p>
            <a:pPr lvl="1">
              <a:spcAft>
                <a:spcPts val="600"/>
              </a:spcAft>
              <a:buNone/>
            </a:pP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enregistrement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fichiers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iRODS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None/>
            </a:pP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gestion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fichiers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tar/zip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dans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iRODS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spcAft>
                <a:spcPts val="600"/>
              </a:spcAft>
              <a:buNone/>
            </a:pP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2000" dirty="0" err="1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repl</a:t>
            </a:r>
            <a:r>
              <a:rPr lang="en-US" sz="20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replication de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fichiers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sur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diverses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ressources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51520" y="1124744"/>
            <a:ext cx="147348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1">
              <a:buNone/>
            </a:pP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ils</a:t>
            </a: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ipwd</a:t>
            </a: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icd</a:t>
            </a: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ichmod</a:t>
            </a: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irm</a:t>
            </a: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buNone/>
            </a:pPr>
            <a:r>
              <a:rPr lang="en-US" sz="20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imkdir</a:t>
            </a: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416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texte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 Vue d’ensemble</a:t>
            </a:r>
            <a:endParaRPr lang="fr-FR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</a:t>
            </a:fld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0" y="655637"/>
            <a:ext cx="9144000" cy="5592763"/>
          </a:xfrm>
        </p:spPr>
        <p:txBody>
          <a:bodyPr>
            <a:normAutofit fontScale="92500" lnSpcReduction="20000"/>
          </a:bodyPr>
          <a:lstStyle/>
          <a:p>
            <a:pPr marL="109728" indent="0">
              <a:buNone/>
            </a:pPr>
            <a:r>
              <a:rPr lang="fr-FR" dirty="0" smtClean="0"/>
              <a:t>Gestion des données scientifiques:</a:t>
            </a:r>
            <a:endParaRPr lang="fr-FR" dirty="0"/>
          </a:p>
          <a:p>
            <a:pPr lvl="1"/>
            <a:r>
              <a:rPr lang="fr-FR" dirty="0" smtClean="0"/>
              <a:t>Contexte.</a:t>
            </a:r>
          </a:p>
          <a:p>
            <a:pPr lvl="1"/>
            <a:r>
              <a:rPr lang="fr-FR" dirty="0" smtClean="0"/>
              <a:t>Besoins.</a:t>
            </a:r>
          </a:p>
          <a:p>
            <a:pPr lvl="1"/>
            <a:r>
              <a:rPr lang="fr-FR" dirty="0" smtClean="0"/>
              <a:t>Virtualisation du stockage.</a:t>
            </a:r>
          </a:p>
          <a:p>
            <a:pPr lvl="1"/>
            <a:r>
              <a:rPr lang="fr-FR" dirty="0" smtClean="0"/>
              <a:t>Politiques de gestion des données.</a:t>
            </a:r>
          </a:p>
          <a:p>
            <a:pPr marL="393192" lvl="1" indent="0">
              <a:buNone/>
            </a:pPr>
            <a:endParaRPr lang="fr-FR" dirty="0" smtClean="0"/>
          </a:p>
          <a:p>
            <a:pPr marL="109728" indent="0">
              <a:buNone/>
            </a:pPr>
            <a:r>
              <a:rPr lang="fr-FR" dirty="0" err="1" smtClean="0"/>
              <a:t>iRODS</a:t>
            </a:r>
            <a:r>
              <a:rPr lang="fr-FR" dirty="0" smtClean="0"/>
              <a:t>:</a:t>
            </a:r>
            <a:endParaRPr lang="fr-FR" dirty="0"/>
          </a:p>
          <a:p>
            <a:pPr lvl="1"/>
            <a:r>
              <a:rPr lang="fr-FR" dirty="0" smtClean="0"/>
              <a:t>Architecture d’un service </a:t>
            </a:r>
            <a:r>
              <a:rPr lang="fr-FR" dirty="0" err="1" smtClean="0"/>
              <a:t>iRODS</a:t>
            </a:r>
            <a:r>
              <a:rPr lang="fr-FR" dirty="0" smtClean="0"/>
              <a:t>.</a:t>
            </a:r>
          </a:p>
          <a:p>
            <a:pPr lvl="1"/>
            <a:r>
              <a:rPr lang="fr-FR" dirty="0" smtClean="0"/>
              <a:t>Fonctionnalités.</a:t>
            </a:r>
          </a:p>
          <a:p>
            <a:pPr lvl="1"/>
            <a:r>
              <a:rPr lang="fr-FR" dirty="0" smtClean="0"/>
              <a:t>Interfaces côté utilisateurs et administrateurs.</a:t>
            </a:r>
          </a:p>
          <a:p>
            <a:pPr lvl="1"/>
            <a:r>
              <a:rPr lang="fr-FR" dirty="0" smtClean="0"/>
              <a:t>Définition de la politique de gestion des données: moteur de règles.</a:t>
            </a:r>
          </a:p>
          <a:p>
            <a:pPr lvl="1"/>
            <a:r>
              <a:rPr lang="fr-FR" dirty="0" smtClean="0"/>
              <a:t>Quid du hardware nécessaire ?</a:t>
            </a:r>
          </a:p>
          <a:p>
            <a:pPr lvl="1"/>
            <a:r>
              <a:rPr lang="fr-FR" dirty="0" smtClean="0"/>
              <a:t>Utilisateurs de </a:t>
            </a:r>
            <a:r>
              <a:rPr lang="fr-FR" dirty="0" err="1" smtClean="0"/>
              <a:t>iRODS</a:t>
            </a:r>
            <a:r>
              <a:rPr lang="fr-FR" dirty="0" smtClean="0"/>
              <a:t>.</a:t>
            </a:r>
          </a:p>
          <a:p>
            <a:pPr marL="393192" lvl="1" indent="0">
              <a:buNone/>
            </a:pPr>
            <a:endParaRPr lang="fr-FR" dirty="0" smtClean="0"/>
          </a:p>
          <a:p>
            <a:pPr marL="109728" indent="0">
              <a:buNone/>
            </a:pPr>
            <a:r>
              <a:rPr lang="fr-FR" dirty="0" smtClean="0"/>
              <a:t>Exemple d’utilisation de </a:t>
            </a:r>
            <a:r>
              <a:rPr lang="fr-FR" dirty="0" err="1" smtClean="0"/>
              <a:t>iRODS</a:t>
            </a:r>
            <a:r>
              <a:rPr lang="fr-FR" dirty="0" smtClean="0"/>
              <a:t>: le CC-IN2P3.</a:t>
            </a:r>
          </a:p>
          <a:p>
            <a:pPr marL="109728" indent="0">
              <a:buNone/>
            </a:pPr>
            <a:endParaRPr lang="fr-FR" dirty="0"/>
          </a:p>
          <a:p>
            <a:pPr marL="109728" indent="0">
              <a:buNone/>
            </a:pPr>
            <a:r>
              <a:rPr lang="fr-FR" dirty="0" smtClean="0"/>
              <a:t>Perspectives.</a:t>
            </a:r>
            <a:endParaRPr lang="fr-FR" dirty="0"/>
          </a:p>
          <a:p>
            <a:pPr marL="393192" lvl="1" indent="0">
              <a:buNone/>
            </a:pPr>
            <a:endParaRPr lang="fr-FR" dirty="0" smtClean="0"/>
          </a:p>
          <a:p>
            <a:pPr marL="109728" indent="0">
              <a:buNone/>
            </a:pPr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210568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109728" indent="0">
              <a:buNone/>
            </a:pPr>
            <a:r>
              <a:rPr lang="fr-FR" dirty="0" smtClean="0"/>
              <a:t>&gt; </a:t>
            </a:r>
            <a:r>
              <a:rPr lang="fr-FR" dirty="0" err="1" smtClean="0"/>
              <a:t>iinit</a:t>
            </a:r>
            <a:endParaRPr lang="fr-FR" dirty="0" smtClean="0"/>
          </a:p>
          <a:p>
            <a:pPr marL="109728" indent="0">
              <a:buNone/>
            </a:pPr>
            <a:r>
              <a:rPr lang="fr-FR" dirty="0" smtClean="0">
                <a:solidFill>
                  <a:srgbClr val="00B0F0"/>
                </a:solidFill>
              </a:rPr>
              <a:t>Mot de passe demandé.</a:t>
            </a:r>
          </a:p>
          <a:p>
            <a:pPr marL="109728" indent="0">
              <a:buNone/>
            </a:pPr>
            <a:r>
              <a:rPr lang="fr-FR" dirty="0" smtClean="0"/>
              <a:t>&gt; </a:t>
            </a:r>
            <a:r>
              <a:rPr lang="fr-FR" dirty="0" err="1" smtClean="0"/>
              <a:t>ipwd</a:t>
            </a:r>
            <a:endParaRPr lang="fr-FR" dirty="0"/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/</a:t>
            </a:r>
            <a:r>
              <a:rPr lang="fr-FR" dirty="0" err="1" smtClean="0">
                <a:solidFill>
                  <a:srgbClr val="00B0F0"/>
                </a:solidFill>
              </a:rPr>
              <a:t>tempZone</a:t>
            </a:r>
            <a:r>
              <a:rPr lang="fr-FR" dirty="0" smtClean="0">
                <a:solidFill>
                  <a:srgbClr val="00B0F0"/>
                </a:solidFill>
              </a:rPr>
              <a:t>/home/</a:t>
            </a:r>
            <a:r>
              <a:rPr lang="fr-FR" dirty="0" err="1" smtClean="0">
                <a:solidFill>
                  <a:srgbClr val="00B0F0"/>
                </a:solidFill>
              </a:rPr>
              <a:t>nief</a:t>
            </a:r>
            <a:r>
              <a:rPr lang="fr-FR" dirty="0" smtClean="0">
                <a:solidFill>
                  <a:srgbClr val="00B0F0"/>
                </a:solidFill>
              </a:rPr>
              <a:t>/test</a:t>
            </a:r>
          </a:p>
          <a:p>
            <a:pPr marL="109728" indent="0">
              <a:buNone/>
            </a:pPr>
            <a:r>
              <a:rPr lang="fr-FR" dirty="0" smtClean="0"/>
              <a:t>&gt; ils</a:t>
            </a:r>
            <a:endParaRPr lang="fr-FR" dirty="0"/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/</a:t>
            </a:r>
            <a:r>
              <a:rPr lang="fr-FR" dirty="0" err="1" smtClean="0">
                <a:solidFill>
                  <a:srgbClr val="00B0F0"/>
                </a:solidFill>
              </a:rPr>
              <a:t>tempZone</a:t>
            </a:r>
            <a:r>
              <a:rPr lang="fr-FR" dirty="0" smtClean="0">
                <a:solidFill>
                  <a:srgbClr val="00B0F0"/>
                </a:solidFill>
              </a:rPr>
              <a:t>/home/</a:t>
            </a:r>
            <a:r>
              <a:rPr lang="fr-FR" dirty="0" err="1" smtClean="0">
                <a:solidFill>
                  <a:srgbClr val="00B0F0"/>
                </a:solidFill>
              </a:rPr>
              <a:t>nief</a:t>
            </a:r>
            <a:r>
              <a:rPr lang="fr-FR" dirty="0" smtClean="0">
                <a:solidFill>
                  <a:srgbClr val="00B0F0"/>
                </a:solidFill>
              </a:rPr>
              <a:t>/test:</a:t>
            </a:r>
            <a:endParaRPr lang="fr-FR" dirty="0">
              <a:solidFill>
                <a:srgbClr val="00B0F0"/>
              </a:solidFill>
            </a:endParaRP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</a:t>
            </a:r>
            <a:r>
              <a:rPr lang="fr-FR" dirty="0" smtClean="0">
                <a:solidFill>
                  <a:srgbClr val="00B0F0"/>
                </a:solidFill>
              </a:rPr>
              <a:t>test1.txt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smtClean="0">
                <a:solidFill>
                  <a:srgbClr val="00B0F0"/>
                </a:solidFill>
              </a:rPr>
              <a:t> test2.txt</a:t>
            </a:r>
          </a:p>
          <a:p>
            <a:pPr marL="109728" indent="0">
              <a:buNone/>
            </a:pPr>
            <a:r>
              <a:rPr lang="fr-FR" dirty="0" smtClean="0"/>
              <a:t>&gt; ils </a:t>
            </a:r>
            <a:r>
              <a:rPr lang="fr-FR" dirty="0"/>
              <a:t>-L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/</a:t>
            </a:r>
            <a:r>
              <a:rPr lang="fr-FR" dirty="0" err="1">
                <a:solidFill>
                  <a:srgbClr val="00B0F0"/>
                </a:solidFill>
              </a:rPr>
              <a:t>tempZone</a:t>
            </a:r>
            <a:r>
              <a:rPr lang="fr-FR" dirty="0">
                <a:solidFill>
                  <a:srgbClr val="00B0F0"/>
                </a:solidFill>
              </a:rPr>
              <a:t>/home/</a:t>
            </a:r>
            <a:r>
              <a:rPr lang="fr-FR" dirty="0" err="1">
                <a:solidFill>
                  <a:srgbClr val="00B0F0"/>
                </a:solidFill>
              </a:rPr>
              <a:t>nief</a:t>
            </a:r>
            <a:r>
              <a:rPr lang="fr-FR" dirty="0">
                <a:solidFill>
                  <a:srgbClr val="00B0F0"/>
                </a:solidFill>
              </a:rPr>
              <a:t>/test: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</a:t>
            </a:r>
            <a:r>
              <a:rPr lang="fr-FR" dirty="0" err="1">
                <a:solidFill>
                  <a:srgbClr val="00B0F0"/>
                </a:solidFill>
              </a:rPr>
              <a:t>nief</a:t>
            </a:r>
            <a:r>
              <a:rPr lang="fr-FR" dirty="0">
                <a:solidFill>
                  <a:srgbClr val="00B0F0"/>
                </a:solidFill>
              </a:rPr>
              <a:t>              0 demoResc7                    1994 2014-04-16.10:29 &amp; test1.txt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          </a:t>
            </a:r>
            <a:r>
              <a:rPr lang="fr-FR" dirty="0" err="1">
                <a:solidFill>
                  <a:srgbClr val="00B0F0"/>
                </a:solidFill>
              </a:rPr>
              <a:t>generic</a:t>
            </a:r>
            <a:r>
              <a:rPr lang="fr-FR" dirty="0">
                <a:solidFill>
                  <a:srgbClr val="00B0F0"/>
                </a:solidFill>
              </a:rPr>
              <a:t>    /</a:t>
            </a:r>
            <a:r>
              <a:rPr lang="fr-FR" dirty="0" err="1">
                <a:solidFill>
                  <a:srgbClr val="00B0F0"/>
                </a:solidFill>
              </a:rPr>
              <a:t>irods</a:t>
            </a:r>
            <a:r>
              <a:rPr lang="fr-FR" dirty="0">
                <a:solidFill>
                  <a:srgbClr val="00B0F0"/>
                </a:solidFill>
              </a:rPr>
              <a:t>/</a:t>
            </a:r>
            <a:r>
              <a:rPr lang="fr-FR" dirty="0" err="1">
                <a:solidFill>
                  <a:srgbClr val="00B0F0"/>
                </a:solidFill>
              </a:rPr>
              <a:t>Vault</a:t>
            </a:r>
            <a:r>
              <a:rPr lang="fr-FR" dirty="0">
                <a:solidFill>
                  <a:srgbClr val="00B0F0"/>
                </a:solidFill>
              </a:rPr>
              <a:t>/test/</a:t>
            </a:r>
            <a:r>
              <a:rPr lang="fr-FR" dirty="0" err="1">
                <a:solidFill>
                  <a:srgbClr val="00B0F0"/>
                </a:solidFill>
              </a:rPr>
              <a:t>demo</a:t>
            </a:r>
            <a:r>
              <a:rPr lang="fr-FR" dirty="0">
                <a:solidFill>
                  <a:srgbClr val="00B0F0"/>
                </a:solidFill>
              </a:rPr>
              <a:t>/home/</a:t>
            </a:r>
            <a:r>
              <a:rPr lang="fr-FR" dirty="0" err="1">
                <a:solidFill>
                  <a:srgbClr val="00B0F0"/>
                </a:solidFill>
              </a:rPr>
              <a:t>nief</a:t>
            </a:r>
            <a:r>
              <a:rPr lang="fr-FR" dirty="0">
                <a:solidFill>
                  <a:srgbClr val="00B0F0"/>
                </a:solidFill>
              </a:rPr>
              <a:t>/test/test1.txt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</a:t>
            </a:r>
            <a:r>
              <a:rPr lang="fr-FR" dirty="0" err="1">
                <a:solidFill>
                  <a:srgbClr val="00B0F0"/>
                </a:solidFill>
              </a:rPr>
              <a:t>nief</a:t>
            </a:r>
            <a:r>
              <a:rPr lang="fr-FR" dirty="0">
                <a:solidFill>
                  <a:srgbClr val="00B0F0"/>
                </a:solidFill>
              </a:rPr>
              <a:t>              0 demoResc7                     636 2014-04-16.10:29 &amp; test2.txt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  2d22d8057a96f13cde4b4a0219d13fbf        </a:t>
            </a:r>
            <a:r>
              <a:rPr lang="fr-FR" dirty="0" err="1">
                <a:solidFill>
                  <a:srgbClr val="00B0F0"/>
                </a:solidFill>
              </a:rPr>
              <a:t>generic</a:t>
            </a:r>
            <a:r>
              <a:rPr lang="fr-FR" dirty="0">
                <a:solidFill>
                  <a:srgbClr val="00B0F0"/>
                </a:solidFill>
              </a:rPr>
              <a:t>    /</a:t>
            </a:r>
            <a:r>
              <a:rPr lang="fr-FR" dirty="0" err="1">
                <a:solidFill>
                  <a:srgbClr val="00B0F0"/>
                </a:solidFill>
              </a:rPr>
              <a:t>irods</a:t>
            </a:r>
            <a:r>
              <a:rPr lang="fr-FR" dirty="0">
                <a:solidFill>
                  <a:srgbClr val="00B0F0"/>
                </a:solidFill>
              </a:rPr>
              <a:t>/</a:t>
            </a:r>
            <a:r>
              <a:rPr lang="fr-FR" dirty="0" err="1">
                <a:solidFill>
                  <a:srgbClr val="00B0F0"/>
                </a:solidFill>
              </a:rPr>
              <a:t>Vault</a:t>
            </a:r>
            <a:r>
              <a:rPr lang="fr-FR" dirty="0">
                <a:solidFill>
                  <a:srgbClr val="00B0F0"/>
                </a:solidFill>
              </a:rPr>
              <a:t>/test/</a:t>
            </a:r>
            <a:r>
              <a:rPr lang="fr-FR" dirty="0" err="1">
                <a:solidFill>
                  <a:srgbClr val="00B0F0"/>
                </a:solidFill>
              </a:rPr>
              <a:t>demo</a:t>
            </a:r>
            <a:r>
              <a:rPr lang="fr-FR" dirty="0">
                <a:solidFill>
                  <a:srgbClr val="00B0F0"/>
                </a:solidFill>
              </a:rPr>
              <a:t>/home/</a:t>
            </a:r>
            <a:r>
              <a:rPr lang="fr-FR" dirty="0" err="1">
                <a:solidFill>
                  <a:srgbClr val="00B0F0"/>
                </a:solidFill>
              </a:rPr>
              <a:t>nief</a:t>
            </a:r>
            <a:r>
              <a:rPr lang="fr-FR" dirty="0">
                <a:solidFill>
                  <a:srgbClr val="00B0F0"/>
                </a:solidFill>
              </a:rPr>
              <a:t>/test/test2.txt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</a:t>
            </a:r>
            <a:r>
              <a:rPr lang="fr-FR" dirty="0" err="1">
                <a:solidFill>
                  <a:srgbClr val="00B0F0"/>
                </a:solidFill>
              </a:rPr>
              <a:t>nief</a:t>
            </a:r>
            <a:r>
              <a:rPr lang="fr-FR" dirty="0">
                <a:solidFill>
                  <a:srgbClr val="00B0F0"/>
                </a:solidFill>
              </a:rPr>
              <a:t>              1 diskcache4                    636 2014-04-16.10:33 &amp; test2.txt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  2d22d8057a96f13cde4b4a0219d13fbf        </a:t>
            </a:r>
            <a:r>
              <a:rPr lang="fr-FR" dirty="0" err="1">
                <a:solidFill>
                  <a:srgbClr val="00B0F0"/>
                </a:solidFill>
              </a:rPr>
              <a:t>generic</a:t>
            </a:r>
            <a:r>
              <a:rPr lang="fr-FR" dirty="0">
                <a:solidFill>
                  <a:srgbClr val="00B0F0"/>
                </a:solidFill>
              </a:rPr>
              <a:t>    /</a:t>
            </a:r>
            <a:r>
              <a:rPr lang="fr-FR" dirty="0" err="1">
                <a:solidFill>
                  <a:srgbClr val="00B0F0"/>
                </a:solidFill>
              </a:rPr>
              <a:t>irods</a:t>
            </a:r>
            <a:r>
              <a:rPr lang="fr-FR" dirty="0">
                <a:solidFill>
                  <a:srgbClr val="00B0F0"/>
                </a:solidFill>
              </a:rPr>
              <a:t>/</a:t>
            </a:r>
            <a:r>
              <a:rPr lang="fr-FR" dirty="0" err="1">
                <a:solidFill>
                  <a:srgbClr val="00B0F0"/>
                </a:solidFill>
              </a:rPr>
              <a:t>Vault</a:t>
            </a:r>
            <a:r>
              <a:rPr lang="fr-FR" dirty="0">
                <a:solidFill>
                  <a:srgbClr val="00B0F0"/>
                </a:solidFill>
              </a:rPr>
              <a:t>/test/cache/home/</a:t>
            </a:r>
            <a:r>
              <a:rPr lang="fr-FR" dirty="0" err="1">
                <a:solidFill>
                  <a:srgbClr val="00B0F0"/>
                </a:solidFill>
              </a:rPr>
              <a:t>nief</a:t>
            </a:r>
            <a:r>
              <a:rPr lang="fr-FR" dirty="0">
                <a:solidFill>
                  <a:srgbClr val="00B0F0"/>
                </a:solidFill>
              </a:rPr>
              <a:t>/test/test2.txt</a:t>
            </a:r>
          </a:p>
          <a:p>
            <a:pPr marL="109728" indent="0">
              <a:buNone/>
            </a:pP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err="1" smtClean="0"/>
              <a:t>iRODS</a:t>
            </a:r>
            <a:r>
              <a:rPr lang="fr-FR" dirty="0" smtClean="0"/>
              <a:t> côté client: exemple d’utilisation de </a:t>
            </a:r>
            <a:r>
              <a:rPr lang="fr-FR" dirty="0" err="1" smtClean="0"/>
              <a:t>icommands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414919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109728" indent="0">
              <a:buNone/>
            </a:pPr>
            <a:r>
              <a:rPr lang="fr-FR" dirty="0" smtClean="0"/>
              <a:t>&gt; </a:t>
            </a:r>
            <a:r>
              <a:rPr lang="fr-FR" dirty="0" err="1" smtClean="0"/>
              <a:t>iput</a:t>
            </a:r>
            <a:r>
              <a:rPr lang="fr-FR" dirty="0" smtClean="0"/>
              <a:t> localfile.txt test3.txt</a:t>
            </a:r>
          </a:p>
          <a:p>
            <a:pPr marL="109728" indent="0">
              <a:buNone/>
            </a:pPr>
            <a:r>
              <a:rPr lang="fr-FR" dirty="0" smtClean="0"/>
              <a:t>&gt; ils </a:t>
            </a:r>
            <a:r>
              <a:rPr lang="fr-FR" dirty="0"/>
              <a:t>-A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/</a:t>
            </a:r>
            <a:r>
              <a:rPr lang="fr-FR" dirty="0" err="1">
                <a:solidFill>
                  <a:srgbClr val="00B0F0"/>
                </a:solidFill>
              </a:rPr>
              <a:t>tempZone</a:t>
            </a:r>
            <a:r>
              <a:rPr lang="fr-FR" dirty="0">
                <a:solidFill>
                  <a:srgbClr val="00B0F0"/>
                </a:solidFill>
              </a:rPr>
              <a:t>/home/</a:t>
            </a:r>
            <a:r>
              <a:rPr lang="fr-FR" dirty="0" err="1">
                <a:solidFill>
                  <a:srgbClr val="00B0F0"/>
                </a:solidFill>
              </a:rPr>
              <a:t>nief</a:t>
            </a:r>
            <a:r>
              <a:rPr lang="fr-FR" dirty="0">
                <a:solidFill>
                  <a:srgbClr val="00B0F0"/>
                </a:solidFill>
              </a:rPr>
              <a:t>/test: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      ACL - </a:t>
            </a:r>
            <a:r>
              <a:rPr lang="fr-FR" dirty="0" err="1">
                <a:solidFill>
                  <a:srgbClr val="00B0F0"/>
                </a:solidFill>
              </a:rPr>
              <a:t>nief#tempZone:own</a:t>
            </a:r>
            <a:r>
              <a:rPr lang="fr-FR" dirty="0">
                <a:solidFill>
                  <a:srgbClr val="00B0F0"/>
                </a:solidFill>
              </a:rPr>
              <a:t>   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      </a:t>
            </a:r>
            <a:r>
              <a:rPr lang="fr-FR" dirty="0" err="1">
                <a:solidFill>
                  <a:srgbClr val="00B0F0"/>
                </a:solidFill>
              </a:rPr>
              <a:t>Inheritance</a:t>
            </a:r>
            <a:r>
              <a:rPr lang="fr-FR" dirty="0">
                <a:solidFill>
                  <a:srgbClr val="00B0F0"/>
                </a:solidFill>
              </a:rPr>
              <a:t> - </a:t>
            </a:r>
            <a:r>
              <a:rPr lang="fr-FR" dirty="0" err="1">
                <a:solidFill>
                  <a:srgbClr val="00B0F0"/>
                </a:solidFill>
              </a:rPr>
              <a:t>Disabled</a:t>
            </a:r>
            <a:endParaRPr lang="fr-FR" dirty="0">
              <a:solidFill>
                <a:srgbClr val="00B0F0"/>
              </a:solidFill>
            </a:endParaRP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test1.txt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      ACL - </a:t>
            </a:r>
            <a:r>
              <a:rPr lang="fr-FR" dirty="0" err="1">
                <a:solidFill>
                  <a:srgbClr val="00B0F0"/>
                </a:solidFill>
              </a:rPr>
              <a:t>nief#tempZone:own</a:t>
            </a:r>
            <a:r>
              <a:rPr lang="fr-FR" dirty="0">
                <a:solidFill>
                  <a:srgbClr val="00B0F0"/>
                </a:solidFill>
              </a:rPr>
              <a:t>   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test2.txt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      ACL - </a:t>
            </a:r>
            <a:r>
              <a:rPr lang="fr-FR" dirty="0" err="1">
                <a:solidFill>
                  <a:srgbClr val="00B0F0"/>
                </a:solidFill>
              </a:rPr>
              <a:t>nief#tempZone:own</a:t>
            </a:r>
            <a:r>
              <a:rPr lang="fr-FR" dirty="0">
                <a:solidFill>
                  <a:srgbClr val="00B0F0"/>
                </a:solidFill>
              </a:rPr>
              <a:t>   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test3.txt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      ACL - </a:t>
            </a:r>
            <a:r>
              <a:rPr lang="fr-FR" dirty="0" err="1" smtClean="0">
                <a:solidFill>
                  <a:srgbClr val="00B0F0"/>
                </a:solidFill>
              </a:rPr>
              <a:t>nief#tempZone:own</a:t>
            </a:r>
            <a:endParaRPr lang="fr-FR" dirty="0" smtClean="0">
              <a:solidFill>
                <a:srgbClr val="00B0F0"/>
              </a:solidFill>
            </a:endParaRPr>
          </a:p>
          <a:p>
            <a:pPr marL="109728" indent="0">
              <a:buNone/>
            </a:pPr>
            <a:r>
              <a:rPr lang="fr-FR" dirty="0" smtClean="0"/>
              <a:t>&gt; </a:t>
            </a:r>
            <a:r>
              <a:rPr lang="fr-FR" dirty="0" err="1"/>
              <a:t>i</a:t>
            </a:r>
            <a:r>
              <a:rPr lang="fr-FR" dirty="0" err="1" smtClean="0"/>
              <a:t>chmod</a:t>
            </a:r>
            <a:r>
              <a:rPr lang="fr-FR" dirty="0" smtClean="0"/>
              <a:t> </a:t>
            </a:r>
            <a:r>
              <a:rPr lang="fr-FR" dirty="0" err="1" smtClean="0"/>
              <a:t>read</a:t>
            </a:r>
            <a:r>
              <a:rPr lang="fr-FR" dirty="0" smtClean="0"/>
              <a:t> </a:t>
            </a:r>
            <a:r>
              <a:rPr lang="fr-FR" dirty="0" err="1"/>
              <a:t>cardenas</a:t>
            </a:r>
            <a:r>
              <a:rPr lang="fr-FR" dirty="0"/>
              <a:t> /</a:t>
            </a:r>
            <a:r>
              <a:rPr lang="fr-FR" dirty="0" err="1" smtClean="0"/>
              <a:t>tempZone</a:t>
            </a:r>
            <a:r>
              <a:rPr lang="fr-FR" dirty="0" smtClean="0"/>
              <a:t>/home/</a:t>
            </a:r>
            <a:r>
              <a:rPr lang="fr-FR" dirty="0" err="1" smtClean="0"/>
              <a:t>nief</a:t>
            </a:r>
            <a:r>
              <a:rPr lang="fr-FR" dirty="0" smtClean="0"/>
              <a:t>/test/test3.txt</a:t>
            </a:r>
          </a:p>
          <a:p>
            <a:pPr marL="109728" indent="0">
              <a:buNone/>
            </a:pPr>
            <a:r>
              <a:rPr lang="fr-FR" dirty="0" smtClean="0"/>
              <a:t>&gt; ils </a:t>
            </a:r>
            <a:r>
              <a:rPr lang="fr-FR" dirty="0"/>
              <a:t>-A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/</a:t>
            </a:r>
            <a:r>
              <a:rPr lang="fr-FR" dirty="0" err="1">
                <a:solidFill>
                  <a:srgbClr val="00B0F0"/>
                </a:solidFill>
              </a:rPr>
              <a:t>tempZone</a:t>
            </a:r>
            <a:r>
              <a:rPr lang="fr-FR" dirty="0">
                <a:solidFill>
                  <a:srgbClr val="00B0F0"/>
                </a:solidFill>
              </a:rPr>
              <a:t>/home/</a:t>
            </a:r>
            <a:r>
              <a:rPr lang="fr-FR" dirty="0" err="1">
                <a:solidFill>
                  <a:srgbClr val="00B0F0"/>
                </a:solidFill>
              </a:rPr>
              <a:t>nief</a:t>
            </a:r>
            <a:r>
              <a:rPr lang="fr-FR" dirty="0">
                <a:solidFill>
                  <a:srgbClr val="00B0F0"/>
                </a:solidFill>
              </a:rPr>
              <a:t>/test: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      ACL - </a:t>
            </a:r>
            <a:r>
              <a:rPr lang="fr-FR" dirty="0" err="1">
                <a:solidFill>
                  <a:srgbClr val="00B0F0"/>
                </a:solidFill>
              </a:rPr>
              <a:t>nief#tempZone:own</a:t>
            </a:r>
            <a:r>
              <a:rPr lang="fr-FR" dirty="0">
                <a:solidFill>
                  <a:srgbClr val="00B0F0"/>
                </a:solidFill>
              </a:rPr>
              <a:t>   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      </a:t>
            </a:r>
            <a:r>
              <a:rPr lang="fr-FR" dirty="0" err="1">
                <a:solidFill>
                  <a:srgbClr val="00B0F0"/>
                </a:solidFill>
              </a:rPr>
              <a:t>Inheritance</a:t>
            </a:r>
            <a:r>
              <a:rPr lang="fr-FR" dirty="0">
                <a:solidFill>
                  <a:srgbClr val="00B0F0"/>
                </a:solidFill>
              </a:rPr>
              <a:t> - </a:t>
            </a:r>
            <a:r>
              <a:rPr lang="fr-FR" dirty="0" err="1">
                <a:solidFill>
                  <a:srgbClr val="00B0F0"/>
                </a:solidFill>
              </a:rPr>
              <a:t>Disabled</a:t>
            </a:r>
            <a:endParaRPr lang="fr-FR" dirty="0">
              <a:solidFill>
                <a:srgbClr val="00B0F0"/>
              </a:solidFill>
            </a:endParaRP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test1.txt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      ACL - </a:t>
            </a:r>
            <a:r>
              <a:rPr lang="fr-FR" dirty="0" err="1">
                <a:solidFill>
                  <a:srgbClr val="00B0F0"/>
                </a:solidFill>
              </a:rPr>
              <a:t>nief#tempZone:own</a:t>
            </a:r>
            <a:r>
              <a:rPr lang="fr-FR" dirty="0">
                <a:solidFill>
                  <a:srgbClr val="00B0F0"/>
                </a:solidFill>
              </a:rPr>
              <a:t>   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test2.txt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      ACL - </a:t>
            </a:r>
            <a:r>
              <a:rPr lang="fr-FR" dirty="0" err="1">
                <a:solidFill>
                  <a:srgbClr val="00B0F0"/>
                </a:solidFill>
              </a:rPr>
              <a:t>nief#tempZone:own</a:t>
            </a:r>
            <a:r>
              <a:rPr lang="fr-FR" dirty="0">
                <a:solidFill>
                  <a:srgbClr val="00B0F0"/>
                </a:solidFill>
              </a:rPr>
              <a:t>   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test3.txt</a:t>
            </a:r>
          </a:p>
          <a:p>
            <a:pPr marL="109728" indent="0">
              <a:buNone/>
            </a:pPr>
            <a:r>
              <a:rPr lang="fr-FR" dirty="0">
                <a:solidFill>
                  <a:srgbClr val="00B0F0"/>
                </a:solidFill>
              </a:rPr>
              <a:t>        ACL - </a:t>
            </a:r>
            <a:r>
              <a:rPr lang="fr-FR" dirty="0" err="1">
                <a:solidFill>
                  <a:srgbClr val="00B0F0"/>
                </a:solidFill>
              </a:rPr>
              <a:t>nief#tempZone:own</a:t>
            </a:r>
            <a:r>
              <a:rPr lang="fr-FR" dirty="0">
                <a:solidFill>
                  <a:srgbClr val="00B0F0"/>
                </a:solidFill>
              </a:rPr>
              <a:t>   </a:t>
            </a:r>
            <a:r>
              <a:rPr lang="fr-FR" dirty="0" err="1">
                <a:solidFill>
                  <a:srgbClr val="00B0F0"/>
                </a:solidFill>
              </a:rPr>
              <a:t>cardenas#tempZone:read</a:t>
            </a:r>
            <a:r>
              <a:rPr lang="fr-FR" dirty="0">
                <a:solidFill>
                  <a:srgbClr val="00B0F0"/>
                </a:solidFill>
              </a:rPr>
              <a:t> </a:t>
            </a:r>
            <a:r>
              <a:rPr lang="fr-FR" dirty="0" err="1">
                <a:solidFill>
                  <a:srgbClr val="00B0F0"/>
                </a:solidFill>
              </a:rPr>
              <a:t>object</a:t>
            </a:r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err="1"/>
              <a:t>iRODS</a:t>
            </a:r>
            <a:r>
              <a:rPr lang="fr-FR" dirty="0"/>
              <a:t> côté client: exemple d’utilisation de </a:t>
            </a:r>
            <a:r>
              <a:rPr lang="fr-FR" dirty="0" err="1" smtClean="0"/>
              <a:t>icommands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9743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err="1" smtClean="0"/>
              <a:t>iRODS</a:t>
            </a:r>
            <a:r>
              <a:rPr lang="fr-FR" dirty="0" smtClean="0"/>
              <a:t> côté clients: interfaces graphiques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22</a:t>
            </a:fld>
            <a:endParaRPr lang="fr-FR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4" y="548680"/>
            <a:ext cx="4700021" cy="2827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4932040" y="1124744"/>
            <a:ext cx="366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Interface web: PHP + </a:t>
            </a:r>
            <a:r>
              <a:rPr lang="fr-FR" dirty="0" err="1" smtClean="0"/>
              <a:t>javascript</a:t>
            </a:r>
            <a:endParaRPr lang="fr-FR" dirty="0"/>
          </a:p>
        </p:txBody>
      </p:sp>
      <p:pic>
        <p:nvPicPr>
          <p:cNvPr id="1026" name="Picture 2" descr="iDropBrow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140968"/>
            <a:ext cx="4752528" cy="3270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179512" y="4293096"/>
            <a:ext cx="37444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iDROP</a:t>
            </a:r>
            <a:r>
              <a:rPr lang="fr-FR" dirty="0" smtClean="0"/>
              <a:t>: Interface Java autonome</a:t>
            </a:r>
          </a:p>
          <a:p>
            <a:endParaRPr lang="fr-FR" dirty="0" smtClean="0"/>
          </a:p>
          <a:p>
            <a:r>
              <a:rPr lang="fr-FR" dirty="0" smtClean="0"/>
              <a:t>Ou </a:t>
            </a:r>
            <a:r>
              <a:rPr lang="fr-FR" dirty="0" err="1" smtClean="0"/>
              <a:t>iDROP</a:t>
            </a:r>
            <a:r>
              <a:rPr lang="fr-FR" dirty="0" smtClean="0"/>
              <a:t>-web: interface Web avec applet à la mode </a:t>
            </a:r>
            <a:r>
              <a:rPr lang="fr-FR" dirty="0" err="1" smtClean="0"/>
              <a:t>DropBox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66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Gère les données de plus de 30 groupes.</a:t>
            </a:r>
          </a:p>
          <a:p>
            <a:r>
              <a:rPr lang="fr-FR" dirty="0" smtClean="0"/>
              <a:t>8.3 Po (70 </a:t>
            </a:r>
            <a:r>
              <a:rPr lang="fr-FR" dirty="0" err="1" smtClean="0"/>
              <a:t>milllions</a:t>
            </a:r>
            <a:r>
              <a:rPr lang="fr-FR" dirty="0" smtClean="0"/>
              <a:t> de fichiers) actuellement stockés dans </a:t>
            </a:r>
            <a:r>
              <a:rPr lang="fr-FR" dirty="0" err="1" smtClean="0"/>
              <a:t>iRODS</a:t>
            </a:r>
            <a:r>
              <a:rPr lang="fr-FR" dirty="0" smtClean="0"/>
              <a:t>:</a:t>
            </a:r>
          </a:p>
          <a:p>
            <a:pPr lvl="1"/>
            <a:r>
              <a:rPr lang="fr-FR" dirty="0" smtClean="0"/>
              <a:t>Accès aux données à partir de sites distants pour projets internationaux.</a:t>
            </a:r>
          </a:p>
          <a:p>
            <a:pPr lvl="1"/>
            <a:r>
              <a:rPr lang="fr-FR" dirty="0" smtClean="0"/>
              <a:t>Certaines zones interfacées avec des zones distantes.</a:t>
            </a:r>
          </a:p>
          <a:p>
            <a:pPr lvl="1"/>
            <a:r>
              <a:rPr lang="fr-FR" dirty="0" smtClean="0"/>
              <a:t>Serveurs de données peuvent être hors CC-IN2P3.</a:t>
            </a:r>
          </a:p>
          <a:p>
            <a:pPr lvl="1"/>
            <a:r>
              <a:rPr lang="fr-FR" dirty="0" smtClean="0"/>
              <a:t>Taux d’accroissement observé: 20 To / jour.</a:t>
            </a:r>
          </a:p>
          <a:p>
            <a:pPr lvl="1"/>
            <a:r>
              <a:rPr lang="fr-FR" dirty="0" smtClean="0"/>
              <a:t>Sur le campus:</a:t>
            </a:r>
          </a:p>
          <a:p>
            <a:pPr lvl="2"/>
            <a:r>
              <a:rPr lang="fr-FR" dirty="0" smtClean="0"/>
              <a:t>LBBE.</a:t>
            </a:r>
          </a:p>
          <a:p>
            <a:pPr lvl="2"/>
            <a:r>
              <a:rPr lang="fr-FR" dirty="0" smtClean="0"/>
              <a:t>INSA (</a:t>
            </a:r>
            <a:r>
              <a:rPr lang="fr-FR" dirty="0" err="1" smtClean="0"/>
              <a:t>Creatis</a:t>
            </a:r>
            <a:r>
              <a:rPr lang="fr-FR" dirty="0" smtClean="0"/>
              <a:t> …).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Utilisation de </a:t>
            </a:r>
            <a:r>
              <a:rPr lang="fr-FR" dirty="0" err="1" smtClean="0"/>
              <a:t>iRODS</a:t>
            </a:r>
            <a:r>
              <a:rPr lang="fr-FR" dirty="0" smtClean="0"/>
              <a:t> au CC-IN2P3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2846125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Exemple d’utilisation de </a:t>
            </a:r>
            <a:r>
              <a:rPr lang="fr-FR" dirty="0" err="1" smtClean="0"/>
              <a:t>iRODS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24</a:t>
            </a:fld>
            <a:endParaRPr lang="fr-FR" dirty="0"/>
          </a:p>
        </p:txBody>
      </p:sp>
      <p:pic>
        <p:nvPicPr>
          <p:cNvPr id="7" name="Picture 2" descr="BaBa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088669"/>
            <a:ext cx="5539743" cy="391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5890195" y="1628800"/>
            <a:ext cx="316835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fr-FR" dirty="0" smtClean="0"/>
              <a:t> </a:t>
            </a:r>
            <a:r>
              <a:rPr lang="fr-F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BaBar</a:t>
            </a:r>
            <a:r>
              <a:rPr lang="fr-FR" dirty="0" smtClean="0">
                <a:latin typeface="Arial" panose="020B0604020202020204" pitchFamily="34" charset="0"/>
                <a:cs typeface="Arial" panose="020B0604020202020204" pitchFamily="34" charset="0"/>
              </a:rPr>
              <a:t>: expérience HEP à SLAC (Stanford). 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archive à Lyon de la totalité des données(2 Po).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transfert automatique de bande à bande (côté client: </a:t>
            </a:r>
            <a:r>
              <a:rPr lang="fr-FR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simple </a:t>
            </a:r>
            <a:r>
              <a:rPr lang="fr-FR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icp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): 3-4 To/jour (pas de limitation).</a:t>
            </a:r>
          </a:p>
          <a:p>
            <a:pPr>
              <a:buFont typeface="Arial" pitchFamily="34" charset="0"/>
              <a:buChar char="•"/>
            </a:pP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possibilité pour un </a:t>
            </a:r>
            <a:r>
              <a:rPr lang="fr-F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admin</a:t>
            </a:r>
            <a:r>
              <a:rPr lang="fr-F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à SLAC de récupérer des fichiers perdus dans la zone de Lyon.</a:t>
            </a:r>
          </a:p>
        </p:txBody>
      </p:sp>
    </p:spTree>
    <p:extLst>
      <p:ext uri="{BB962C8B-B14F-4D97-AF65-F5344CB8AC3E}">
        <p14:creationId xmlns:p14="http://schemas.microsoft.com/office/powerpoint/2010/main" val="2403191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fr-FR" dirty="0" smtClean="0"/>
              <a:t>Neurosciences:</a:t>
            </a:r>
          </a:p>
          <a:p>
            <a:pPr lvl="1"/>
            <a:r>
              <a:rPr lang="fr-FR" dirty="0" smtClean="0"/>
              <a:t>Archivage, partage de données.</a:t>
            </a:r>
          </a:p>
          <a:p>
            <a:pPr lvl="1"/>
            <a:r>
              <a:rPr lang="fr-FR" dirty="0" smtClean="0"/>
              <a:t>Imagerie animalière: </a:t>
            </a:r>
          </a:p>
          <a:p>
            <a:pPr lvl="2"/>
            <a:r>
              <a:rPr lang="fr-FR" dirty="0"/>
              <a:t>E</a:t>
            </a:r>
            <a:r>
              <a:rPr lang="fr-FR" dirty="0" smtClean="0"/>
              <a:t>xtraction automatique de métadonnées de fichiers DICOM pour effectuer des recherches de fichiers ultérieurement.</a:t>
            </a:r>
          </a:p>
          <a:p>
            <a:r>
              <a:rPr lang="fr-FR" dirty="0" smtClean="0"/>
              <a:t>Sciences du vivant, biomédical:</a:t>
            </a:r>
          </a:p>
          <a:p>
            <a:pPr lvl="1"/>
            <a:r>
              <a:rPr lang="fr-FR" dirty="0" smtClean="0"/>
              <a:t>Accès, archivage de données en phylogénie etc..</a:t>
            </a:r>
          </a:p>
          <a:p>
            <a:pPr lvl="2"/>
            <a:r>
              <a:rPr lang="fr-FR" dirty="0" smtClean="0"/>
              <a:t>Réplication automatique de données sur plusieurs supports (disques, bandes).</a:t>
            </a:r>
          </a:p>
          <a:p>
            <a:pPr lvl="1"/>
            <a:r>
              <a:rPr lang="fr-FR" dirty="0" smtClean="0"/>
              <a:t>Partage de données pour un projet travaillant sur les thromboses:</a:t>
            </a:r>
          </a:p>
          <a:p>
            <a:pPr lvl="2"/>
            <a:r>
              <a:rPr lang="fr-FR" dirty="0" smtClean="0"/>
              <a:t>Extraction automatique de métadonnées sur les fichiers mis dans </a:t>
            </a:r>
            <a:r>
              <a:rPr lang="fr-FR" dirty="0" err="1" smtClean="0"/>
              <a:t>iRODS</a:t>
            </a:r>
            <a:r>
              <a:rPr lang="fr-FR" dirty="0" smtClean="0"/>
              <a:t>.</a:t>
            </a:r>
          </a:p>
          <a:p>
            <a:r>
              <a:rPr lang="fr-FR" dirty="0" smtClean="0"/>
              <a:t>Divers domaines:</a:t>
            </a:r>
          </a:p>
          <a:p>
            <a:pPr lvl="1"/>
            <a:r>
              <a:rPr lang="fr-FR" dirty="0" smtClean="0"/>
              <a:t>Workflow sur les données: </a:t>
            </a:r>
          </a:p>
          <a:p>
            <a:pPr lvl="2"/>
            <a:r>
              <a:rPr lang="fr-FR" dirty="0"/>
              <a:t>E</a:t>
            </a:r>
            <a:r>
              <a:rPr lang="fr-FR" smtClean="0"/>
              <a:t>xtraction </a:t>
            </a:r>
            <a:r>
              <a:rPr lang="fr-FR" dirty="0" smtClean="0"/>
              <a:t>d’archive tar, enregistrement dans un système d’information extérieur (</a:t>
            </a:r>
            <a:r>
              <a:rPr lang="fr-FR" dirty="0" err="1" smtClean="0"/>
              <a:t>Fedora</a:t>
            </a:r>
            <a:r>
              <a:rPr lang="fr-FR" dirty="0" smtClean="0"/>
              <a:t>-Common).</a:t>
            </a:r>
          </a:p>
          <a:p>
            <a:pPr lvl="1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Exemples d’utilisation de </a:t>
            </a:r>
            <a:r>
              <a:rPr lang="fr-FR" dirty="0" err="1" smtClean="0"/>
              <a:t>iRODS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84370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 smtClean="0"/>
              <a:t>Utilisateurs de </a:t>
            </a:r>
            <a:r>
              <a:rPr lang="fr-FR" dirty="0" err="1" smtClean="0"/>
              <a:t>iRODS</a:t>
            </a:r>
            <a:r>
              <a:rPr lang="fr-FR" dirty="0" smtClean="0"/>
              <a:t> dans de nombreux domaines (exemples):</a:t>
            </a:r>
          </a:p>
          <a:p>
            <a:pPr lvl="1"/>
            <a:r>
              <a:rPr lang="fr-FR" dirty="0" smtClean="0"/>
              <a:t>France: </a:t>
            </a:r>
            <a:r>
              <a:rPr lang="fr-FR" dirty="0" err="1" smtClean="0"/>
              <a:t>BnF</a:t>
            </a:r>
            <a:r>
              <a:rPr lang="fr-FR" dirty="0" smtClean="0"/>
              <a:t>, </a:t>
            </a:r>
            <a:r>
              <a:rPr lang="fr-FR" dirty="0" err="1" smtClean="0"/>
              <a:t>Obs</a:t>
            </a:r>
            <a:r>
              <a:rPr lang="fr-FR" dirty="0" smtClean="0"/>
              <a:t> de Strasbourg, CINES.</a:t>
            </a:r>
          </a:p>
          <a:p>
            <a:pPr lvl="1"/>
            <a:r>
              <a:rPr lang="fr-FR" dirty="0" smtClean="0"/>
              <a:t>USA: NASA, NOAO.</a:t>
            </a:r>
          </a:p>
          <a:p>
            <a:pPr lvl="1"/>
            <a:r>
              <a:rPr lang="fr-FR" dirty="0" smtClean="0"/>
              <a:t>Projets européens: EUDAT.</a:t>
            </a:r>
          </a:p>
          <a:p>
            <a:pPr lvl="1"/>
            <a:r>
              <a:rPr lang="fr-FR" dirty="0" smtClean="0"/>
              <a:t>Entreprises: DDN.</a:t>
            </a:r>
          </a:p>
          <a:p>
            <a:r>
              <a:rPr lang="fr-FR" dirty="0" smtClean="0"/>
              <a:t>Usage de </a:t>
            </a:r>
            <a:r>
              <a:rPr lang="fr-FR" dirty="0" err="1" smtClean="0"/>
              <a:t>iRODS</a:t>
            </a:r>
            <a:r>
              <a:rPr lang="fr-FR" dirty="0" smtClean="0"/>
              <a:t> très intéressant pour:</a:t>
            </a:r>
          </a:p>
          <a:p>
            <a:pPr lvl="1"/>
            <a:r>
              <a:rPr lang="fr-FR" dirty="0" smtClean="0"/>
              <a:t>Le partage et distribution de données sur plusieurs supports ou sites.</a:t>
            </a:r>
          </a:p>
          <a:p>
            <a:pPr lvl="1"/>
            <a:r>
              <a:rPr lang="fr-FR" dirty="0" smtClean="0"/>
              <a:t>La gestion du cycle de vie de données.</a:t>
            </a:r>
          </a:p>
          <a:p>
            <a:pPr lvl="1"/>
            <a:r>
              <a:rPr lang="fr-FR" dirty="0" smtClean="0"/>
              <a:t>L’archivage.</a:t>
            </a:r>
          </a:p>
          <a:p>
            <a:pPr lvl="1"/>
            <a:r>
              <a:rPr lang="fr-FR" dirty="0" smtClean="0"/>
              <a:t>Intégration de workflow complexe.</a:t>
            </a:r>
          </a:p>
          <a:p>
            <a:r>
              <a:rPr lang="fr-FR" dirty="0" smtClean="0"/>
              <a:t>Outil multi OS.</a:t>
            </a:r>
          </a:p>
          <a:p>
            <a:r>
              <a:rPr lang="fr-FR" dirty="0" smtClean="0"/>
              <a:t>Perspectives:</a:t>
            </a:r>
          </a:p>
          <a:p>
            <a:pPr lvl="1"/>
            <a:r>
              <a:rPr lang="fr-FR" dirty="0" smtClean="0"/>
              <a:t>Nouvelle version majeure pilotée par le consortium </a:t>
            </a:r>
            <a:r>
              <a:rPr lang="fr-FR" dirty="0" err="1" smtClean="0"/>
              <a:t>iRODS</a:t>
            </a:r>
            <a:r>
              <a:rPr lang="fr-FR" dirty="0" smtClean="0"/>
              <a:t>: 4.0.0</a:t>
            </a:r>
          </a:p>
          <a:p>
            <a:pPr lvl="1"/>
            <a:r>
              <a:rPr lang="fr-FR" dirty="0" smtClean="0"/>
              <a:t>Architecture plus modulaire.</a:t>
            </a:r>
          </a:p>
          <a:p>
            <a:endParaRPr lang="fr-FR" dirty="0" smtClean="0"/>
          </a:p>
          <a:p>
            <a:pPr lvl="1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Conclusion, perspectives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679037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hlinkClick r:id="rId2"/>
              </a:rPr>
              <a:t>https://irods.org</a:t>
            </a:r>
            <a:r>
              <a:rPr lang="fr-FR" dirty="0" smtClean="0">
                <a:hlinkClick r:id="rId2"/>
              </a:rPr>
              <a:t>/</a:t>
            </a:r>
            <a:endParaRPr lang="fr-FR" dirty="0" smtClean="0"/>
          </a:p>
          <a:p>
            <a:r>
              <a:rPr lang="fr-FR" dirty="0">
                <a:hlinkClick r:id="rId3"/>
              </a:rPr>
              <a:t>https://wiki.irods.org</a:t>
            </a:r>
            <a:r>
              <a:rPr lang="fr-FR" dirty="0" smtClean="0">
                <a:hlinkClick r:id="rId3"/>
              </a:rPr>
              <a:t>/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Références 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27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372304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Centre de données travaillant souvent pour des collaborations dispersées géographiquement (du campus à l’international).</a:t>
            </a:r>
          </a:p>
          <a:p>
            <a:r>
              <a:rPr lang="fr-FR" dirty="0" smtClean="0"/>
              <a:t>Exemples:</a:t>
            </a:r>
          </a:p>
          <a:p>
            <a:pPr lvl="1"/>
            <a:r>
              <a:rPr lang="fr-FR" dirty="0" smtClean="0"/>
              <a:t>Physique des particules: CERN, SLAC (USA), </a:t>
            </a:r>
            <a:r>
              <a:rPr lang="fr-FR" dirty="0" err="1" smtClean="0"/>
              <a:t>Fermilab</a:t>
            </a:r>
            <a:r>
              <a:rPr lang="fr-FR" dirty="0" smtClean="0"/>
              <a:t> (USA) etc…</a:t>
            </a:r>
          </a:p>
          <a:p>
            <a:pPr lvl="1"/>
            <a:r>
              <a:rPr lang="fr-FR" dirty="0" smtClean="0"/>
              <a:t>Astrophysique/</a:t>
            </a:r>
            <a:r>
              <a:rPr lang="fr-FR" dirty="0" err="1" smtClean="0"/>
              <a:t>astroparticule</a:t>
            </a:r>
            <a:r>
              <a:rPr lang="fr-FR" dirty="0" smtClean="0"/>
              <a:t>: Auger (Argentine), HESS (Namibie), AMS (ISS), CFHT (Hawaï), etc...</a:t>
            </a:r>
          </a:p>
          <a:p>
            <a:pPr lvl="1"/>
            <a:r>
              <a:rPr lang="fr-FR" dirty="0" smtClean="0"/>
              <a:t>Sciences Humaines: </a:t>
            </a:r>
            <a:r>
              <a:rPr lang="fr-FR" dirty="0" err="1" smtClean="0"/>
              <a:t>Huma-Num</a:t>
            </a:r>
            <a:r>
              <a:rPr lang="fr-FR" dirty="0" smtClean="0"/>
              <a:t>, CLARIN, etc…</a:t>
            </a:r>
          </a:p>
          <a:p>
            <a:pPr lvl="1"/>
            <a:r>
              <a:rPr lang="fr-FR" dirty="0" smtClean="0"/>
              <a:t>Campus: plateforme d’échanges de données (bureau virtuel…)</a:t>
            </a:r>
          </a:p>
          <a:p>
            <a:pPr marL="393192" lvl="1" indent="0">
              <a:buNone/>
            </a:pPr>
            <a:endParaRPr lang="fr-FR" dirty="0" smtClean="0"/>
          </a:p>
          <a:p>
            <a:pPr marL="109728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Environnements distribués.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>
          <a:xfrm>
            <a:off x="-15627" y="0"/>
            <a:ext cx="9144000" cy="457200"/>
          </a:xfrm>
        </p:spPr>
        <p:txBody>
          <a:bodyPr/>
          <a:lstStyle/>
          <a:p>
            <a:pPr algn="ctr"/>
            <a:r>
              <a:rPr lang="fr-FR" dirty="0" smtClean="0"/>
              <a:t>Gestion des données scientifiques: contexte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6590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Archivage.</a:t>
            </a:r>
          </a:p>
          <a:p>
            <a:r>
              <a:rPr lang="fr-FR" dirty="0" smtClean="0"/>
              <a:t>Gestion du cycle de vie des données.</a:t>
            </a:r>
          </a:p>
          <a:p>
            <a:r>
              <a:rPr lang="fr-FR" dirty="0" smtClean="0"/>
              <a:t>Distribution de données multi-sites.</a:t>
            </a:r>
          </a:p>
          <a:p>
            <a:r>
              <a:rPr lang="fr-FR" dirty="0" smtClean="0"/>
              <a:t>Partage de données pour accès longue distance.</a:t>
            </a:r>
          </a:p>
          <a:p>
            <a:r>
              <a:rPr lang="fr-FR" dirty="0" smtClean="0"/>
              <a:t>Recherche de données.</a:t>
            </a:r>
          </a:p>
          <a:p>
            <a:r>
              <a:rPr lang="fr-FR" dirty="0" smtClean="0"/>
              <a:t>Traitement distribué de données.</a:t>
            </a:r>
          </a:p>
          <a:p>
            <a:endParaRPr lang="fr-FR" dirty="0"/>
          </a:p>
          <a:p>
            <a:r>
              <a:rPr lang="fr-FR" dirty="0" smtClean="0"/>
              <a:t>Moyens de stockage hétérogène:</a:t>
            </a:r>
          </a:p>
          <a:p>
            <a:pPr lvl="1"/>
            <a:r>
              <a:rPr lang="fr-FR" dirty="0" smtClean="0"/>
              <a:t>Au niveau du format des données (faiblement ou fortement structurées): fichiers plats, bases de données (RDBMS…), flux de données.</a:t>
            </a:r>
          </a:p>
          <a:p>
            <a:pPr lvl="1"/>
            <a:r>
              <a:rPr lang="fr-FR" dirty="0" smtClean="0"/>
              <a:t>Au niveau des media (disques, bandes), serveurs.</a:t>
            </a:r>
          </a:p>
          <a:p>
            <a:pPr lvl="1"/>
            <a:r>
              <a:rPr lang="fr-FR" dirty="0" smtClean="0"/>
              <a:t>Protocoles d’accès aux données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/>
              <a:t>Gestion des données scientifiques: </a:t>
            </a:r>
            <a:r>
              <a:rPr lang="fr-FR" dirty="0" smtClean="0"/>
              <a:t>besoins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235917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Système d’exploitation hétérogènes:</a:t>
            </a:r>
          </a:p>
          <a:p>
            <a:pPr lvl="1"/>
            <a:r>
              <a:rPr lang="fr-FR" dirty="0" smtClean="0"/>
              <a:t>Côté serveurs.</a:t>
            </a:r>
          </a:p>
          <a:p>
            <a:pPr lvl="1"/>
            <a:r>
              <a:rPr lang="fr-FR" dirty="0" smtClean="0"/>
              <a:t>Côté clients.</a:t>
            </a:r>
          </a:p>
          <a:p>
            <a:pPr>
              <a:buFont typeface="Wingdings"/>
              <a:buChar char="è"/>
            </a:pPr>
            <a:r>
              <a:rPr lang="fr-FR" b="1" dirty="0" smtClean="0">
                <a:sym typeface="Wingdings" panose="05000000000000000000" pitchFamily="2" charset="2"/>
              </a:rPr>
              <a:t>Fédérer tout ceci d’une façon homogène.</a:t>
            </a:r>
          </a:p>
          <a:p>
            <a:r>
              <a:rPr lang="fr-FR" dirty="0" smtClean="0"/>
              <a:t>Besoin de virtualiser le stockage:</a:t>
            </a:r>
          </a:p>
          <a:p>
            <a:pPr lvl="1"/>
            <a:r>
              <a:rPr lang="fr-FR" dirty="0" smtClean="0"/>
              <a:t>Vue logique des données unique à l’ensemble des utilisateurs (</a:t>
            </a:r>
            <a:r>
              <a:rPr lang="fr-FR" dirty="0" err="1" smtClean="0"/>
              <a:t>qque</a:t>
            </a:r>
            <a:r>
              <a:rPr lang="fr-FR" dirty="0" smtClean="0"/>
              <a:t> soit sa localisation).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Organisation physique des données découplées de l’organisation logique.</a:t>
            </a:r>
          </a:p>
          <a:p>
            <a:pPr marL="393192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  Migration des données vers nouveau matériel/soft transparent pour l’utilisateur final.</a:t>
            </a:r>
            <a:endParaRPr lang="fr-FR" dirty="0" smtClean="0"/>
          </a:p>
          <a:p>
            <a:pPr lvl="1"/>
            <a:r>
              <a:rPr lang="fr-FR" dirty="0" smtClean="0"/>
              <a:t>Organisation virtuelle (OV) des utilisateurs:</a:t>
            </a:r>
          </a:p>
          <a:p>
            <a:pPr lvl="2"/>
            <a:r>
              <a:rPr lang="fr-FR" dirty="0" smtClean="0"/>
              <a:t>ID unique par utilisateur.</a:t>
            </a:r>
          </a:p>
          <a:p>
            <a:pPr lvl="2"/>
            <a:r>
              <a:rPr lang="fr-FR" dirty="0" smtClean="0"/>
              <a:t>Organisation par groupes, rôle (simple utilisateur, </a:t>
            </a:r>
            <a:r>
              <a:rPr lang="fr-FR" dirty="0" err="1" smtClean="0"/>
              <a:t>admin</a:t>
            </a:r>
            <a:r>
              <a:rPr lang="fr-FR" dirty="0" smtClean="0"/>
              <a:t>,…).</a:t>
            </a:r>
          </a:p>
          <a:p>
            <a:pPr lvl="2"/>
            <a:r>
              <a:rPr lang="fr-FR" dirty="0" smtClean="0"/>
              <a:t>Droits d’accès aux données au sein de l’OV.</a:t>
            </a:r>
          </a:p>
          <a:p>
            <a:pPr lvl="1"/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Virtualisation du stockage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2937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Virtualisation du stockage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6</a:t>
            </a:fld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855415"/>
            <a:ext cx="8499841" cy="5112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55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Virtualisation du stockage pas suffisante.</a:t>
            </a:r>
          </a:p>
          <a:p>
            <a:r>
              <a:rPr lang="fr-FR" dirty="0" smtClean="0"/>
              <a:t>Pour les application clientes:</a:t>
            </a:r>
          </a:p>
          <a:p>
            <a:pPr lvl="1"/>
            <a:r>
              <a:rPr lang="fr-FR" dirty="0" smtClean="0"/>
              <a:t>A priori pas de protection.</a:t>
            </a:r>
          </a:p>
          <a:p>
            <a:pPr lvl="1"/>
            <a:r>
              <a:rPr lang="fr-FR" dirty="0" smtClean="0"/>
              <a:t>Pas de garantie de la stricte application d’une politique de gestion des données.</a:t>
            </a:r>
          </a:p>
          <a:p>
            <a:r>
              <a:rPr lang="fr-FR" dirty="0" smtClean="0"/>
              <a:t>Réel besoin pour un projet de distribution/archivage/… des données de définir une politique cohérente pour:</a:t>
            </a:r>
          </a:p>
          <a:p>
            <a:pPr lvl="1"/>
            <a:r>
              <a:rPr lang="fr-FR" dirty="0" smtClean="0"/>
              <a:t>La gestion des données.</a:t>
            </a:r>
          </a:p>
          <a:p>
            <a:pPr lvl="1"/>
            <a:r>
              <a:rPr lang="fr-FR" dirty="0" smtClean="0"/>
              <a:t>La gestion des ressources de stockage.</a:t>
            </a:r>
          </a:p>
          <a:p>
            <a:r>
              <a:rPr lang="fr-FR" dirty="0" smtClean="0"/>
              <a:t>Aucun </a:t>
            </a:r>
            <a:r>
              <a:rPr lang="fr-FR" dirty="0" err="1" smtClean="0"/>
              <a:t>intergiciel</a:t>
            </a:r>
            <a:r>
              <a:rPr lang="fr-FR" dirty="0" smtClean="0"/>
              <a:t> grille/cloud/… pouvant répondre à ce besoin jusqu’en 2006.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Au-delà de la virtualisation du stockage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45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Chausse-trappes typiques:</a:t>
            </a:r>
          </a:p>
          <a:p>
            <a:pPr lvl="1"/>
            <a:r>
              <a:rPr lang="fr-FR" dirty="0" smtClean="0"/>
              <a:t>Non respect des règles de gestion préétablies.</a:t>
            </a:r>
          </a:p>
          <a:p>
            <a:pPr lvl="1"/>
            <a:r>
              <a:rPr lang="fr-FR" dirty="0" smtClean="0"/>
              <a:t>Plusieurs applicatifs gérant les données peuvent coexister avec différentes politiques (réplication, etc…).</a:t>
            </a:r>
          </a:p>
          <a:p>
            <a:pPr lvl="1"/>
            <a:r>
              <a:rPr lang="fr-FR" dirty="0" smtClean="0"/>
              <a:t>Plusieurs versions du même applicatif peuvent être utilisées en même temps.</a:t>
            </a:r>
          </a:p>
          <a:p>
            <a:pPr lvl="1">
              <a:buFont typeface="Wingdings"/>
              <a:buChar char="è"/>
            </a:pPr>
            <a:r>
              <a:rPr lang="fr-FR" dirty="0" smtClean="0">
                <a:sym typeface="Wingdings" panose="05000000000000000000" pitchFamily="2" charset="2"/>
              </a:rPr>
              <a:t>Incohérences potentielles.</a:t>
            </a:r>
          </a:p>
          <a:p>
            <a:pPr marL="393192" lvl="1" indent="0">
              <a:buNone/>
            </a:pPr>
            <a:endParaRPr lang="fr-FR" dirty="0" smtClean="0">
              <a:sym typeface="Wingdings" panose="05000000000000000000" pitchFamily="2" charset="2"/>
            </a:endParaRPr>
          </a:p>
          <a:p>
            <a:r>
              <a:rPr lang="fr-FR" dirty="0" smtClean="0">
                <a:sym typeface="Wingdings" panose="05000000000000000000" pitchFamily="2" charset="2"/>
              </a:rPr>
              <a:t>Solution: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Politique de gestion des données exprimée du côté serveur:</a:t>
            </a:r>
          </a:p>
          <a:p>
            <a:pPr lvl="2"/>
            <a:r>
              <a:rPr lang="fr-FR" dirty="0" smtClean="0">
                <a:sym typeface="Wingdings" panose="05000000000000000000" pitchFamily="2" charset="2"/>
              </a:rPr>
              <a:t>Virtualisation de cette politique de gestion pour les utilisateurs.</a:t>
            </a:r>
          </a:p>
          <a:p>
            <a:pPr lvl="1"/>
            <a:r>
              <a:rPr lang="fr-FR" dirty="0" smtClean="0">
                <a:sym typeface="Wingdings" panose="05000000000000000000" pitchFamily="2" charset="2"/>
              </a:rPr>
              <a:t>Politique exprimée sous forme de règles.</a:t>
            </a:r>
          </a:p>
          <a:p>
            <a:pPr marL="393192" lvl="1" indent="0">
              <a:buNone/>
            </a:pPr>
            <a:r>
              <a:rPr lang="fr-FR" dirty="0" smtClean="0">
                <a:sym typeface="Wingdings" panose="05000000000000000000" pitchFamily="2" charset="2"/>
              </a:rPr>
              <a:t> Capacité à gérer des workflows complexes sans déployer de code côté client.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Vers la virtualisation de la politique de gestion des données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21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Droits d’accès aux fichiers sur mesure:</a:t>
            </a:r>
          </a:p>
          <a:p>
            <a:pPr lvl="1"/>
            <a:r>
              <a:rPr lang="fr-FR" dirty="0" smtClean="0"/>
              <a:t>Interdire l’effacement des fichiers d’un répertoire donné y compris par le propriétaire.</a:t>
            </a:r>
          </a:p>
          <a:p>
            <a:r>
              <a:rPr lang="fr-FR" dirty="0" smtClean="0"/>
              <a:t>Sécurité et vérification d’intégrité des données:</a:t>
            </a:r>
          </a:p>
          <a:p>
            <a:pPr lvl="1"/>
            <a:r>
              <a:rPr lang="fr-FR" dirty="0" smtClean="0"/>
              <a:t>Checksum automatique déclenché en arrière-plan.</a:t>
            </a:r>
          </a:p>
          <a:p>
            <a:pPr lvl="1"/>
            <a:r>
              <a:rPr lang="fr-FR" dirty="0" smtClean="0"/>
              <a:t>Anonymisation à la volée des données même si pas effectué côté client.</a:t>
            </a:r>
          </a:p>
          <a:p>
            <a:r>
              <a:rPr lang="fr-FR" dirty="0" smtClean="0"/>
              <a:t>Enregistrement de métadonnées:</a:t>
            </a:r>
          </a:p>
          <a:p>
            <a:pPr lvl="1"/>
            <a:r>
              <a:rPr lang="fr-FR" dirty="0" smtClean="0"/>
              <a:t>Enregistrement automatique de métadonnées associées à des objets.</a:t>
            </a:r>
          </a:p>
          <a:p>
            <a:r>
              <a:rPr lang="fr-FR" dirty="0" smtClean="0"/>
              <a:t>Paramètres de transfert sur mesure:</a:t>
            </a:r>
          </a:p>
          <a:p>
            <a:pPr lvl="1"/>
            <a:r>
              <a:rPr lang="fr-FR" dirty="0" err="1" smtClean="0"/>
              <a:t>Nbre</a:t>
            </a:r>
            <a:r>
              <a:rPr lang="fr-FR" dirty="0" smtClean="0"/>
              <a:t> de flux, taille de la fenêtre TCP suivant l’adresse IP du client.</a:t>
            </a:r>
          </a:p>
          <a:p>
            <a:r>
              <a:rPr lang="fr-FR" dirty="0" smtClean="0"/>
              <a:t>Etc….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fr-FR" dirty="0" smtClean="0"/>
              <a:t>Gestion des données: exemple de règles simples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FR" smtClean="0"/>
              <a:t>iRODS - Journées ARAMIS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fr-FR" smtClean="0"/>
              <a:t>17/04/14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45292C34-3E5E-4BA5-AF54-F1601B144FB0}" type="slidenum">
              <a:rPr lang="fr-FR" sz="1400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768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ROD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130000" t="-95000" r="40000" b="21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9C73088-B109-45CE-B753-7F1578639EF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iRODS</Template>
  <TotalTime>0</TotalTime>
  <Words>1986</Words>
  <Application>Microsoft Office PowerPoint</Application>
  <PresentationFormat>Affichage à l'écran (4:3)</PresentationFormat>
  <Paragraphs>412</Paragraphs>
  <Slides>27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28" baseType="lpstr">
      <vt:lpstr>iRODS</vt:lpstr>
      <vt:lpstr>iRODS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2014-04-07T16:12:56Z</dcterms:created>
  <dcterms:modified xsi:type="dcterms:W3CDTF">2014-04-16T14:34:24Z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TC101671239990</vt:lpwstr>
  </property>
</Properties>
</file>