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6" r:id="rId3"/>
    <p:sldId id="302" r:id="rId4"/>
    <p:sldId id="291" r:id="rId5"/>
    <p:sldId id="285" r:id="rId6"/>
    <p:sldId id="292" r:id="rId7"/>
    <p:sldId id="283" r:id="rId8"/>
    <p:sldId id="284" r:id="rId9"/>
    <p:sldId id="296" r:id="rId10"/>
    <p:sldId id="298" r:id="rId11"/>
    <p:sldId id="303" r:id="rId12"/>
    <p:sldId id="305" r:id="rId13"/>
    <p:sldId id="293" r:id="rId14"/>
    <p:sldId id="306" r:id="rId15"/>
    <p:sldId id="294" r:id="rId16"/>
    <p:sldId id="299" r:id="rId17"/>
    <p:sldId id="30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EDCCC5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89" autoAdjust="0"/>
  </p:normalViewPr>
  <p:slideViewPr>
    <p:cSldViewPr>
      <p:cViewPr varScale="1">
        <p:scale>
          <a:sx n="66" d="100"/>
          <a:sy n="66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151DF-A5ED-4253-AC29-FE840A420FFC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3E023-9262-4BB0-B7BA-46F605361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88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3E023-9262-4BB0-B7BA-46F605361E1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98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83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44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1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67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90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10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36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36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30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4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6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1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134402F0-B09B-4406-9C15-132CD45C322D}" type="datetimeFigureOut">
              <a:rPr lang="fr-FR" smtClean="0"/>
              <a:t>14/06/2012</a:t>
            </a:fld>
            <a:endParaRPr lang="fr-FR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2F2D6AF0-3131-48CA-894F-65CEE46EAAC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Bonnes_pratiques" TargetMode="External"/><Relationship Id="rId2" Type="http://schemas.openxmlformats.org/officeDocument/2006/relationships/hyperlink" Target="http://fr.wikipedia.org/wiki/Information_Technology_Infrastructure_Librar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Haute disponibilité pour les bases de données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71800" y="5589240"/>
            <a:ext cx="4419600" cy="990600"/>
          </a:xfrm>
        </p:spPr>
        <p:txBody>
          <a:bodyPr/>
          <a:lstStyle/>
          <a:p>
            <a:r>
              <a:rPr lang="fr-FR" dirty="0" smtClean="0"/>
              <a:t>Osman AIDEL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2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Redondance au niveau serveur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59123"/>
              </p:ext>
            </p:extLst>
          </p:nvPr>
        </p:nvGraphicFramePr>
        <p:xfrm>
          <a:off x="179512" y="1844824"/>
          <a:ext cx="8568952" cy="396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04256"/>
                <a:gridCol w="2394266"/>
                <a:gridCol w="2142238"/>
              </a:tblGrid>
              <a:tr h="5512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Mode Actif-Actif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Mode Actif-Passif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Coûts </a:t>
                      </a:r>
                      <a:r>
                        <a:rPr lang="fr-FR" dirty="0" err="1" smtClean="0"/>
                        <a:t>Licenses</a:t>
                      </a:r>
                      <a:r>
                        <a:rPr lang="fr-FR" dirty="0" smtClean="0"/>
                        <a:t> SGBD</a:t>
                      </a:r>
                      <a:endParaRPr lang="fr-FR" dirty="0"/>
                    </a:p>
                  </a:txBody>
                  <a:tcPr/>
                </a:tc>
              </a:tr>
              <a:tr h="949508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PostgreSQL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N/A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 Oui avec GR</a:t>
                      </a:r>
                    </a:p>
                    <a:p>
                      <a:r>
                        <a:rPr lang="fr-FR" baseline="0" dirty="0" smtClean="0"/>
                        <a:t>(ex : pacemaker)</a:t>
                      </a:r>
                    </a:p>
                    <a:p>
                      <a:r>
                        <a:rPr lang="fr-FR" baseline="0" dirty="0" smtClean="0"/>
                        <a:t>Risque « split </a:t>
                      </a:r>
                      <a:r>
                        <a:rPr lang="fr-FR" baseline="0" dirty="0" err="1" smtClean="0"/>
                        <a:t>brain</a:t>
                      </a:r>
                      <a:r>
                        <a:rPr lang="fr-FR" baseline="0" dirty="0" smtClean="0"/>
                        <a:t> »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0€</a:t>
                      </a:r>
                      <a:endParaRPr lang="fr-FR" dirty="0"/>
                    </a:p>
                  </a:txBody>
                  <a:tcPr/>
                </a:tc>
              </a:tr>
              <a:tr h="833774">
                <a:tc>
                  <a:txBody>
                    <a:bodyPr/>
                    <a:lstStyle/>
                    <a:p>
                      <a:r>
                        <a:rPr lang="fr-FR" dirty="0" smtClean="0"/>
                        <a:t>MySQL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N/A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Oui avec GR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(ex : pacemaker)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Risque « split </a:t>
                      </a:r>
                      <a:r>
                        <a:rPr lang="fr-FR" baseline="0" dirty="0" err="1" smtClean="0"/>
                        <a:t>brain</a:t>
                      </a:r>
                      <a:r>
                        <a:rPr lang="fr-FR" baseline="0" dirty="0" smtClean="0"/>
                        <a:t> »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 – 4k€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Selon version</a:t>
                      </a:r>
                    </a:p>
                  </a:txBody>
                  <a:tcPr/>
                </a:tc>
              </a:tr>
              <a:tr h="833774">
                <a:tc>
                  <a:txBody>
                    <a:bodyPr/>
                    <a:lstStyle/>
                    <a:p>
                      <a:r>
                        <a:rPr lang="fr-FR" dirty="0" smtClean="0"/>
                        <a:t>MySQL Cluster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 mais contrainte</a:t>
                      </a:r>
                      <a:r>
                        <a:rPr lang="fr-FR" baseline="0" dirty="0" smtClean="0"/>
                        <a:t>s sur le moteur de stockage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 mais contrainte</a:t>
                      </a:r>
                      <a:r>
                        <a:rPr lang="fr-FR" baseline="0" dirty="0" smtClean="0"/>
                        <a:t>s sur le moteur de stockage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 – 16k€</a:t>
                      </a:r>
                    </a:p>
                    <a:p>
                      <a:r>
                        <a:rPr lang="fr-FR" dirty="0" smtClean="0"/>
                        <a:t>Selon version</a:t>
                      </a:r>
                      <a:endParaRPr lang="fr-FR" dirty="0"/>
                    </a:p>
                  </a:txBody>
                  <a:tcPr/>
                </a:tc>
              </a:tr>
              <a:tr h="551264">
                <a:tc>
                  <a:txBody>
                    <a:bodyPr/>
                    <a:lstStyle/>
                    <a:p>
                      <a:r>
                        <a:rPr lang="fr-FR" dirty="0" smtClean="0"/>
                        <a:t>Oracle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&gt; 92k€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0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791200" cy="609600"/>
          </a:xfrm>
        </p:spPr>
        <p:txBody>
          <a:bodyPr/>
          <a:lstStyle/>
          <a:p>
            <a:r>
              <a:rPr lang="fr-FR" dirty="0"/>
              <a:t>Les solutions de </a:t>
            </a:r>
            <a:r>
              <a:rPr lang="fr-FR" dirty="0" smtClean="0"/>
              <a:t>disponibilité des SGBD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248472"/>
          </a:xfrm>
        </p:spPr>
        <p:txBody>
          <a:bodyPr/>
          <a:lstStyle/>
          <a:p>
            <a:pPr marL="457200" lvl="1" indent="0">
              <a:buNone/>
            </a:pPr>
            <a:endParaRPr lang="fr-FR" sz="2000" dirty="0"/>
          </a:p>
          <a:p>
            <a:r>
              <a:rPr lang="fr-FR" sz="2000" dirty="0" smtClean="0"/>
              <a:t>Solution de redondance au niveau serveur</a:t>
            </a:r>
          </a:p>
          <a:p>
            <a:pPr lvl="1"/>
            <a:r>
              <a:rPr lang="fr-FR" sz="2000" dirty="0" smtClean="0"/>
              <a:t>Basé sur un gestionnaire de ressources </a:t>
            </a:r>
          </a:p>
          <a:p>
            <a:pPr lvl="1"/>
            <a:r>
              <a:rPr lang="fr-FR" sz="2000" dirty="0" smtClean="0"/>
              <a:t>En mode actif-actif </a:t>
            </a:r>
          </a:p>
          <a:p>
            <a:pPr lvl="1"/>
            <a:r>
              <a:rPr lang="fr-FR" sz="2000" dirty="0" smtClean="0"/>
              <a:t>En mode actif-passif (risque de « split </a:t>
            </a:r>
            <a:r>
              <a:rPr lang="fr-FR" sz="2000" dirty="0" err="1" smtClean="0"/>
              <a:t>brain</a:t>
            </a:r>
            <a:r>
              <a:rPr lang="fr-FR" sz="2000" dirty="0" smtClean="0"/>
              <a:t> ») </a:t>
            </a:r>
          </a:p>
          <a:p>
            <a:pPr lvl="1"/>
            <a:r>
              <a:rPr lang="fr-FR" sz="2000" dirty="0" smtClean="0"/>
              <a:t>Le client doit réinitialiser la connexion</a:t>
            </a:r>
          </a:p>
          <a:p>
            <a:endParaRPr lang="fr-FR" sz="2000" dirty="0"/>
          </a:p>
          <a:p>
            <a:r>
              <a:rPr lang="fr-FR" sz="2000" dirty="0"/>
              <a:t>Solution de redondance complète</a:t>
            </a:r>
          </a:p>
          <a:p>
            <a:pPr lvl="1"/>
            <a:r>
              <a:rPr lang="fr-FR" sz="2000" dirty="0" smtClean="0"/>
              <a:t>Maître – Maître (Réplication bidirectionnelle)</a:t>
            </a:r>
          </a:p>
          <a:p>
            <a:pPr lvl="1"/>
            <a:r>
              <a:rPr lang="fr-FR" sz="2000" dirty="0" smtClean="0"/>
              <a:t>Mode Maître - Esclave(Lecture)</a:t>
            </a:r>
            <a:endParaRPr lang="fr-FR" sz="2000" dirty="0"/>
          </a:p>
          <a:p>
            <a:pPr lvl="1"/>
            <a:r>
              <a:rPr lang="fr-FR" sz="2000" dirty="0"/>
              <a:t>Mode </a:t>
            </a:r>
            <a:r>
              <a:rPr lang="fr-FR" sz="2000" dirty="0" smtClean="0"/>
              <a:t>primaire - secours</a:t>
            </a:r>
            <a:endParaRPr lang="fr-FR" sz="2000" dirty="0"/>
          </a:p>
          <a:p>
            <a:endParaRPr lang="fr-FR" sz="2400" dirty="0" smtClean="0"/>
          </a:p>
          <a:p>
            <a:pPr marL="457200" lvl="1" indent="0">
              <a:buNone/>
            </a:pPr>
            <a:endParaRPr lang="fr-FR" sz="1600" dirty="0" smtClean="0"/>
          </a:p>
          <a:p>
            <a:pPr lvl="1"/>
            <a:endParaRPr lang="fr-FR" sz="1600" dirty="0"/>
          </a:p>
          <a:p>
            <a:endParaRPr lang="fr-FR" sz="2400" dirty="0" smtClean="0"/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189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 bwMode="auto">
          <a:xfrm>
            <a:off x="2143439" y="2547018"/>
            <a:ext cx="1926039" cy="40324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43385" y="2564904"/>
            <a:ext cx="1926039" cy="40324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90513"/>
            <a:ext cx="5791200" cy="609600"/>
          </a:xfrm>
        </p:spPr>
        <p:txBody>
          <a:bodyPr/>
          <a:lstStyle/>
          <a:p>
            <a:r>
              <a:rPr lang="fr-FR" dirty="0" smtClean="0"/>
              <a:t>Redondance </a:t>
            </a:r>
            <a:r>
              <a:rPr lang="fr-FR" dirty="0"/>
              <a:t>complète</a:t>
            </a:r>
          </a:p>
        </p:txBody>
      </p:sp>
      <p:sp>
        <p:nvSpPr>
          <p:cNvPr id="19" name="AutoShape 4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6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5076056" y="1335057"/>
            <a:ext cx="48965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Maintenance 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SGBD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OS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Réseau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Stockage</a:t>
            </a:r>
          </a:p>
          <a:p>
            <a:r>
              <a:rPr lang="fr-FR" sz="2000" dirty="0" smtClean="0"/>
              <a:t>Panne logicielle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SGBD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OS</a:t>
            </a:r>
          </a:p>
          <a:p>
            <a:r>
              <a:rPr lang="fr-FR" sz="2000" dirty="0" smtClean="0"/>
              <a:t>Panne matérielle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Réseau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Serveur 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Stockage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Evénements extérieurs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21" name="Organigramme : Disque magnétique 20"/>
          <p:cNvSpPr/>
          <p:nvPr/>
        </p:nvSpPr>
        <p:spPr bwMode="auto">
          <a:xfrm>
            <a:off x="299591" y="5112947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155575" y="2704917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9591" y="2746093"/>
            <a:ext cx="16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 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419850" y="3216331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452259" y="3693152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223316" y="2709292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367332" y="2750468"/>
            <a:ext cx="16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 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2487591" y="3220706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2520000" y="3697527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4" name="Double flèche horizontale 3"/>
          <p:cNvSpPr/>
          <p:nvPr/>
        </p:nvSpPr>
        <p:spPr bwMode="auto">
          <a:xfrm rot="5400000">
            <a:off x="553718" y="4484536"/>
            <a:ext cx="84180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2" name="Organigramme : Disque magnétique 41"/>
          <p:cNvSpPr/>
          <p:nvPr/>
        </p:nvSpPr>
        <p:spPr bwMode="auto">
          <a:xfrm>
            <a:off x="2446661" y="5144322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43" name="Double flèche horizontale 42"/>
          <p:cNvSpPr/>
          <p:nvPr/>
        </p:nvSpPr>
        <p:spPr bwMode="auto">
          <a:xfrm rot="5400000">
            <a:off x="2700788" y="4515911"/>
            <a:ext cx="84180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4" name="Nuage 43"/>
          <p:cNvSpPr/>
          <p:nvPr/>
        </p:nvSpPr>
        <p:spPr bwMode="auto">
          <a:xfrm>
            <a:off x="961173" y="1166226"/>
            <a:ext cx="2016502" cy="11772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Internet</a:t>
            </a:r>
          </a:p>
        </p:txBody>
      </p:sp>
      <p:cxnSp>
        <p:nvCxnSpPr>
          <p:cNvPr id="45" name="Connecteur droit avec flèche 44"/>
          <p:cNvCxnSpPr/>
          <p:nvPr/>
        </p:nvCxnSpPr>
        <p:spPr bwMode="auto">
          <a:xfrm>
            <a:off x="1301352" y="2186891"/>
            <a:ext cx="0" cy="519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6" name="Connecteur droit avec flèche 45"/>
          <p:cNvCxnSpPr/>
          <p:nvPr/>
        </p:nvCxnSpPr>
        <p:spPr bwMode="auto">
          <a:xfrm>
            <a:off x="2689811" y="2146773"/>
            <a:ext cx="0" cy="519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5" name="ZoneTexte 4"/>
          <p:cNvSpPr txBox="1"/>
          <p:nvPr/>
        </p:nvSpPr>
        <p:spPr>
          <a:xfrm>
            <a:off x="155575" y="6224442"/>
            <a:ext cx="9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A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334923" y="6224442"/>
            <a:ext cx="9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B</a:t>
            </a:r>
            <a:endParaRPr lang="fr-FR" dirty="0"/>
          </a:p>
        </p:txBody>
      </p:sp>
      <p:pic>
        <p:nvPicPr>
          <p:cNvPr id="25" name="Picture 4" descr="https://encrypted-tbn3.google.com/images?q=tbn:ANd9GcQKJnWZ_CleUOO3ABlQHZ46a3iLWGge8nLaOtPQsmxbPXcRN1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66" y="1309608"/>
            <a:ext cx="837165" cy="8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avec flèche 26"/>
          <p:cNvCxnSpPr/>
          <p:nvPr/>
        </p:nvCxnSpPr>
        <p:spPr bwMode="auto">
          <a:xfrm>
            <a:off x="3055581" y="1712431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64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 bwMode="auto">
          <a:xfrm>
            <a:off x="2143439" y="2547018"/>
            <a:ext cx="1926039" cy="4032448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43385" y="2564904"/>
            <a:ext cx="1926039" cy="4032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90513"/>
            <a:ext cx="5791200" cy="609600"/>
          </a:xfrm>
        </p:spPr>
        <p:txBody>
          <a:bodyPr/>
          <a:lstStyle/>
          <a:p>
            <a:pPr lvl="1"/>
            <a:r>
              <a:rPr lang="fr-FR" sz="3200" dirty="0" smtClean="0"/>
              <a:t>Réplication bidirectionnelle</a:t>
            </a:r>
            <a:endParaRPr lang="fr-FR" sz="3200" dirty="0"/>
          </a:p>
        </p:txBody>
      </p:sp>
      <p:sp>
        <p:nvSpPr>
          <p:cNvPr id="19" name="AutoShape 4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6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4355976" y="2547018"/>
            <a:ext cx="48965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fr-FR" sz="2400" dirty="0" smtClean="0"/>
              <a:t>Gestion des collisions</a:t>
            </a:r>
          </a:p>
          <a:p>
            <a:pPr>
              <a:buFontTx/>
              <a:buChar char="-"/>
            </a:pPr>
            <a:r>
              <a:rPr lang="fr-FR" sz="2400" dirty="0" smtClean="0"/>
              <a:t>Basculement des utilisateurs</a:t>
            </a:r>
          </a:p>
          <a:p>
            <a:pPr>
              <a:buFontTx/>
              <a:buChar char="-"/>
            </a:pPr>
            <a:r>
              <a:rPr lang="fr-FR" sz="2400" dirty="0" smtClean="0"/>
              <a:t>Contraintes d’utilisations</a:t>
            </a:r>
          </a:p>
          <a:p>
            <a:pPr lvl="1">
              <a:buFontTx/>
              <a:buChar char="-"/>
            </a:pPr>
            <a:r>
              <a:rPr lang="fr-FR" sz="2000" dirty="0" smtClean="0"/>
              <a:t>Type de données</a:t>
            </a:r>
          </a:p>
          <a:p>
            <a:pPr lvl="1">
              <a:buFontTx/>
              <a:buChar char="-"/>
            </a:pPr>
            <a:r>
              <a:rPr lang="fr-FR" sz="2000" dirty="0" smtClean="0"/>
              <a:t>Ordre SQL</a:t>
            </a:r>
          </a:p>
          <a:p>
            <a:pPr lvl="1">
              <a:buFontTx/>
              <a:buChar char="-"/>
            </a:pPr>
            <a:r>
              <a:rPr lang="fr-FR" sz="2000" dirty="0" smtClean="0"/>
              <a:t>Version du SGBD</a:t>
            </a:r>
          </a:p>
          <a:p>
            <a:pPr lvl="1">
              <a:buFontTx/>
              <a:buChar char="-"/>
            </a:pPr>
            <a:endParaRPr lang="fr-FR" sz="2000" dirty="0" smtClean="0"/>
          </a:p>
        </p:txBody>
      </p:sp>
      <p:sp>
        <p:nvSpPr>
          <p:cNvPr id="21" name="Organigramme : Disque magnétique 20"/>
          <p:cNvSpPr/>
          <p:nvPr/>
        </p:nvSpPr>
        <p:spPr bwMode="auto">
          <a:xfrm>
            <a:off x="299591" y="5112947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155575" y="2704917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9591" y="2746093"/>
            <a:ext cx="163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Serveur  Maître</a:t>
            </a:r>
            <a:endParaRPr lang="fr-FR" sz="1600" dirty="0"/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419850" y="3216331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452259" y="3693152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223316" y="2709292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367332" y="2750468"/>
            <a:ext cx="163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Serveur Maître </a:t>
            </a:r>
            <a:endParaRPr lang="fr-FR" sz="16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2487591" y="3220706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2520000" y="3697527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4" name="Double flèche horizontale 3"/>
          <p:cNvSpPr/>
          <p:nvPr/>
        </p:nvSpPr>
        <p:spPr bwMode="auto">
          <a:xfrm rot="5400000">
            <a:off x="553718" y="4484536"/>
            <a:ext cx="84180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2" name="Organigramme : Disque magnétique 41"/>
          <p:cNvSpPr/>
          <p:nvPr/>
        </p:nvSpPr>
        <p:spPr bwMode="auto">
          <a:xfrm>
            <a:off x="2446661" y="5144322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43" name="Double flèche horizontale 42"/>
          <p:cNvSpPr/>
          <p:nvPr/>
        </p:nvSpPr>
        <p:spPr bwMode="auto">
          <a:xfrm rot="5400000">
            <a:off x="2700788" y="4515911"/>
            <a:ext cx="84180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4" name="Nuage 43"/>
          <p:cNvSpPr/>
          <p:nvPr/>
        </p:nvSpPr>
        <p:spPr bwMode="auto">
          <a:xfrm>
            <a:off x="961173" y="1166226"/>
            <a:ext cx="2016502" cy="11772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Internet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5575" y="6224442"/>
            <a:ext cx="9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A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334923" y="6224442"/>
            <a:ext cx="9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B</a:t>
            </a:r>
            <a:endParaRPr lang="fr-FR" dirty="0"/>
          </a:p>
        </p:txBody>
      </p:sp>
      <p:pic>
        <p:nvPicPr>
          <p:cNvPr id="25" name="Picture 4" descr="https://encrypted-tbn3.google.com/images?q=tbn:ANd9GcQKJnWZ_CleUOO3ABlQHZ46a3iLWGge8nLaOtPQsmxbPXcRN1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66" y="1309608"/>
            <a:ext cx="837165" cy="8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avec flèche 26"/>
          <p:cNvCxnSpPr/>
          <p:nvPr/>
        </p:nvCxnSpPr>
        <p:spPr bwMode="auto">
          <a:xfrm>
            <a:off x="3055581" y="1712431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Flèche courbée vers la gauche 6"/>
          <p:cNvSpPr/>
          <p:nvPr/>
        </p:nvSpPr>
        <p:spPr bwMode="auto">
          <a:xfrm rot="16200000">
            <a:off x="1713216" y="1728190"/>
            <a:ext cx="531014" cy="1017903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Flèche courbée vers le haut 7"/>
          <p:cNvSpPr/>
          <p:nvPr/>
        </p:nvSpPr>
        <p:spPr bwMode="auto">
          <a:xfrm rot="10800000">
            <a:off x="1118636" y="1844822"/>
            <a:ext cx="1607010" cy="604289"/>
          </a:xfrm>
          <a:prstGeom prst="curvedUpArrow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 bwMode="auto">
          <a:xfrm>
            <a:off x="2143439" y="2547018"/>
            <a:ext cx="1926039" cy="4032448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43385" y="2564904"/>
            <a:ext cx="1926039" cy="4032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90513"/>
            <a:ext cx="6480720" cy="609600"/>
          </a:xfrm>
        </p:spPr>
        <p:txBody>
          <a:bodyPr/>
          <a:lstStyle/>
          <a:p>
            <a:pPr lvl="1"/>
            <a:r>
              <a:rPr lang="fr-FR" sz="3200" dirty="0" smtClean="0"/>
              <a:t>Réplication Maître - Esclave</a:t>
            </a:r>
            <a:endParaRPr lang="fr-FR" sz="3200" dirty="0"/>
          </a:p>
        </p:txBody>
      </p:sp>
      <p:sp>
        <p:nvSpPr>
          <p:cNvPr id="19" name="AutoShape 4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6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4355976" y="2547018"/>
            <a:ext cx="48965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fr-FR" sz="2400" dirty="0" smtClean="0"/>
              <a:t>Esclave accessible en lecture seule ou non</a:t>
            </a:r>
          </a:p>
          <a:p>
            <a:pPr>
              <a:buFontTx/>
              <a:buChar char="-"/>
            </a:pPr>
            <a:r>
              <a:rPr lang="fr-FR" sz="2400" dirty="0" smtClean="0"/>
              <a:t>Gérer le mode des serveurs lors de pannes sur le maître</a:t>
            </a:r>
          </a:p>
          <a:p>
            <a:pPr>
              <a:buFontTx/>
              <a:buChar char="-"/>
            </a:pPr>
            <a:r>
              <a:rPr lang="fr-FR" sz="2400" dirty="0" smtClean="0"/>
              <a:t>Gérer le basculement des utilisateurs</a:t>
            </a:r>
          </a:p>
          <a:p>
            <a:pPr>
              <a:buFontTx/>
              <a:buChar char="-"/>
            </a:pPr>
            <a:r>
              <a:rPr lang="fr-FR" sz="2400" dirty="0" smtClean="0"/>
              <a:t>Mode ASYNC / SYNC</a:t>
            </a:r>
          </a:p>
          <a:p>
            <a:pPr>
              <a:buFontTx/>
              <a:buChar char="-"/>
            </a:pPr>
            <a:endParaRPr lang="fr-FR" sz="2400" dirty="0" smtClean="0"/>
          </a:p>
        </p:txBody>
      </p:sp>
      <p:sp>
        <p:nvSpPr>
          <p:cNvPr id="21" name="Organigramme : Disque magnétique 20"/>
          <p:cNvSpPr/>
          <p:nvPr/>
        </p:nvSpPr>
        <p:spPr bwMode="auto">
          <a:xfrm>
            <a:off x="299591" y="5112947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155575" y="2704917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9591" y="2746093"/>
            <a:ext cx="163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Serveur Maître</a:t>
            </a:r>
            <a:endParaRPr lang="fr-FR" sz="1600" dirty="0"/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419850" y="3216331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452259" y="3693152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223316" y="2709292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223059" y="2750468"/>
            <a:ext cx="216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Serveur Esclave</a:t>
            </a:r>
            <a:endParaRPr lang="fr-FR" sz="16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2487591" y="3220706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2520000" y="3697527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4" name="Double flèche horizontale 3"/>
          <p:cNvSpPr/>
          <p:nvPr/>
        </p:nvSpPr>
        <p:spPr bwMode="auto">
          <a:xfrm rot="5400000">
            <a:off x="553718" y="4484536"/>
            <a:ext cx="84180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2" name="Organigramme : Disque magnétique 41"/>
          <p:cNvSpPr/>
          <p:nvPr/>
        </p:nvSpPr>
        <p:spPr bwMode="auto">
          <a:xfrm>
            <a:off x="2446661" y="5144322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43" name="Double flèche horizontale 42"/>
          <p:cNvSpPr/>
          <p:nvPr/>
        </p:nvSpPr>
        <p:spPr bwMode="auto">
          <a:xfrm rot="5400000">
            <a:off x="2700788" y="4515911"/>
            <a:ext cx="84180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4" name="Nuage 43"/>
          <p:cNvSpPr/>
          <p:nvPr/>
        </p:nvSpPr>
        <p:spPr bwMode="auto">
          <a:xfrm>
            <a:off x="961173" y="1166226"/>
            <a:ext cx="2016502" cy="11772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Internet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5575" y="6224442"/>
            <a:ext cx="9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A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334923" y="6224442"/>
            <a:ext cx="9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B</a:t>
            </a:r>
            <a:endParaRPr lang="fr-FR" dirty="0"/>
          </a:p>
        </p:txBody>
      </p:sp>
      <p:pic>
        <p:nvPicPr>
          <p:cNvPr id="25" name="Picture 4" descr="https://encrypted-tbn3.google.com/images?q=tbn:ANd9GcQKJnWZ_CleUOO3ABlQHZ46a3iLWGge8nLaOtPQsmxbPXcRN1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66" y="1309608"/>
            <a:ext cx="837165" cy="8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avec flèche 26"/>
          <p:cNvCxnSpPr/>
          <p:nvPr/>
        </p:nvCxnSpPr>
        <p:spPr bwMode="auto">
          <a:xfrm>
            <a:off x="3055581" y="1712431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Flèche courbée vers la gauche 6"/>
          <p:cNvSpPr/>
          <p:nvPr/>
        </p:nvSpPr>
        <p:spPr bwMode="auto">
          <a:xfrm rot="16200000">
            <a:off x="1713216" y="1728190"/>
            <a:ext cx="531014" cy="1017903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Redondance complète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61670"/>
              </p:ext>
            </p:extLst>
          </p:nvPr>
        </p:nvGraphicFramePr>
        <p:xfrm>
          <a:off x="179512" y="1052736"/>
          <a:ext cx="8784976" cy="53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254"/>
                <a:gridCol w="2582170"/>
                <a:gridCol w="2160240"/>
                <a:gridCol w="1944216"/>
                <a:gridCol w="864096"/>
              </a:tblGrid>
              <a:tr h="12024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Maitre - Maitre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Maitre – Esclave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Primaire</a:t>
                      </a:r>
                      <a:r>
                        <a:rPr lang="fr-FR" baseline="0" dirty="0" smtClean="0"/>
                        <a:t> -secours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Coûts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Lic</a:t>
                      </a:r>
                      <a:r>
                        <a:rPr lang="fr-FR" dirty="0" smtClean="0"/>
                        <a:t> SGBD</a:t>
                      </a:r>
                      <a:endParaRPr lang="fr-FR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Postgres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 disponible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mais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Basculement des utilisateurs</a:t>
                      </a:r>
                      <a:r>
                        <a:rPr lang="fr-FR" sz="1800" baseline="0" dirty="0" smtClean="0"/>
                        <a:t> et serveur à gérer</a:t>
                      </a:r>
                      <a:endParaRPr lang="fr-F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mais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Basculement des utilisateurs</a:t>
                      </a:r>
                      <a:r>
                        <a:rPr lang="fr-FR" sz="1800" baseline="0" dirty="0" smtClean="0"/>
                        <a:t> et serveur à gérer</a:t>
                      </a:r>
                      <a:endParaRPr lang="fr-F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0€</a:t>
                      </a:r>
                      <a:endParaRPr lang="fr-FR" dirty="0"/>
                    </a:p>
                  </a:txBody>
                  <a:tcPr/>
                </a:tc>
              </a:tr>
              <a:tr h="1082738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Mysql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 mais contraintes d’utilisation</a:t>
                      </a:r>
                      <a:r>
                        <a:rPr lang="fr-FR" baseline="0" dirty="0" smtClean="0"/>
                        <a:t> + b</a:t>
                      </a:r>
                      <a:r>
                        <a:rPr lang="fr-FR" sz="1800" dirty="0" smtClean="0"/>
                        <a:t>asculement des utilisateurs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 mais contraintes d’utilisation</a:t>
                      </a:r>
                      <a:r>
                        <a:rPr lang="fr-FR" baseline="0" dirty="0" smtClean="0"/>
                        <a:t> + </a:t>
                      </a:r>
                      <a:r>
                        <a:rPr lang="fr-FR" sz="1800" baseline="0" dirty="0" smtClean="0"/>
                        <a:t>b</a:t>
                      </a:r>
                      <a:r>
                        <a:rPr lang="fr-FR" sz="1800" dirty="0" smtClean="0"/>
                        <a:t>asculement des utilisateurs</a:t>
                      </a:r>
                      <a:r>
                        <a:rPr lang="fr-FR" sz="1800" baseline="0" dirty="0" smtClean="0"/>
                        <a:t> et serveurs à gérer</a:t>
                      </a:r>
                      <a:endParaRPr lang="fr-F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Non disponible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 – 8k€</a:t>
                      </a:r>
                      <a:endParaRPr lang="fr-FR" dirty="0"/>
                    </a:p>
                  </a:txBody>
                  <a:tcPr/>
                </a:tc>
              </a:tr>
              <a:tr h="1082738">
                <a:tc>
                  <a:txBody>
                    <a:bodyPr/>
                    <a:lstStyle/>
                    <a:p>
                      <a:r>
                        <a:rPr lang="fr-FR" dirty="0" smtClean="0"/>
                        <a:t>Oracle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 mais contraintes</a:t>
                      </a:r>
                      <a:r>
                        <a:rPr lang="fr-FR" baseline="0" dirty="0" smtClean="0"/>
                        <a:t> d’utilisation+ b</a:t>
                      </a:r>
                      <a:r>
                        <a:rPr lang="fr-FR" sz="1800" dirty="0" smtClean="0"/>
                        <a:t>asculement des utilisateurs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&gt;74k€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9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à coins arrondis 65"/>
          <p:cNvSpPr/>
          <p:nvPr/>
        </p:nvSpPr>
        <p:spPr bwMode="auto">
          <a:xfrm>
            <a:off x="4862374" y="2579888"/>
            <a:ext cx="4336033" cy="3903624"/>
          </a:xfrm>
          <a:prstGeom prst="roundRect">
            <a:avLst/>
          </a:prstGeom>
          <a:solidFill>
            <a:srgbClr val="EDCCC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5497" y="2506064"/>
            <a:ext cx="4608512" cy="39036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90513"/>
            <a:ext cx="5791200" cy="609600"/>
          </a:xfrm>
        </p:spPr>
        <p:txBody>
          <a:bodyPr/>
          <a:lstStyle/>
          <a:p>
            <a:r>
              <a:rPr lang="fr-FR" dirty="0" smtClean="0"/>
              <a:t>Redondance mixte</a:t>
            </a:r>
            <a:endParaRPr lang="fr-FR" dirty="0"/>
          </a:p>
        </p:txBody>
      </p:sp>
      <p:sp>
        <p:nvSpPr>
          <p:cNvPr id="19" name="AutoShape 4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6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Nuage 43"/>
          <p:cNvSpPr/>
          <p:nvPr/>
        </p:nvSpPr>
        <p:spPr bwMode="auto">
          <a:xfrm>
            <a:off x="825172" y="908720"/>
            <a:ext cx="6912768" cy="11772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Internet</a:t>
            </a:r>
          </a:p>
        </p:txBody>
      </p:sp>
      <p:sp>
        <p:nvSpPr>
          <p:cNvPr id="23" name="Organigramme : Disque magnétique 22"/>
          <p:cNvSpPr/>
          <p:nvPr/>
        </p:nvSpPr>
        <p:spPr bwMode="auto">
          <a:xfrm>
            <a:off x="2532186" y="5187137"/>
            <a:ext cx="997273" cy="1077967"/>
          </a:xfrm>
          <a:prstGeom prst="flowChartMagneticDisk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Times New Roman" charset="0"/>
              </a:rPr>
              <a:t>secondaires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Flèche droite 23"/>
          <p:cNvSpPr/>
          <p:nvPr/>
        </p:nvSpPr>
        <p:spPr bwMode="auto">
          <a:xfrm>
            <a:off x="2252939" y="5565975"/>
            <a:ext cx="211300" cy="1800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Organigramme : Disque magnétique 24"/>
          <p:cNvSpPr/>
          <p:nvPr/>
        </p:nvSpPr>
        <p:spPr bwMode="auto">
          <a:xfrm>
            <a:off x="912101" y="5234519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399134" y="2960934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3150" y="3002110"/>
            <a:ext cx="16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 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663409" y="3472348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695818" y="3949169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2466875" y="2965309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610891" y="3006485"/>
            <a:ext cx="16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 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2731150" y="3476723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2763559" y="3953544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47" name="Double flèche horizontale 46"/>
          <p:cNvSpPr/>
          <p:nvPr/>
        </p:nvSpPr>
        <p:spPr bwMode="auto">
          <a:xfrm rot="3863981">
            <a:off x="947085" y="4679803"/>
            <a:ext cx="830220" cy="269555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8" name="Double flèche horizontale 47"/>
          <p:cNvSpPr/>
          <p:nvPr/>
        </p:nvSpPr>
        <p:spPr bwMode="auto">
          <a:xfrm rot="7234614">
            <a:off x="2575930" y="4667244"/>
            <a:ext cx="748606" cy="288137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9" name="Connecteur droit avec flèche 48"/>
          <p:cNvCxnSpPr/>
          <p:nvPr/>
        </p:nvCxnSpPr>
        <p:spPr bwMode="auto">
          <a:xfrm flipH="1">
            <a:off x="2585335" y="1974921"/>
            <a:ext cx="549617" cy="5429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3" name="Organigramme : Disque magnétique 52"/>
          <p:cNvSpPr/>
          <p:nvPr/>
        </p:nvSpPr>
        <p:spPr bwMode="auto">
          <a:xfrm>
            <a:off x="6465082" y="5197367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54" name="Rectangle à coins arrondis 53"/>
          <p:cNvSpPr/>
          <p:nvPr/>
        </p:nvSpPr>
        <p:spPr bwMode="auto">
          <a:xfrm>
            <a:off x="5142467" y="2789337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286483" y="2830513"/>
            <a:ext cx="16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 </a:t>
            </a:r>
            <a:endParaRPr lang="fr-FR" dirty="0"/>
          </a:p>
        </p:txBody>
      </p:sp>
      <p:sp>
        <p:nvSpPr>
          <p:cNvPr id="56" name="Rectangle à coins arrondis 55"/>
          <p:cNvSpPr/>
          <p:nvPr/>
        </p:nvSpPr>
        <p:spPr bwMode="auto">
          <a:xfrm>
            <a:off x="5406742" y="3300751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57" name="Rectangle à coins arrondis 56"/>
          <p:cNvSpPr/>
          <p:nvPr/>
        </p:nvSpPr>
        <p:spPr bwMode="auto">
          <a:xfrm>
            <a:off x="5439151" y="3777572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58" name="Rectangle à coins arrondis 57"/>
          <p:cNvSpPr/>
          <p:nvPr/>
        </p:nvSpPr>
        <p:spPr bwMode="auto">
          <a:xfrm>
            <a:off x="7210208" y="2793712"/>
            <a:ext cx="1743775" cy="1460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354224" y="2834888"/>
            <a:ext cx="16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 </a:t>
            </a:r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 bwMode="auto">
          <a:xfrm>
            <a:off x="7474483" y="3305126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61" name="Rectangle à coins arrondis 60"/>
          <p:cNvSpPr/>
          <p:nvPr/>
        </p:nvSpPr>
        <p:spPr bwMode="auto">
          <a:xfrm>
            <a:off x="7506892" y="3781947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62" name="Double flèche horizontale 61"/>
          <p:cNvSpPr/>
          <p:nvPr/>
        </p:nvSpPr>
        <p:spPr bwMode="auto">
          <a:xfrm rot="3863981">
            <a:off x="5958972" y="4635124"/>
            <a:ext cx="97351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3" name="Double flèche horizontale 62"/>
          <p:cNvSpPr/>
          <p:nvPr/>
        </p:nvSpPr>
        <p:spPr bwMode="auto">
          <a:xfrm rot="7234614">
            <a:off x="7323716" y="4635124"/>
            <a:ext cx="97351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65" name="Connecteur droit avec flèche 64"/>
          <p:cNvCxnSpPr/>
          <p:nvPr/>
        </p:nvCxnSpPr>
        <p:spPr bwMode="auto">
          <a:xfrm>
            <a:off x="6116347" y="1974921"/>
            <a:ext cx="697470" cy="5205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" name="ZoneTexte 2"/>
          <p:cNvSpPr txBox="1"/>
          <p:nvPr/>
        </p:nvSpPr>
        <p:spPr>
          <a:xfrm>
            <a:off x="0" y="5286654"/>
            <a:ext cx="117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A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931185" y="5345928"/>
            <a:ext cx="117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1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458200" cy="4464496"/>
          </a:xfrm>
        </p:spPr>
        <p:txBody>
          <a:bodyPr/>
          <a:lstStyle/>
          <a:p>
            <a:pPr>
              <a:buFont typeface="Wingdings" charset="2"/>
              <a:buChar char=""/>
            </a:pPr>
            <a:r>
              <a:rPr lang="fr-FR" sz="2000" dirty="0" smtClean="0">
                <a:solidFill>
                  <a:srgbClr val="000000"/>
                </a:solidFill>
              </a:rPr>
              <a:t>Il </a:t>
            </a:r>
            <a:r>
              <a:rPr lang="fr-FR" sz="2000" dirty="0">
                <a:solidFill>
                  <a:srgbClr val="000000"/>
                </a:solidFill>
              </a:rPr>
              <a:t>est impossible d’avoir une Disponibilité de 100% et des pannes surviendront.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	</a:t>
            </a:r>
            <a:r>
              <a:rPr lang="fr-FR" sz="2000" dirty="0" smtClean="0">
                <a:solidFill>
                  <a:srgbClr val="FF0000"/>
                </a:solidFill>
              </a:rPr>
              <a:t>«</a:t>
            </a:r>
            <a:r>
              <a:rPr lang="fr-FR" sz="2000" dirty="0" err="1">
                <a:solidFill>
                  <a:srgbClr val="FF0000"/>
                </a:solidFill>
              </a:rPr>
              <a:t>anything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that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can</a:t>
            </a:r>
            <a:r>
              <a:rPr lang="fr-FR" sz="2000" dirty="0">
                <a:solidFill>
                  <a:srgbClr val="FF0000"/>
                </a:solidFill>
              </a:rPr>
              <a:t> go </a:t>
            </a:r>
            <a:r>
              <a:rPr lang="fr-FR" sz="2000" dirty="0" err="1">
                <a:solidFill>
                  <a:srgbClr val="FF0000"/>
                </a:solidFill>
              </a:rPr>
              <a:t>wrong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will</a:t>
            </a:r>
            <a:r>
              <a:rPr lang="fr-FR" sz="2000" dirty="0">
                <a:solidFill>
                  <a:srgbClr val="FF0000"/>
                </a:solidFill>
              </a:rPr>
              <a:t> go </a:t>
            </a:r>
            <a:r>
              <a:rPr lang="fr-FR" sz="2000" dirty="0" err="1">
                <a:solidFill>
                  <a:srgbClr val="FF0000"/>
                </a:solidFill>
              </a:rPr>
              <a:t>wrong</a:t>
            </a:r>
            <a:r>
              <a:rPr lang="fr-FR" sz="2000" dirty="0">
                <a:solidFill>
                  <a:srgbClr val="FF0000"/>
                </a:solidFill>
              </a:rPr>
              <a:t> </a:t>
            </a:r>
            <a:r>
              <a:rPr lang="fr-FR" sz="2000" dirty="0" smtClean="0">
                <a:solidFill>
                  <a:srgbClr val="FF0000"/>
                </a:solidFill>
              </a:rPr>
              <a:t>»</a:t>
            </a:r>
            <a:r>
              <a:rPr lang="fr-FR" sz="2000" dirty="0" smtClean="0">
                <a:solidFill>
                  <a:srgbClr val="000000"/>
                </a:solidFill>
              </a:rPr>
              <a:t> Loi de Murphy</a:t>
            </a:r>
          </a:p>
          <a:p>
            <a:pPr marL="0" indent="0">
              <a:buNone/>
            </a:pPr>
            <a:endParaRPr lang="fr-FR" sz="800" dirty="0"/>
          </a:p>
          <a:p>
            <a:r>
              <a:rPr lang="fr-FR" sz="2000" dirty="0" smtClean="0"/>
              <a:t>Une gestion de disponibilité centrée sur la satisfaction utilisateur</a:t>
            </a:r>
          </a:p>
          <a:p>
            <a:endParaRPr lang="fr-FR" sz="800" dirty="0"/>
          </a:p>
          <a:p>
            <a:r>
              <a:rPr lang="fr-FR" sz="2000" dirty="0" smtClean="0"/>
              <a:t>ITIL : </a:t>
            </a:r>
            <a:r>
              <a:rPr lang="fr-FR" sz="2000" dirty="0">
                <a:hlinkClick r:id="rId2"/>
              </a:rPr>
              <a:t>Information </a:t>
            </a:r>
            <a:r>
              <a:rPr lang="fr-FR" sz="2000" dirty="0" err="1" smtClean="0">
                <a:hlinkClick r:id="rId2"/>
              </a:rPr>
              <a:t>Technology</a:t>
            </a:r>
            <a:r>
              <a:rPr lang="fr-FR" sz="2000" dirty="0" smtClean="0">
                <a:hlinkClick r:id="rId2"/>
              </a:rPr>
              <a:t> Infrastructure Library</a:t>
            </a:r>
            <a:endParaRPr lang="fr-FR" sz="2000" dirty="0" smtClean="0"/>
          </a:p>
          <a:p>
            <a:pPr lvl="1"/>
            <a:r>
              <a:rPr lang="fr-FR" sz="2000" dirty="0" smtClean="0"/>
              <a:t>ensemble </a:t>
            </a:r>
            <a:r>
              <a:rPr lang="fr-FR" sz="2000" dirty="0"/>
              <a:t>d'ouvrages recensant les </a:t>
            </a:r>
            <a:r>
              <a:rPr lang="fr-FR" sz="2000" dirty="0">
                <a:hlinkClick r:id="rId3" tooltip="Bonnes pratiques"/>
              </a:rPr>
              <a:t>bonnes </a:t>
            </a:r>
            <a:r>
              <a:rPr lang="fr-FR" sz="2000" dirty="0" smtClean="0">
                <a:hlinkClick r:id="rId3" tooltip="Bonnes pratiques"/>
              </a:rPr>
              <a:t>pratiques</a:t>
            </a:r>
            <a:r>
              <a:rPr lang="fr-FR" sz="2000" dirty="0"/>
              <a:t> </a:t>
            </a:r>
            <a:r>
              <a:rPr lang="fr-FR" sz="2000" dirty="0" smtClean="0"/>
              <a:t>pour la gestion de systèmes d’information</a:t>
            </a:r>
          </a:p>
          <a:p>
            <a:pPr lvl="1"/>
            <a:endParaRPr lang="fr-FR" sz="800" dirty="0" smtClean="0"/>
          </a:p>
          <a:p>
            <a:r>
              <a:rPr lang="fr-FR" sz="2000" dirty="0" smtClean="0"/>
              <a:t>La mise en œuvre de la disponibilité passe par une veillé technologique permanente</a:t>
            </a:r>
          </a:p>
          <a:p>
            <a:endParaRPr lang="fr-FR" sz="800" dirty="0" smtClean="0"/>
          </a:p>
          <a:p>
            <a:r>
              <a:rPr lang="fr-FR" sz="2000" dirty="0" smtClean="0"/>
              <a:t>Virtualisation des bases de données ?</a:t>
            </a:r>
            <a:endParaRPr lang="fr-FR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5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 bwMode="auto">
          <a:xfrm>
            <a:off x="4024266" y="2127125"/>
            <a:ext cx="5040560" cy="42542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2987823" y="3497691"/>
            <a:ext cx="2601375" cy="560726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Site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Internet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6372200" y="3382010"/>
            <a:ext cx="2304256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Serveur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apache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6452214" y="5229200"/>
            <a:ext cx="2304256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Base de données</a:t>
            </a:r>
          </a:p>
        </p:txBody>
      </p:sp>
      <p:pic>
        <p:nvPicPr>
          <p:cNvPr id="2052" name="Picture 4" descr="https://encrypted-tbn3.google.com/images?q=tbn:ANd9GcQKJnWZ_CleUOO3ABlQHZ46a3iLWGge8nLaOtPQsmxbPXcRN1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9" y="1255573"/>
            <a:ext cx="1743103" cy="17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3.google.com/images?q=tbn:ANd9GcQKJnWZ_CleUOO3ABlQHZ46a3iLWGge8nLaOtPQsmxbPXcRN1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6" y="2906502"/>
            <a:ext cx="1743103" cy="17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3.google.com/images?q=tbn:ANd9GcQKJnWZ_CleUOO3ABlQHZ46a3iLWGge8nLaOtPQsmxbPXcRN1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0" y="4509120"/>
            <a:ext cx="1743103" cy="17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uble flèche horizontale 10"/>
          <p:cNvSpPr/>
          <p:nvPr/>
        </p:nvSpPr>
        <p:spPr bwMode="auto">
          <a:xfrm>
            <a:off x="2130517" y="3608219"/>
            <a:ext cx="783001" cy="227011"/>
          </a:xfrm>
          <a:prstGeom prst="leftRightArrow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Double flèche horizontale 14"/>
          <p:cNvSpPr/>
          <p:nvPr/>
        </p:nvSpPr>
        <p:spPr bwMode="auto">
          <a:xfrm rot="2416867">
            <a:off x="1801210" y="2698826"/>
            <a:ext cx="1339291" cy="204699"/>
          </a:xfrm>
          <a:prstGeom prst="leftRightArrow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Double flèche horizontale 15"/>
          <p:cNvSpPr/>
          <p:nvPr/>
        </p:nvSpPr>
        <p:spPr bwMode="auto">
          <a:xfrm rot="7461174">
            <a:off x="1997549" y="4773787"/>
            <a:ext cx="1339291" cy="204699"/>
          </a:xfrm>
          <a:prstGeom prst="leftRightArrow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Double flèche horizontale 17"/>
          <p:cNvSpPr/>
          <p:nvPr/>
        </p:nvSpPr>
        <p:spPr bwMode="auto">
          <a:xfrm>
            <a:off x="5589199" y="3645923"/>
            <a:ext cx="783001" cy="227011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Double flèche horizontale 18"/>
          <p:cNvSpPr/>
          <p:nvPr/>
        </p:nvSpPr>
        <p:spPr bwMode="auto">
          <a:xfrm rot="5400000">
            <a:off x="7212841" y="4543532"/>
            <a:ext cx="783001" cy="227011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67299" y="1089814"/>
            <a:ext cx="417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Transaction financière 100 k€ / min</a:t>
            </a:r>
          </a:p>
          <a:p>
            <a:r>
              <a:rPr lang="fr-FR" dirty="0" smtClean="0"/>
              <a:t>Indisponibilité (autorisé) =&gt; </a:t>
            </a:r>
            <a:r>
              <a:rPr lang="fr-FR" dirty="0" smtClean="0"/>
              <a:t>9 h/an</a:t>
            </a:r>
            <a:endParaRPr lang="fr-FR" dirty="0" smtClean="0"/>
          </a:p>
          <a:p>
            <a:r>
              <a:rPr lang="fr-FR" dirty="0" smtClean="0"/>
              <a:t>Disponibilité =&gt; 99.9%</a:t>
            </a:r>
          </a:p>
          <a:p>
            <a:r>
              <a:rPr lang="fr-FR" dirty="0" smtClean="0"/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88510" y="243551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dirty="0" smtClean="0"/>
              <a:t>ystème d’information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0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 bwMode="auto">
          <a:xfrm>
            <a:off x="5148064" y="2852936"/>
            <a:ext cx="2088232" cy="72008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107504" y="2852936"/>
            <a:ext cx="1080120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3203848" y="2852936"/>
            <a:ext cx="1512168" cy="72008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691680" y="2852936"/>
            <a:ext cx="1152128" cy="72008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Disponibilité  =    </a:t>
            </a:r>
            <a:r>
              <a:rPr lang="fr-FR" sz="1800" dirty="0"/>
              <a:t>( Temps de service convenu – arrêt de service)  * </a:t>
            </a:r>
            <a:r>
              <a:rPr lang="fr-FR" sz="1800" dirty="0" smtClean="0"/>
              <a:t>100</a:t>
            </a:r>
            <a:endParaRPr lang="fr-FR" sz="1800" dirty="0"/>
          </a:p>
          <a:p>
            <a:pPr marL="0" indent="0">
              <a:buNone/>
            </a:pPr>
            <a:r>
              <a:rPr lang="fr-FR" sz="2000" dirty="0"/>
              <a:t>			 </a:t>
            </a:r>
            <a:r>
              <a:rPr lang="fr-FR" sz="1800" dirty="0"/>
              <a:t>Temps de service convenu </a:t>
            </a:r>
            <a:endParaRPr lang="fr-FR" sz="1800" dirty="0" smtClean="0"/>
          </a:p>
          <a:p>
            <a:pPr marL="0" indent="0">
              <a:buNone/>
            </a:pPr>
            <a:r>
              <a:rPr lang="fr-FR" sz="2000" dirty="0"/>
              <a:t>	</a:t>
            </a:r>
          </a:p>
          <a:p>
            <a:pPr marL="0" indent="0">
              <a:buNone/>
            </a:pPr>
            <a:r>
              <a:rPr lang="fr-FR" sz="2000" dirty="0" smtClean="0"/>
              <a:t> </a:t>
            </a:r>
            <a:r>
              <a:rPr lang="fr-FR" sz="2000" dirty="0"/>
              <a:t>SI	=&lt;   Réseau </a:t>
            </a:r>
            <a:r>
              <a:rPr lang="fr-FR" sz="2000" dirty="0" smtClean="0"/>
              <a:t>   *  </a:t>
            </a:r>
            <a:r>
              <a:rPr lang="fr-FR" sz="2000" dirty="0"/>
              <a:t>Serveur  web </a:t>
            </a:r>
            <a:r>
              <a:rPr lang="fr-FR" sz="2000" dirty="0" smtClean="0"/>
              <a:t>  *   Base </a:t>
            </a:r>
            <a:r>
              <a:rPr lang="fr-FR" sz="2000" dirty="0"/>
              <a:t>de données</a:t>
            </a:r>
          </a:p>
          <a:p>
            <a:pPr marL="0" indent="0">
              <a:buNone/>
            </a:pPr>
            <a:r>
              <a:rPr lang="fr-FR" sz="2000" dirty="0"/>
              <a:t>99.9%	         99.99%	   99.9%		99.99%</a:t>
            </a:r>
          </a:p>
          <a:p>
            <a:endParaRPr lang="fr-FR" sz="2000" dirty="0"/>
          </a:p>
          <a:p>
            <a:r>
              <a:rPr lang="fr-FR" sz="2000" dirty="0"/>
              <a:t>Le niveau de Disponibilité demandé par l’utilisateur influence directement le coût global des Services</a:t>
            </a:r>
          </a:p>
          <a:p>
            <a:endParaRPr lang="fr-FR" sz="2000" dirty="0"/>
          </a:p>
          <a:p>
            <a:r>
              <a:rPr lang="fr-FR" sz="2000" dirty="0"/>
              <a:t>Trouver le juste équilibre entre les coûts des solutions mises en place pour assurer la Disponibilité et les coûts sur les activités Métiers </a:t>
            </a:r>
            <a:r>
              <a:rPr lang="fr-FR" sz="2000" dirty="0" smtClean="0"/>
              <a:t>d’une </a:t>
            </a:r>
            <a:r>
              <a:rPr lang="fr-FR" sz="2000" dirty="0"/>
              <a:t>interruption de Service</a:t>
            </a:r>
          </a:p>
          <a:p>
            <a:endParaRPr lang="fr-FR" sz="2000" dirty="0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2699792" y="2132856"/>
            <a:ext cx="46805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8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 la disponibilité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200" cy="4114800"/>
          </a:xfrm>
        </p:spPr>
        <p:txBody>
          <a:bodyPr/>
          <a:lstStyle/>
          <a:p>
            <a:r>
              <a:rPr lang="fr-FR" sz="2000" dirty="0"/>
              <a:t>Comprendre les enjeux et les transactions métiers</a:t>
            </a:r>
          </a:p>
          <a:p>
            <a:pPr marL="457200" lvl="1" indent="0">
              <a:buNone/>
            </a:pPr>
            <a:endParaRPr lang="fr-FR" sz="800" dirty="0"/>
          </a:p>
          <a:p>
            <a:r>
              <a:rPr lang="fr-FR" sz="2000" dirty="0"/>
              <a:t>Définir les exigences métiers de </a:t>
            </a:r>
            <a:r>
              <a:rPr lang="fr-FR" sz="2000" dirty="0" smtClean="0"/>
              <a:t>disponibilité</a:t>
            </a:r>
            <a:endParaRPr lang="fr-FR" sz="2000" dirty="0"/>
          </a:p>
          <a:p>
            <a:endParaRPr lang="fr-FR" sz="800" dirty="0" smtClean="0"/>
          </a:p>
          <a:p>
            <a:r>
              <a:rPr lang="fr-FR" sz="2000" dirty="0" smtClean="0"/>
              <a:t>La conception des applications doit tenir compte des critères de disponibilité présent mais aussi futurs</a:t>
            </a:r>
          </a:p>
          <a:p>
            <a:endParaRPr lang="fr-FR" sz="800" dirty="0" smtClean="0"/>
          </a:p>
          <a:p>
            <a:r>
              <a:rPr lang="fr-FR" sz="2000" dirty="0" smtClean="0"/>
              <a:t>Superviser </a:t>
            </a:r>
            <a:r>
              <a:rPr lang="fr-FR" sz="2000" dirty="0"/>
              <a:t>le ou les </a:t>
            </a:r>
            <a:r>
              <a:rPr lang="fr-FR" sz="2000" dirty="0" smtClean="0"/>
              <a:t>services</a:t>
            </a:r>
          </a:p>
          <a:p>
            <a:pPr lvl="1"/>
            <a:r>
              <a:rPr lang="fr-FR" sz="1400" b="1" dirty="0"/>
              <a:t>Si vous ne faites pas de mesures, vous ne pouvez pas gérer.</a:t>
            </a:r>
          </a:p>
          <a:p>
            <a:pPr lvl="1"/>
            <a:r>
              <a:rPr lang="fr-FR" sz="1400" b="1" dirty="0"/>
              <a:t>Si vous ne faites pas de mesures, vous ne pouvez pas améliorer.</a:t>
            </a:r>
          </a:p>
          <a:p>
            <a:endParaRPr lang="fr-FR" sz="2000" dirty="0" smtClean="0"/>
          </a:p>
          <a:p>
            <a:r>
              <a:rPr lang="fr-FR" sz="2000" dirty="0" smtClean="0"/>
              <a:t>Atteindre les objectifs de disponibilité (processus Itératif)</a:t>
            </a:r>
          </a:p>
          <a:p>
            <a:endParaRPr lang="fr-FR" sz="800" dirty="0"/>
          </a:p>
          <a:p>
            <a:r>
              <a:rPr lang="fr-FR" sz="2000" dirty="0" smtClean="0"/>
              <a:t>Retour sur investissement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519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 bwMode="auto">
          <a:xfrm>
            <a:off x="827584" y="1584934"/>
            <a:ext cx="3060340" cy="458036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37784" cy="609600"/>
          </a:xfrm>
        </p:spPr>
        <p:txBody>
          <a:bodyPr/>
          <a:lstStyle/>
          <a:p>
            <a:r>
              <a:rPr lang="fr-FR" dirty="0" smtClean="0"/>
              <a:t>Les causes d’indisponibilité </a:t>
            </a:r>
            <a:br>
              <a:rPr lang="fr-FR" dirty="0" smtClean="0"/>
            </a:br>
            <a:r>
              <a:rPr lang="fr-FR" dirty="0" smtClean="0"/>
              <a:t>des SGBD</a:t>
            </a:r>
            <a:endParaRPr lang="fr-FR" dirty="0"/>
          </a:p>
        </p:txBody>
      </p:sp>
      <p:sp>
        <p:nvSpPr>
          <p:cNvPr id="12" name="Organigramme : Disque magnétique 11"/>
          <p:cNvSpPr/>
          <p:nvPr/>
        </p:nvSpPr>
        <p:spPr bwMode="auto">
          <a:xfrm>
            <a:off x="1700591" y="4797152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1187624" y="1938148"/>
            <a:ext cx="2376264" cy="18626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31640" y="197932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 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451899" y="2449563"/>
            <a:ext cx="1728192" cy="546604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1484308" y="2990143"/>
            <a:ext cx="1728192" cy="54660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19" name="Double flèche verticale 18"/>
          <p:cNvSpPr/>
          <p:nvPr/>
        </p:nvSpPr>
        <p:spPr bwMode="auto">
          <a:xfrm>
            <a:off x="2116217" y="3944849"/>
            <a:ext cx="324036" cy="708287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4057239" y="1340768"/>
            <a:ext cx="48965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Pannes matérielles</a:t>
            </a:r>
          </a:p>
          <a:p>
            <a:pPr lvl="1"/>
            <a:r>
              <a:rPr lang="fr-FR" sz="2000" dirty="0" smtClean="0"/>
              <a:t>Réseau</a:t>
            </a:r>
          </a:p>
          <a:p>
            <a:pPr lvl="1"/>
            <a:r>
              <a:rPr lang="fr-FR" sz="2000" dirty="0" smtClean="0"/>
              <a:t>Serveur</a:t>
            </a:r>
          </a:p>
          <a:p>
            <a:pPr lvl="1"/>
            <a:r>
              <a:rPr lang="fr-FR" sz="2000" dirty="0"/>
              <a:t>Stockage </a:t>
            </a:r>
            <a:endParaRPr lang="fr-FR" sz="2000" dirty="0" smtClean="0"/>
          </a:p>
          <a:p>
            <a:r>
              <a:rPr lang="fr-FR" sz="2000" dirty="0" smtClean="0"/>
              <a:t>Pannes logicielles</a:t>
            </a:r>
            <a:endParaRPr lang="fr-FR" sz="2000" dirty="0"/>
          </a:p>
          <a:p>
            <a:pPr lvl="1"/>
            <a:r>
              <a:rPr lang="fr-FR" sz="2000" dirty="0"/>
              <a:t>SGBD</a:t>
            </a:r>
          </a:p>
          <a:p>
            <a:pPr lvl="1"/>
            <a:r>
              <a:rPr lang="fr-FR" sz="2000" dirty="0" smtClean="0"/>
              <a:t>OS</a:t>
            </a:r>
          </a:p>
          <a:p>
            <a:r>
              <a:rPr lang="fr-FR" sz="2000" dirty="0" smtClean="0"/>
              <a:t>Maintenance </a:t>
            </a:r>
            <a:endParaRPr lang="fr-FR" sz="2000" dirty="0"/>
          </a:p>
          <a:p>
            <a:pPr lvl="1"/>
            <a:r>
              <a:rPr lang="fr-FR" sz="2000" dirty="0"/>
              <a:t>SGBD</a:t>
            </a:r>
          </a:p>
          <a:p>
            <a:pPr lvl="1"/>
            <a:r>
              <a:rPr lang="fr-FR" sz="2000" dirty="0"/>
              <a:t>OS</a:t>
            </a:r>
          </a:p>
          <a:p>
            <a:pPr lvl="1"/>
            <a:r>
              <a:rPr lang="fr-FR" sz="2000" dirty="0"/>
              <a:t>Réseau</a:t>
            </a:r>
          </a:p>
          <a:p>
            <a:pPr lvl="1"/>
            <a:r>
              <a:rPr lang="fr-FR" sz="2000" dirty="0" smtClean="0"/>
              <a:t>Stockage</a:t>
            </a:r>
          </a:p>
          <a:p>
            <a:r>
              <a:rPr lang="fr-FR" sz="2400" dirty="0" smtClean="0"/>
              <a:t>Evènements extérieurs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97136" y="4277844"/>
            <a:ext cx="117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1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791200" cy="609600"/>
          </a:xfrm>
        </p:spPr>
        <p:txBody>
          <a:bodyPr/>
          <a:lstStyle/>
          <a:p>
            <a:r>
              <a:rPr lang="fr-FR" dirty="0" smtClean="0"/>
              <a:t>Les solutions de disponibilité des SGBD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961" y="1687910"/>
            <a:ext cx="8458200" cy="4621410"/>
          </a:xfrm>
        </p:spPr>
        <p:txBody>
          <a:bodyPr/>
          <a:lstStyle/>
          <a:p>
            <a:r>
              <a:rPr lang="fr-FR" sz="2000" dirty="0" smtClean="0"/>
              <a:t>Solution de redondance au niveau  stockage</a:t>
            </a:r>
          </a:p>
          <a:p>
            <a:pPr lvl="1"/>
            <a:r>
              <a:rPr lang="fr-FR" sz="2000" dirty="0" smtClean="0"/>
              <a:t>Solution matérielle : copie des blocks à blocks</a:t>
            </a:r>
          </a:p>
          <a:p>
            <a:pPr lvl="1"/>
            <a:r>
              <a:rPr lang="fr-FR" sz="2000" dirty="0" smtClean="0"/>
              <a:t>Solution logicielle : </a:t>
            </a:r>
            <a:r>
              <a:rPr lang="fr-FR" sz="2000" dirty="0" err="1" smtClean="0"/>
              <a:t>drdb</a:t>
            </a:r>
            <a:r>
              <a:rPr lang="fr-FR" sz="2000" dirty="0" smtClean="0"/>
              <a:t>, ASM(Oracle) …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Corruptions physiques peuvent être propagées</a:t>
            </a:r>
          </a:p>
          <a:p>
            <a:pPr lvl="1"/>
            <a:r>
              <a:rPr lang="fr-FR" sz="2000" dirty="0" smtClean="0"/>
              <a:t>Coût additionnel fonction de la volumétrie </a:t>
            </a:r>
          </a:p>
          <a:p>
            <a:pPr lvl="1"/>
            <a:r>
              <a:rPr lang="fr-FR" sz="2000" dirty="0" smtClean="0"/>
              <a:t>Transparent pour le client</a:t>
            </a:r>
          </a:p>
          <a:p>
            <a:pPr lvl="1"/>
            <a:endParaRPr lang="fr-FR" sz="2000" dirty="0"/>
          </a:p>
          <a:p>
            <a:r>
              <a:rPr lang="fr-FR" sz="2000" dirty="0" smtClean="0"/>
              <a:t>Solution de redondance au niveau Réseau</a:t>
            </a:r>
          </a:p>
          <a:p>
            <a:pPr lvl="1"/>
            <a:r>
              <a:rPr lang="fr-FR" sz="2000" dirty="0" smtClean="0"/>
              <a:t>Doubler les liens entre le serveur et le stockage</a:t>
            </a:r>
          </a:p>
          <a:p>
            <a:pPr lvl="1"/>
            <a:r>
              <a:rPr lang="fr-FR" sz="2000" dirty="0" smtClean="0"/>
              <a:t>Offrir 2 chemins d’accès réseaux entre le réseau public et le serveur</a:t>
            </a:r>
          </a:p>
          <a:p>
            <a:pPr lvl="1"/>
            <a:r>
              <a:rPr lang="fr-FR" sz="2000" dirty="0"/>
              <a:t>Transparent pour le client</a:t>
            </a:r>
          </a:p>
          <a:p>
            <a:pPr lvl="1"/>
            <a:endParaRPr lang="fr-FR" sz="2000" dirty="0" smtClean="0"/>
          </a:p>
          <a:p>
            <a:pPr lvl="1"/>
            <a:endParaRPr lang="fr-FR" sz="1600" dirty="0"/>
          </a:p>
          <a:p>
            <a:endParaRPr lang="fr-FR" sz="2400" dirty="0" smtClean="0"/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103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 bwMode="auto">
          <a:xfrm>
            <a:off x="432827" y="2352409"/>
            <a:ext cx="3060340" cy="43206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9033" y="149681"/>
            <a:ext cx="5791200" cy="609600"/>
          </a:xfrm>
        </p:spPr>
        <p:txBody>
          <a:bodyPr/>
          <a:lstStyle/>
          <a:p>
            <a:r>
              <a:rPr lang="fr-FR" dirty="0"/>
              <a:t>Les solutions de </a:t>
            </a:r>
            <a:r>
              <a:rPr lang="fr-FR" dirty="0" smtClean="0"/>
              <a:t>disponibilité</a:t>
            </a:r>
            <a:br>
              <a:rPr lang="fr-FR" dirty="0" smtClean="0"/>
            </a:br>
            <a:r>
              <a:rPr lang="fr-FR" dirty="0" smtClean="0"/>
              <a:t>des SGBD</a:t>
            </a:r>
            <a:endParaRPr lang="fr-FR" dirty="0"/>
          </a:p>
        </p:txBody>
      </p:sp>
      <p:sp>
        <p:nvSpPr>
          <p:cNvPr id="19" name="AutoShape 4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6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rganigramme : Disque magnétique 22"/>
          <p:cNvSpPr/>
          <p:nvPr/>
        </p:nvSpPr>
        <p:spPr bwMode="auto">
          <a:xfrm>
            <a:off x="836050" y="4879476"/>
            <a:ext cx="997273" cy="1080119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1032213" y="2652199"/>
            <a:ext cx="1743775" cy="15985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76229" y="2693376"/>
            <a:ext cx="16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1296488" y="3163614"/>
            <a:ext cx="1268200" cy="46910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1328897" y="3704194"/>
            <a:ext cx="1268200" cy="46910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4716016" y="1310150"/>
            <a:ext cx="48965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Maintenance 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SGBD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OS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Réseau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Stockage</a:t>
            </a:r>
          </a:p>
          <a:p>
            <a:r>
              <a:rPr lang="fr-FR" sz="2000" dirty="0" smtClean="0"/>
              <a:t>Pannes logicielles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SGBD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OS</a:t>
            </a:r>
          </a:p>
          <a:p>
            <a:r>
              <a:rPr lang="fr-FR" sz="2000" dirty="0" smtClean="0"/>
              <a:t>Pannes matérielles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Réseau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Serveur 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Stockage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Evénements extérieurs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1" name="Organigramme : Disque magnétique 30"/>
          <p:cNvSpPr/>
          <p:nvPr/>
        </p:nvSpPr>
        <p:spPr bwMode="auto">
          <a:xfrm>
            <a:off x="2244908" y="4881630"/>
            <a:ext cx="997273" cy="1077967"/>
          </a:xfrm>
          <a:prstGeom prst="flowChartMagneticDisk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Times New Roman" charset="0"/>
              </a:rPr>
              <a:t>copie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889625" y="5419535"/>
            <a:ext cx="211300" cy="1800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0" name="Connecteur droit avec flèche 9"/>
          <p:cNvCxnSpPr>
            <a:stCxn id="24" idx="2"/>
            <a:endCxn id="23" idx="1"/>
          </p:cNvCxnSpPr>
          <p:nvPr/>
        </p:nvCxnSpPr>
        <p:spPr bwMode="auto">
          <a:xfrm flipH="1">
            <a:off x="1334687" y="4250798"/>
            <a:ext cx="569414" cy="6286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24" idx="2"/>
            <a:endCxn id="31" idx="1"/>
          </p:cNvCxnSpPr>
          <p:nvPr/>
        </p:nvCxnSpPr>
        <p:spPr bwMode="auto">
          <a:xfrm>
            <a:off x="1904101" y="4250798"/>
            <a:ext cx="839444" cy="6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Nuage 14"/>
          <p:cNvSpPr/>
          <p:nvPr/>
        </p:nvSpPr>
        <p:spPr bwMode="auto">
          <a:xfrm>
            <a:off x="836050" y="1112191"/>
            <a:ext cx="2016502" cy="11772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Internet</a:t>
            </a:r>
          </a:p>
        </p:txBody>
      </p:sp>
      <p:cxnSp>
        <p:nvCxnSpPr>
          <p:cNvPr id="1025" name="Connecteur droit avec flèche 1024"/>
          <p:cNvCxnSpPr/>
          <p:nvPr/>
        </p:nvCxnSpPr>
        <p:spPr bwMode="auto">
          <a:xfrm>
            <a:off x="1176229" y="2132856"/>
            <a:ext cx="0" cy="519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9" name="Connecteur droit avec flèche 38"/>
          <p:cNvCxnSpPr/>
          <p:nvPr/>
        </p:nvCxnSpPr>
        <p:spPr bwMode="auto">
          <a:xfrm>
            <a:off x="2564688" y="2092738"/>
            <a:ext cx="0" cy="519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Connecteur droit avec flèche 39"/>
          <p:cNvCxnSpPr/>
          <p:nvPr/>
        </p:nvCxnSpPr>
        <p:spPr bwMode="auto">
          <a:xfrm flipH="1">
            <a:off x="1069017" y="4252952"/>
            <a:ext cx="569414" cy="6286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 bwMode="auto">
          <a:xfrm>
            <a:off x="2177375" y="4248644"/>
            <a:ext cx="839444" cy="6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481845" y="6165304"/>
            <a:ext cx="117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A</a:t>
            </a:r>
            <a:endParaRPr lang="fr-FR" dirty="0"/>
          </a:p>
        </p:txBody>
      </p:sp>
      <p:pic>
        <p:nvPicPr>
          <p:cNvPr id="26" name="Picture 4" descr="https://encrypted-tbn3.google.com/images?q=tbn:ANd9GcQKJnWZ_CleUOO3ABlQHZ46a3iLWGge8nLaOtPQsmxbPXcRN1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67" y="1339593"/>
            <a:ext cx="837165" cy="8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cteur droit avec flèche 28"/>
          <p:cNvCxnSpPr/>
          <p:nvPr/>
        </p:nvCxnSpPr>
        <p:spPr bwMode="auto">
          <a:xfrm>
            <a:off x="2915816" y="1613513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00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791200" cy="609600"/>
          </a:xfrm>
        </p:spPr>
        <p:txBody>
          <a:bodyPr/>
          <a:lstStyle/>
          <a:p>
            <a:r>
              <a:rPr lang="fr-FR" dirty="0"/>
              <a:t>Les solutions de </a:t>
            </a:r>
            <a:r>
              <a:rPr lang="fr-FR" dirty="0" smtClean="0"/>
              <a:t>disponibilité des SGBD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248472"/>
          </a:xfrm>
        </p:spPr>
        <p:txBody>
          <a:bodyPr/>
          <a:lstStyle/>
          <a:p>
            <a:pPr marL="457200" lvl="1" indent="0">
              <a:buNone/>
            </a:pPr>
            <a:endParaRPr lang="fr-FR" sz="2000" dirty="0"/>
          </a:p>
          <a:p>
            <a:r>
              <a:rPr lang="fr-FR" sz="2000" dirty="0" smtClean="0"/>
              <a:t>Solution de redondance au niveau serveur</a:t>
            </a:r>
          </a:p>
          <a:p>
            <a:pPr lvl="1"/>
            <a:r>
              <a:rPr lang="fr-FR" sz="2000" dirty="0" smtClean="0"/>
              <a:t>Basé sur un gestionnaire de ressources </a:t>
            </a:r>
          </a:p>
          <a:p>
            <a:pPr lvl="1"/>
            <a:r>
              <a:rPr lang="fr-FR" sz="2000" dirty="0" smtClean="0"/>
              <a:t>En mode actif-actif </a:t>
            </a:r>
          </a:p>
          <a:p>
            <a:pPr lvl="1"/>
            <a:r>
              <a:rPr lang="fr-FR" sz="2000" dirty="0" smtClean="0"/>
              <a:t>En mode actif-passif (risque de « split </a:t>
            </a:r>
            <a:r>
              <a:rPr lang="fr-FR" sz="2000" dirty="0" err="1" smtClean="0"/>
              <a:t>brain</a:t>
            </a:r>
            <a:r>
              <a:rPr lang="fr-FR" sz="2000" dirty="0" smtClean="0"/>
              <a:t> ») </a:t>
            </a:r>
          </a:p>
          <a:p>
            <a:pPr lvl="1"/>
            <a:r>
              <a:rPr lang="fr-FR" sz="2000" dirty="0" smtClean="0"/>
              <a:t>Le client doit réinitialiser la connexion</a:t>
            </a:r>
          </a:p>
          <a:p>
            <a:endParaRPr lang="fr-FR" sz="2000" dirty="0"/>
          </a:p>
          <a:p>
            <a:r>
              <a:rPr lang="fr-FR" sz="2000" dirty="0"/>
              <a:t>Solution de redondance complète</a:t>
            </a:r>
          </a:p>
          <a:p>
            <a:pPr lvl="1"/>
            <a:r>
              <a:rPr lang="fr-FR" sz="2000" dirty="0" smtClean="0"/>
              <a:t>Maitre - Maitre</a:t>
            </a:r>
          </a:p>
          <a:p>
            <a:pPr lvl="1"/>
            <a:r>
              <a:rPr lang="fr-FR" sz="2000" dirty="0" smtClean="0"/>
              <a:t>Mode Maitre - Esclave(</a:t>
            </a:r>
            <a:r>
              <a:rPr lang="fr-FR" sz="2000" dirty="0" err="1" smtClean="0"/>
              <a:t>read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)</a:t>
            </a:r>
            <a:endParaRPr lang="fr-FR" sz="2000" dirty="0"/>
          </a:p>
          <a:p>
            <a:pPr lvl="1"/>
            <a:r>
              <a:rPr lang="fr-FR" sz="2000" dirty="0"/>
              <a:t>Mode </a:t>
            </a:r>
            <a:r>
              <a:rPr lang="fr-FR" sz="2000" dirty="0" smtClean="0"/>
              <a:t>Maître - Esclave </a:t>
            </a:r>
            <a:endParaRPr lang="fr-FR" sz="2000" dirty="0"/>
          </a:p>
          <a:p>
            <a:endParaRPr lang="fr-FR" sz="2400" dirty="0" smtClean="0"/>
          </a:p>
          <a:p>
            <a:pPr marL="457200" lvl="1" indent="0">
              <a:buNone/>
            </a:pPr>
            <a:endParaRPr lang="fr-FR" sz="1600" dirty="0" smtClean="0"/>
          </a:p>
          <a:p>
            <a:pPr lvl="1"/>
            <a:endParaRPr lang="fr-FR" sz="1600" dirty="0"/>
          </a:p>
          <a:p>
            <a:endParaRPr lang="fr-FR" sz="2400" dirty="0" smtClean="0"/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860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 bwMode="auto">
          <a:xfrm>
            <a:off x="429114" y="2429154"/>
            <a:ext cx="4014637" cy="43206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90513"/>
            <a:ext cx="7776864" cy="609600"/>
          </a:xfrm>
        </p:spPr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edondance </a:t>
            </a:r>
            <a:r>
              <a:rPr lang="fr-FR" dirty="0"/>
              <a:t>au niveau serveur</a:t>
            </a:r>
          </a:p>
        </p:txBody>
      </p:sp>
      <p:sp>
        <p:nvSpPr>
          <p:cNvPr id="19" name="AutoShape 4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6" descr="data:image/jpeg;base64,/9j/4AAQSkZJRgABAQAAAQABAAD/2wCEAAkGBg8SERMUEQ8TFRQSEBQPEg4REg4QFRIOFRwVFB8cEh4XHDIeFyEjGRIeITcgLycqODguISoyNTArNS8rLiwBCQoKDgwMFQ8PGC8cFBwpKSkpKSkpKSkpKSkpKSkpKSkpKSkpKSkpKSkpKSkpKSkpKSkpKSkpKSkpKSkpKSkpKf/AABEIAHgAeAMBIgACEQEDEQH/xAAbAAEBAAIDAQAAAAAAAAAAAAAABwQGAwUIAf/EAD8QAAIBAwIDBAUJBAsAAAAAAAABAgMEERIhBjFBBQcTIjJRYZHRFCNCQ3GBkrHBM9Lh8BUXNERSU2Jyg5Oh/8QAFQEBAQAAAAAAAAAAAAAAAAAAAAH/xAAWEQEBAQAAAAAAAAAAAAAAAAAAESH/2gAMAwEAAhEDEQA/ALiAAAAAAAAAAAAAAAAAAAAAAAAAAAAAAAAAAAAAAAAAAAAAAAAAAAAAAAAAAAAAAADUuKe8GjY3NKjVhtVpOoqrk1FNS04kks+3JzLi+TSapwaaymptpp8mscyZd/VKU7i3qRjLRGi6bnhpeJqcsezY0/hriq5t0oRnFwlLToqpyjB+tYaa95RepcXVOlOHvkY1bjSuuUKf36/iSmvxtcLTmVulKapqSjJ+drON59Mrf2mEuOK0tPz1JapTjlRhs4b77vZ+sYKlX4/ulyjS/DL946+t3jX3Twv+v+JNVxTVmk/Fe9KVXEYReHF4xtF88bfmZNzUuVpx409dv8ojopVXjPKMtNPaTIN4l3jdof46a/4onz+sHtF/Wx+6lT+Bo0qV55sW15LHhNYoXW+vGpeit4/yzmhZXecSoXMUp1YupKM4JQhHUp+aXJvp6l1IN2hxt2g/rn90KXwMqlxVfPnXl+GHwJ9Ut7lTx4UtKrKnqlXow1U2vSSdXnn6Pq9xiOdzoy/Bi/BlLe9tsKopY/zN1jn7eoFXpdv3b515+5fojOtu3blfWN/7kn+aJG6c/DqydW3ThWowjqu4SioTTb1NfS8m3sb22MKq+ebqzX7dftKk+Xo8odOvrLRfKPFcl6cYfdJQ/My6fF1r9KpGP2zpv8medqcYSnFO5tnqq0Y6IU7ltqUHlJ+HhauafT1nDZRhpk3PQ9VFRkqbqN6pPMcJrCaXMUem7Ptu2qy00q9KcsOWiM4OWFhN4znCytwRfuYjD+kp6ak5P5PWypw0qPmpbQeXqWc7+xesAV3tzh2lcwlCcFJSWHFrKaIfxP3YXlrWTo0KlajKe2iE6koPfaendr2+89EnwDzpYcNdqpRVO0uIYr+I27dPVDEViPiLMeX/AL7Edja8KdveXa6WHNvHg0sqSwltyxzL1g+gQmHAnb7SWu6fzcoNyu40/PJt6n5umdkZNfu37Zq6dTlHFBW/9tlv/rljOZltAESfczfzzrlSw1TTU7mvPy0+S2h16/oZVDuUuVJS8W2UlUnV1L5RPz1Fh80s4XIsYAkq7kZOTlK4oKTqus2qFSfzj26zSOWl3E0ksO6jjR4eFaw9DOrG8316lVAE4p9y9DDUruriU41JKNK2inUjsm/K90ZEO5mx617l+l9KhH0t5cqfV8/Wb+ANHj3P9m9XcS+2vNb8uiXTY5afdH2Qv7vN/bXr8/xG5gDo+xuC7C0n4lvbqE9Dp69VWb0PDx5pPbKQO8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4940388" y="1358767"/>
            <a:ext cx="48965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Maintenance 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SGBD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OS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Réseau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Stockage</a:t>
            </a:r>
          </a:p>
          <a:p>
            <a:r>
              <a:rPr lang="fr-FR" sz="2000" dirty="0" smtClean="0"/>
              <a:t>Pannes logicielles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SGBD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OS</a:t>
            </a:r>
          </a:p>
          <a:p>
            <a:r>
              <a:rPr lang="fr-FR" sz="2000" dirty="0" smtClean="0"/>
              <a:t>Pannes matérielles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Réseau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Serveur 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Stockage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Evénements extérieurs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1" name="Organigramme : Disque magnétique 20"/>
          <p:cNvSpPr/>
          <p:nvPr/>
        </p:nvSpPr>
        <p:spPr bwMode="auto">
          <a:xfrm>
            <a:off x="1813545" y="5580856"/>
            <a:ext cx="1230808" cy="1080120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Disques</a:t>
            </a: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490930" y="2676784"/>
            <a:ext cx="1743775" cy="19560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9552" y="2676784"/>
            <a:ext cx="16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 1 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755205" y="3684240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787614" y="4161061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558671" y="2676784"/>
            <a:ext cx="1743775" cy="196043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702687" y="2685050"/>
            <a:ext cx="16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Serveur  2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2822946" y="3688615"/>
            <a:ext cx="1268200" cy="42844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SGBD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2855355" y="4165436"/>
            <a:ext cx="1268200" cy="42844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OS</a:t>
            </a:r>
          </a:p>
        </p:txBody>
      </p:sp>
      <p:sp>
        <p:nvSpPr>
          <p:cNvPr id="4" name="Double flèche horizontale 3"/>
          <p:cNvSpPr/>
          <p:nvPr/>
        </p:nvSpPr>
        <p:spPr bwMode="auto">
          <a:xfrm rot="3863981">
            <a:off x="1307435" y="5018613"/>
            <a:ext cx="97351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Double flèche horizontale 37"/>
          <p:cNvSpPr/>
          <p:nvPr/>
        </p:nvSpPr>
        <p:spPr bwMode="auto">
          <a:xfrm rot="7234614">
            <a:off x="2672179" y="5018613"/>
            <a:ext cx="973516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Nuage 17"/>
          <p:cNvSpPr/>
          <p:nvPr/>
        </p:nvSpPr>
        <p:spPr bwMode="auto">
          <a:xfrm>
            <a:off x="1298575" y="998136"/>
            <a:ext cx="2016502" cy="11772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Internet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755205" y="3201946"/>
            <a:ext cx="3368350" cy="4284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Gestionnaire de Ressources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10745" y="6037436"/>
            <a:ext cx="117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A</a:t>
            </a:r>
            <a:endParaRPr lang="fr-FR" dirty="0"/>
          </a:p>
        </p:txBody>
      </p:sp>
      <p:pic>
        <p:nvPicPr>
          <p:cNvPr id="27" name="Picture 4" descr="https://encrypted-tbn3.google.com/images?q=tbn:ANd9GcQKJnWZ_CleUOO3ABlQHZ46a3iLWGge8nLaOtPQsmxbPXcRN1Y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96" y="1340768"/>
            <a:ext cx="837165" cy="8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avec flèche 27"/>
          <p:cNvCxnSpPr/>
          <p:nvPr/>
        </p:nvCxnSpPr>
        <p:spPr bwMode="auto">
          <a:xfrm>
            <a:off x="3278511" y="1743591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Connecteur droit avec flèche 30"/>
          <p:cNvCxnSpPr>
            <a:endCxn id="23" idx="0"/>
          </p:cNvCxnSpPr>
          <p:nvPr/>
        </p:nvCxnSpPr>
        <p:spPr bwMode="auto">
          <a:xfrm>
            <a:off x="2428949" y="2043065"/>
            <a:ext cx="7484" cy="386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73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</Template>
  <TotalTime>2660</TotalTime>
  <Words>651</Words>
  <Application>Microsoft Office PowerPoint</Application>
  <PresentationFormat>Affichage à l'écran (4:3)</PresentationFormat>
  <Paragraphs>288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cc</vt:lpstr>
      <vt:lpstr>Haute disponibilité pour les bases de données</vt:lpstr>
      <vt:lpstr>Introduction</vt:lpstr>
      <vt:lpstr>Introduction</vt:lpstr>
      <vt:lpstr>Gestion de la disponibilité </vt:lpstr>
      <vt:lpstr>Les causes d’indisponibilité  des SGBD</vt:lpstr>
      <vt:lpstr>Les solutions de disponibilité des SGBD</vt:lpstr>
      <vt:lpstr>Les solutions de disponibilité des SGBD</vt:lpstr>
      <vt:lpstr>Les solutions de disponibilité des SGBD</vt:lpstr>
      <vt:lpstr>Redondance au niveau serveur</vt:lpstr>
      <vt:lpstr>Redondance au niveau serveur</vt:lpstr>
      <vt:lpstr>Les solutions de disponibilité des SGBD</vt:lpstr>
      <vt:lpstr>Redondance complète</vt:lpstr>
      <vt:lpstr>Réplication bidirectionnelle</vt:lpstr>
      <vt:lpstr>Réplication Maître - Esclave</vt:lpstr>
      <vt:lpstr>Redondance complète</vt:lpstr>
      <vt:lpstr>Redondance mixte</vt:lpstr>
      <vt:lpstr>Conclusions</vt:lpstr>
    </vt:vector>
  </TitlesOfParts>
  <Company>CCIN2P3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la disponibilité</dc:title>
  <dc:creator>Osman AIDEL</dc:creator>
  <cp:lastModifiedBy>Osman AIDEL</cp:lastModifiedBy>
  <cp:revision>221</cp:revision>
  <dcterms:created xsi:type="dcterms:W3CDTF">2012-06-11T08:11:22Z</dcterms:created>
  <dcterms:modified xsi:type="dcterms:W3CDTF">2012-06-14T11:24:18Z</dcterms:modified>
</cp:coreProperties>
</file>