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1" r:id="rId6"/>
    <p:sldId id="260" r:id="rId7"/>
    <p:sldId id="262" r:id="rId8"/>
    <p:sldId id="263" r:id="rId9"/>
    <p:sldId id="265" r:id="rId10"/>
    <p:sldId id="266" r:id="rId11"/>
    <p:sldId id="267" r:id="rId12"/>
    <p:sldId id="268" r:id="rId13"/>
    <p:sldId id="264" r:id="rId14"/>
    <p:sldId id="26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85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Modifiez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754454DF-7F04-42E6-B1AE-42FA7B5C3A3E}" type="datetimeFigureOut">
              <a:rPr lang="fr-FR" smtClean="0"/>
              <a:t>13/06/2012</a:t>
            </a:fld>
            <a:endParaRPr lang="fr-FR"/>
          </a:p>
        </p:txBody>
      </p:sp>
      <p:sp>
        <p:nvSpPr>
          <p:cNvPr id="17" name="Espace réservé du pied de page 16"/>
          <p:cNvSpPr>
            <a:spLocks noGrp="1"/>
          </p:cNvSpPr>
          <p:nvPr>
            <p:ph type="ftr" sz="quarter" idx="11"/>
          </p:nvPr>
        </p:nvSpPr>
        <p:spPr>
          <a:xfrm>
            <a:off x="5410200" y="4205288"/>
            <a:ext cx="1295400" cy="457200"/>
          </a:xfrm>
        </p:spPr>
        <p:txBody>
          <a:bodyPr/>
          <a:lstStyle/>
          <a:p>
            <a:endParaRPr lang="fr-FR"/>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5F6CF87-9656-4060-9E01-120F2BB9217F}"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4454DF-7F04-42E6-B1AE-42FA7B5C3A3E}" type="datetimeFigureOut">
              <a:rPr lang="fr-FR" smtClean="0"/>
              <a:t>13/06/2012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5F6CF87-9656-4060-9E01-120F2BB9217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4454DF-7F04-42E6-B1AE-42FA7B5C3A3E}" type="datetimeFigureOut">
              <a:rPr lang="fr-FR" smtClean="0"/>
              <a:t>13/06/2012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5F6CF87-9656-4060-9E01-120F2BB9217F}"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4454DF-7F04-42E6-B1AE-42FA7B5C3A3E}" type="datetimeFigureOut">
              <a:rPr lang="fr-FR" smtClean="0"/>
              <a:t>13/06/2012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5F6CF87-9656-4060-9E01-120F2BB9217F}"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754454DF-7F04-42E6-B1AE-42FA7B5C3A3E}" type="datetimeFigureOut">
              <a:rPr lang="fr-FR" smtClean="0"/>
              <a:t>13/06/2012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5F6CF87-9656-4060-9E01-120F2BB9217F}"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54454DF-7F04-42E6-B1AE-42FA7B5C3A3E}" type="datetimeFigureOut">
              <a:rPr lang="fr-FR" smtClean="0"/>
              <a:t>13/06/2012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5F6CF87-9656-4060-9E01-120F2BB9217F}"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fld id="{754454DF-7F04-42E6-B1AE-42FA7B5C3A3E}" type="datetimeFigureOut">
              <a:rPr lang="fr-FR" smtClean="0"/>
              <a:t>13/06/2012</a:t>
            </a:fld>
            <a:endParaRPr lang="fr-FR"/>
          </a:p>
        </p:txBody>
      </p:sp>
      <p:sp>
        <p:nvSpPr>
          <p:cNvPr id="27" name="Espace réservé du numéro de diapositive 26"/>
          <p:cNvSpPr>
            <a:spLocks noGrp="1"/>
          </p:cNvSpPr>
          <p:nvPr>
            <p:ph type="sldNum" sz="quarter" idx="11"/>
          </p:nvPr>
        </p:nvSpPr>
        <p:spPr/>
        <p:txBody>
          <a:bodyPr rtlCol="0"/>
          <a:lstStyle/>
          <a:p>
            <a:fld id="{B5F6CF87-9656-4060-9E01-120F2BB9217F}" type="slidenum">
              <a:rPr lang="fr-FR" smtClean="0"/>
              <a:t>‹N°›</a:t>
            </a:fld>
            <a:endParaRPr lang="fr-FR"/>
          </a:p>
        </p:txBody>
      </p:sp>
      <p:sp>
        <p:nvSpPr>
          <p:cNvPr id="28" name="Espace réservé du pied de page 27"/>
          <p:cNvSpPr>
            <a:spLocks noGrp="1"/>
          </p:cNvSpPr>
          <p:nvPr>
            <p:ph type="ftr" sz="quarter" idx="12"/>
          </p:nvPr>
        </p:nvSpPr>
        <p:spPr/>
        <p:txBody>
          <a:bodyPr rtlCol="0"/>
          <a:lstStyle/>
          <a:p>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Modifiez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754454DF-7F04-42E6-B1AE-42FA7B5C3A3E}" type="datetimeFigureOut">
              <a:rPr lang="fr-FR" smtClean="0"/>
              <a:t>13/06/2012</a:t>
            </a:fld>
            <a:endParaRPr lang="fr-FR"/>
          </a:p>
        </p:txBody>
      </p:sp>
      <p:sp>
        <p:nvSpPr>
          <p:cNvPr id="4" name="Espace réservé du pied de page 3"/>
          <p:cNvSpPr>
            <a:spLocks noGrp="1"/>
          </p:cNvSpPr>
          <p:nvPr>
            <p:ph type="ftr" sz="quarter" idx="11"/>
          </p:nvPr>
        </p:nvSpPr>
        <p:spPr>
          <a:xfrm>
            <a:off x="5257800" y="612648"/>
            <a:ext cx="1325880" cy="457200"/>
          </a:xfrm>
        </p:spPr>
        <p:txBody>
          <a:bodyPr/>
          <a:lstStyle/>
          <a:p>
            <a:endParaRPr lang="fr-FR"/>
          </a:p>
        </p:txBody>
      </p:sp>
      <p:sp>
        <p:nvSpPr>
          <p:cNvPr id="5" name="Espace réservé du numéro de diapositive 4"/>
          <p:cNvSpPr>
            <a:spLocks noGrp="1"/>
          </p:cNvSpPr>
          <p:nvPr>
            <p:ph type="sldNum" sz="quarter" idx="12"/>
          </p:nvPr>
        </p:nvSpPr>
        <p:spPr>
          <a:xfrm>
            <a:off x="8174736" y="2272"/>
            <a:ext cx="762000" cy="365760"/>
          </a:xfrm>
        </p:spPr>
        <p:txBody>
          <a:bodyPr/>
          <a:lstStyle/>
          <a:p>
            <a:fld id="{B5F6CF87-9656-4060-9E01-120F2BB9217F}"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54454DF-7F04-42E6-B1AE-42FA7B5C3A3E}" type="datetimeFigureOut">
              <a:rPr lang="fr-FR" smtClean="0"/>
              <a:t>13/06/2012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5F6CF87-9656-4060-9E01-120F2BB9217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54454DF-7F04-42E6-B1AE-42FA7B5C3A3E}" type="datetimeFigureOut">
              <a:rPr lang="fr-FR" smtClean="0"/>
              <a:t>13/06/2012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5F6CF87-9656-4060-9E01-120F2BB9217F}"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754454DF-7F04-42E6-B1AE-42FA7B5C3A3E}" type="datetimeFigureOut">
              <a:rPr lang="fr-FR" smtClean="0"/>
              <a:t>13/06/2012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5F6CF87-9656-4060-9E01-120F2BB9217F}"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54454DF-7F04-42E6-B1AE-42FA7B5C3A3E}" type="datetimeFigureOut">
              <a:rPr lang="fr-FR" smtClean="0"/>
              <a:t>13/06/2012</a:t>
            </a:fld>
            <a:endParaRPr lang="fr-FR"/>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fr-FR"/>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5F6CF87-9656-4060-9E01-120F2BB9217F}"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journees-elearning.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Les aspects juridiques de l'externalisation des données et services</a:t>
            </a:r>
            <a:endParaRPr lang="fr-FR" dirty="0"/>
          </a:p>
        </p:txBody>
      </p:sp>
      <p:sp>
        <p:nvSpPr>
          <p:cNvPr id="3" name="Sous-titre 2"/>
          <p:cNvSpPr>
            <a:spLocks noGrp="1"/>
          </p:cNvSpPr>
          <p:nvPr>
            <p:ph type="subTitle" idx="1"/>
          </p:nvPr>
        </p:nvSpPr>
        <p:spPr/>
        <p:txBody>
          <a:bodyPr>
            <a:normAutofit/>
          </a:bodyPr>
          <a:lstStyle/>
          <a:p>
            <a:r>
              <a:rPr lang="fr-FR" dirty="0" smtClean="0"/>
              <a:t>ARAMIS 2012 </a:t>
            </a:r>
          </a:p>
          <a:p>
            <a:r>
              <a:rPr lang="fr-FR" dirty="0" smtClean="0"/>
              <a:t>« Virtualisation et Bases de données »</a:t>
            </a:r>
          </a:p>
          <a:p>
            <a:r>
              <a:rPr lang="fr-FR" dirty="0" smtClean="0"/>
              <a:t>Yann </a:t>
            </a:r>
            <a:r>
              <a:rPr lang="fr-FR" dirty="0" err="1" smtClean="0"/>
              <a:t>Bergheaud</a:t>
            </a:r>
            <a:r>
              <a:rPr lang="fr-FR" dirty="0" smtClean="0"/>
              <a:t> – Lyon3</a:t>
            </a:r>
            <a:endParaRPr lang="fr-FR" dirty="0"/>
          </a:p>
        </p:txBody>
      </p:sp>
    </p:spTree>
    <p:extLst>
      <p:ext uri="{BB962C8B-B14F-4D97-AF65-F5344CB8AC3E}">
        <p14:creationId xmlns:p14="http://schemas.microsoft.com/office/powerpoint/2010/main" val="410038958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territorialité du droit</a:t>
            </a:r>
            <a:endParaRPr lang="fr-FR" dirty="0"/>
          </a:p>
        </p:txBody>
      </p:sp>
      <p:sp>
        <p:nvSpPr>
          <p:cNvPr id="3" name="Espace réservé du contenu 2"/>
          <p:cNvSpPr>
            <a:spLocks noGrp="1"/>
          </p:cNvSpPr>
          <p:nvPr>
            <p:ph idx="1"/>
          </p:nvPr>
        </p:nvSpPr>
        <p:spPr/>
        <p:txBody>
          <a:bodyPr>
            <a:normAutofit/>
          </a:bodyPr>
          <a:lstStyle/>
          <a:p>
            <a:endParaRPr lang="fr-FR" dirty="0" smtClean="0"/>
          </a:p>
        </p:txBody>
      </p:sp>
      <p:pic>
        <p:nvPicPr>
          <p:cNvPr id="1026" name="Picture 2" descr="http://www.bobleroi.co.uk/ScrapBook/SealandRadioOne/EarlySealan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2132856"/>
            <a:ext cx="5688632" cy="44244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362115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réversibilité</a:t>
            </a:r>
            <a:endParaRPr lang="fr-FR" dirty="0"/>
          </a:p>
        </p:txBody>
      </p:sp>
      <p:sp>
        <p:nvSpPr>
          <p:cNvPr id="3" name="Espace réservé du contenu 2"/>
          <p:cNvSpPr>
            <a:spLocks noGrp="1"/>
          </p:cNvSpPr>
          <p:nvPr>
            <p:ph idx="1"/>
          </p:nvPr>
        </p:nvSpPr>
        <p:spPr/>
        <p:txBody>
          <a:bodyPr>
            <a:normAutofit/>
          </a:bodyPr>
          <a:lstStyle/>
          <a:p>
            <a:endParaRPr lang="fr-FR" dirty="0" smtClean="0"/>
          </a:p>
        </p:txBody>
      </p:sp>
      <p:pic>
        <p:nvPicPr>
          <p:cNvPr id="3074" name="Picture 2" descr="http://www.newzilla.net/wp-content/uploads/2011/08/or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484784"/>
            <a:ext cx="5112568" cy="5112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489039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chaînes de contrats</a:t>
            </a:r>
            <a:endParaRPr lang="fr-FR" dirty="0"/>
          </a:p>
        </p:txBody>
      </p:sp>
      <p:sp>
        <p:nvSpPr>
          <p:cNvPr id="3" name="Espace réservé du contenu 2"/>
          <p:cNvSpPr>
            <a:spLocks noGrp="1"/>
          </p:cNvSpPr>
          <p:nvPr>
            <p:ph idx="1"/>
          </p:nvPr>
        </p:nvSpPr>
        <p:spPr/>
        <p:txBody>
          <a:bodyPr>
            <a:normAutofit/>
          </a:bodyPr>
          <a:lstStyle/>
          <a:p>
            <a:endParaRPr lang="fr-FR" dirty="0" smtClean="0"/>
          </a:p>
        </p:txBody>
      </p:sp>
      <p:sp>
        <p:nvSpPr>
          <p:cNvPr id="4" name="AutoShape 2" descr="http://www.loncle-avocat.fr/photos/tiny_mce/accord.JPG"/>
          <p:cNvSpPr>
            <a:spLocks noChangeAspect="1" noChangeArrowheads="1"/>
          </p:cNvSpPr>
          <p:nvPr/>
        </p:nvSpPr>
        <p:spPr bwMode="auto">
          <a:xfrm>
            <a:off x="155575" y="-1477963"/>
            <a:ext cx="3524250" cy="30861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 name="AutoShape 4" descr="http://www.loncle-avocat.fr/photos/tiny_mce/accord.JPG"/>
          <p:cNvSpPr>
            <a:spLocks noChangeAspect="1" noChangeArrowheads="1"/>
          </p:cNvSpPr>
          <p:nvPr/>
        </p:nvSpPr>
        <p:spPr bwMode="auto">
          <a:xfrm>
            <a:off x="307975" y="-1325563"/>
            <a:ext cx="3524250" cy="30861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5126" name="Picture 6" descr="http://www.loncle-avocat.fr/photos/tiny_mce/accor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832" y="1196752"/>
            <a:ext cx="3524250" cy="3086101"/>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http://www.internethic.com/var/internethic/storage/images/media/images/internethic/signature-contrats-internethic2/17136-1-fre-FR/Signature-Contrats-Internethi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0072" y="980728"/>
            <a:ext cx="3524250" cy="3086101"/>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http://www.internethic.com/var/internethic/storage/images/media/images/internethic/signature-contrats-internethic2/17136-1-fre-FR/Signature-Contrats-Internethi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4008" y="3788876"/>
            <a:ext cx="3524250" cy="3086101"/>
          </a:xfrm>
          <a:prstGeom prst="rect">
            <a:avLst/>
          </a:prstGeom>
          <a:noFill/>
          <a:scene3d>
            <a:camera prst="orthographicFront">
              <a:rot lat="0" lon="10800000" rev="0"/>
            </a:camera>
            <a:lightRig rig="threePt" dir="t"/>
          </a:scene3d>
          <a:extLst>
            <a:ext uri="{909E8E84-426E-40DD-AFC4-6F175D3DCCD1}">
              <a14:hiddenFill xmlns:a14="http://schemas.microsoft.com/office/drawing/2010/main">
                <a:solidFill>
                  <a:srgbClr val="FFFFFF"/>
                </a:solidFill>
              </a14:hiddenFill>
            </a:ext>
          </a:extLst>
        </p:spPr>
      </p:pic>
      <p:pic>
        <p:nvPicPr>
          <p:cNvPr id="10" name="Picture 8" descr="http://www.internethic.com/var/internethic/storage/images/media/images/internethic/signature-contrats-internethic2/17136-1-fre-FR/Signature-Contrats-Internethi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4682" y="3861048"/>
            <a:ext cx="3524250" cy="3086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130193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privatisation du web</a:t>
            </a:r>
            <a:endParaRPr lang="fr-FR" dirty="0"/>
          </a:p>
        </p:txBody>
      </p:sp>
      <p:sp>
        <p:nvSpPr>
          <p:cNvPr id="3" name="Espace réservé du contenu 2"/>
          <p:cNvSpPr>
            <a:spLocks noGrp="1"/>
          </p:cNvSpPr>
          <p:nvPr>
            <p:ph idx="1"/>
          </p:nvPr>
        </p:nvSpPr>
        <p:spPr/>
        <p:txBody>
          <a:bodyPr>
            <a:normAutofit/>
          </a:bodyPr>
          <a:lstStyle/>
          <a:p>
            <a:r>
              <a:rPr lang="fr-FR" dirty="0" smtClean="0"/>
              <a:t>Les Conditions Générales d’Utilisation</a:t>
            </a:r>
          </a:p>
          <a:p>
            <a:pPr lvl="1"/>
            <a:r>
              <a:rPr lang="fr-FR" dirty="0" smtClean="0"/>
              <a:t>Ou vers une privatisation de l’espace Web :</a:t>
            </a:r>
          </a:p>
          <a:p>
            <a:pPr marL="0" indent="0">
              <a:buNone/>
            </a:pPr>
            <a:endParaRPr lang="fr-FR" dirty="0" smtClean="0"/>
          </a:p>
        </p:txBody>
      </p:sp>
      <p:pic>
        <p:nvPicPr>
          <p:cNvPr id="6147" name="Picture 3" descr="D:\data\Mes docs\Article\Cloud\le_ju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0617" y="2114441"/>
            <a:ext cx="6667501" cy="47148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4627" t="2582" r="15094"/>
          <a:stretch/>
        </p:blipFill>
        <p:spPr bwMode="auto">
          <a:xfrm>
            <a:off x="-47632" y="908720"/>
            <a:ext cx="9144001" cy="7126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337723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animEffect transition="in" filter="fade">
                                      <p:cBhvr>
                                        <p:cTn id="7" dur="1000"/>
                                        <p:tgtEl>
                                          <p:spTgt spid="6147"/>
                                        </p:tgtEl>
                                      </p:cBhvr>
                                    </p:animEffect>
                                    <p:anim calcmode="lin" valueType="num">
                                      <p:cBhvr>
                                        <p:cTn id="8" dur="1000" fill="hold"/>
                                        <p:tgtEl>
                                          <p:spTgt spid="6147"/>
                                        </p:tgtEl>
                                        <p:attrNameLst>
                                          <p:attrName>ppt_x</p:attrName>
                                        </p:attrNameLst>
                                      </p:cBhvr>
                                      <p:tavLst>
                                        <p:tav tm="0">
                                          <p:val>
                                            <p:strVal val="#ppt_x"/>
                                          </p:val>
                                        </p:tav>
                                        <p:tav tm="100000">
                                          <p:val>
                                            <p:strVal val="#ppt_x"/>
                                          </p:val>
                                        </p:tav>
                                      </p:tavLst>
                                    </p:anim>
                                    <p:anim calcmode="lin" valueType="num">
                                      <p:cBhvr>
                                        <p:cTn id="9" dur="1000" fill="hold"/>
                                        <p:tgtEl>
                                          <p:spTgt spid="614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Merci pour votre attention</a:t>
            </a:r>
            <a:endParaRPr lang="fr-FR" dirty="0"/>
          </a:p>
        </p:txBody>
      </p:sp>
      <p:sp>
        <p:nvSpPr>
          <p:cNvPr id="3" name="Espace réservé du contenu 2"/>
          <p:cNvSpPr>
            <a:spLocks noGrp="1"/>
          </p:cNvSpPr>
          <p:nvPr>
            <p:ph idx="1"/>
          </p:nvPr>
        </p:nvSpPr>
        <p:spPr/>
        <p:txBody>
          <a:bodyPr>
            <a:normAutofit/>
          </a:bodyPr>
          <a:lstStyle/>
          <a:p>
            <a:r>
              <a:rPr lang="fr-FR" dirty="0" smtClean="0"/>
              <a:t>Yann </a:t>
            </a:r>
            <a:r>
              <a:rPr lang="fr-FR" dirty="0" err="1" smtClean="0"/>
              <a:t>Bergheaud</a:t>
            </a:r>
            <a:endParaRPr lang="fr-FR" dirty="0" smtClean="0"/>
          </a:p>
          <a:p>
            <a:pPr lvl="1"/>
            <a:r>
              <a:rPr lang="fr-FR" dirty="0" smtClean="0">
                <a:hlinkClick r:id="rId2"/>
              </a:rPr>
              <a:t>www.journees-elearning.com</a:t>
            </a:r>
            <a:r>
              <a:rPr lang="fr-FR" dirty="0" smtClean="0"/>
              <a:t> </a:t>
            </a:r>
          </a:p>
          <a:p>
            <a:pPr lvl="1"/>
            <a:endParaRPr lang="fr-FR" dirty="0"/>
          </a:p>
          <a:p>
            <a:pPr lvl="1"/>
            <a:r>
              <a:rPr lang="fr-FR" dirty="0" smtClean="0"/>
              <a:t>blog.educpros.fr/</a:t>
            </a:r>
            <a:r>
              <a:rPr lang="fr-FR" dirty="0" err="1" smtClean="0"/>
              <a:t>yannbergheaud</a:t>
            </a:r>
            <a:endParaRPr lang="fr-FR" dirty="0" smtClean="0"/>
          </a:p>
          <a:p>
            <a:pPr lvl="1"/>
            <a:endParaRPr lang="fr-FR" dirty="0"/>
          </a:p>
          <a:p>
            <a:pPr lvl="1"/>
            <a:r>
              <a:rPr lang="fr-FR" dirty="0"/>
              <a:t>http://twitter.com/Bergheaud</a:t>
            </a:r>
            <a:endParaRPr lang="fr-FR" dirty="0" smtClean="0"/>
          </a:p>
        </p:txBody>
      </p:sp>
      <p:pic>
        <p:nvPicPr>
          <p:cNvPr id="7170" name="Picture 2" descr="AfficheA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8" y="2060848"/>
            <a:ext cx="3562350" cy="4352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113954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lstStyle/>
          <a:p>
            <a:r>
              <a:rPr lang="fr-FR" dirty="0" smtClean="0"/>
              <a:t>L’externalisation</a:t>
            </a:r>
          </a:p>
          <a:p>
            <a:pPr lvl="1"/>
            <a:r>
              <a:rPr lang="fr-FR" dirty="0" smtClean="0"/>
              <a:t>Territorialité des lois</a:t>
            </a:r>
          </a:p>
          <a:p>
            <a:pPr lvl="1"/>
            <a:r>
              <a:rPr lang="fr-FR" dirty="0" smtClean="0"/>
              <a:t>« privatisation » du web espace</a:t>
            </a:r>
            <a:endParaRPr lang="fr-FR" dirty="0"/>
          </a:p>
        </p:txBody>
      </p:sp>
    </p:spTree>
    <p:extLst>
      <p:ext uri="{BB962C8B-B14F-4D97-AF65-F5344CB8AC3E}">
        <p14:creationId xmlns:p14="http://schemas.microsoft.com/office/powerpoint/2010/main" val="287863900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La loi « Informatique et Libertés »</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Article 3</a:t>
            </a:r>
          </a:p>
          <a:p>
            <a:pPr lvl="1"/>
            <a:r>
              <a:rPr lang="fr-FR" dirty="0" smtClean="0"/>
              <a:t>I. - Le responsable d'un traitement de données à caractère personnel est, sauf désignation expresse par les dispositions législatives ou réglementaires relatives à ce traitement, la personne, l'autorité publique, le service ou l'organisme qui détermine ses finalités et ses moyens.</a:t>
            </a:r>
          </a:p>
          <a:p>
            <a:endParaRPr lang="fr-FR" dirty="0" smtClean="0"/>
          </a:p>
          <a:p>
            <a:r>
              <a:rPr lang="fr-FR" dirty="0" smtClean="0"/>
              <a:t>Article 34</a:t>
            </a:r>
          </a:p>
          <a:p>
            <a:pPr lvl="1"/>
            <a:r>
              <a:rPr lang="fr-FR" dirty="0" smtClean="0"/>
              <a:t>Le responsable du traitement est tenu de prendre toutes précautions utiles, au regard de la nature des données et des risques présentés par le traitement, pour préserver la sécurité des données et, notamment, empêcher qu'elles soient déformées, endommagées, ou que des tiers non autorisés y aient accès.</a:t>
            </a:r>
          </a:p>
          <a:p>
            <a:endParaRPr lang="fr-FR" dirty="0" smtClean="0"/>
          </a:p>
        </p:txBody>
      </p:sp>
    </p:spTree>
    <p:extLst>
      <p:ext uri="{BB962C8B-B14F-4D97-AF65-F5344CB8AC3E}">
        <p14:creationId xmlns:p14="http://schemas.microsoft.com/office/powerpoint/2010/main" val="361098688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La loi « Informatique et Libertés »</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Article 35</a:t>
            </a:r>
          </a:p>
          <a:p>
            <a:pPr lvl="1"/>
            <a:r>
              <a:rPr lang="fr-FR" dirty="0" smtClean="0"/>
              <a:t>Les données à caractère personnel ne peuvent faire l'objet d'une opération de traitement de la part d'un sous-traitant, d'une personne agissant sous l'autorité du responsable du traitement ou de celle du sous-traitant, que sur instruction du responsable du traitement.</a:t>
            </a:r>
          </a:p>
          <a:p>
            <a:pPr lvl="1"/>
            <a:r>
              <a:rPr lang="fr-FR" dirty="0" smtClean="0"/>
              <a:t>Toute personne traitant des données à caractère personnel pour le compte du responsable du traitement est considérée comme un sous-traitant au sens de la présente loi.</a:t>
            </a:r>
          </a:p>
          <a:p>
            <a:pPr lvl="1"/>
            <a:r>
              <a:rPr lang="fr-FR" dirty="0" smtClean="0"/>
              <a:t>Le sous-traitant doit présenter des garanties suffisantes pour assurer la mise en </a:t>
            </a:r>
            <a:r>
              <a:rPr lang="fr-FR" dirty="0" err="1" smtClean="0"/>
              <a:t>oeuvre</a:t>
            </a:r>
            <a:r>
              <a:rPr lang="fr-FR" dirty="0" smtClean="0"/>
              <a:t> des mesures de sécurité et de confidentialité mentionnées à l'article 34. Cette exigence ne décharge pas le responsable du traitement de son obligation de veiller au respect de ces mesures.</a:t>
            </a:r>
          </a:p>
        </p:txBody>
      </p:sp>
    </p:spTree>
    <p:extLst>
      <p:ext uri="{BB962C8B-B14F-4D97-AF65-F5344CB8AC3E}">
        <p14:creationId xmlns:p14="http://schemas.microsoft.com/office/powerpoint/2010/main" val="272383863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La loi « Informatique et Libertés »</a:t>
            </a:r>
            <a:endParaRPr lang="fr-FR" dirty="0"/>
          </a:p>
        </p:txBody>
      </p:sp>
      <p:sp>
        <p:nvSpPr>
          <p:cNvPr id="3" name="Espace réservé du contenu 2"/>
          <p:cNvSpPr>
            <a:spLocks noGrp="1"/>
          </p:cNvSpPr>
          <p:nvPr>
            <p:ph idx="1"/>
          </p:nvPr>
        </p:nvSpPr>
        <p:spPr/>
        <p:txBody>
          <a:bodyPr>
            <a:normAutofit/>
          </a:bodyPr>
          <a:lstStyle/>
          <a:p>
            <a:r>
              <a:rPr lang="fr-FR" dirty="0" smtClean="0"/>
              <a:t>Article 35</a:t>
            </a:r>
          </a:p>
          <a:p>
            <a:pPr lvl="1"/>
            <a:r>
              <a:rPr lang="fr-FR" dirty="0" smtClean="0"/>
              <a:t>(…)</a:t>
            </a:r>
          </a:p>
          <a:p>
            <a:pPr lvl="1"/>
            <a:r>
              <a:rPr lang="fr-FR" dirty="0" smtClean="0"/>
              <a:t>Le contrat liant le sous-traitant au responsable du traitement comporte l'indication des obligations incombant au sous-traitant en matière de protection de la sécurité et de la confidentialité des données et prévoit que le sous-traitant ne peut agir que sur instruction du responsable du traitement.</a:t>
            </a:r>
          </a:p>
        </p:txBody>
      </p:sp>
    </p:spTree>
    <p:extLst>
      <p:ext uri="{BB962C8B-B14F-4D97-AF65-F5344CB8AC3E}">
        <p14:creationId xmlns:p14="http://schemas.microsoft.com/office/powerpoint/2010/main" val="116212334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La loi « Informatique et Libertés »</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Article 68</a:t>
            </a:r>
          </a:p>
          <a:p>
            <a:pPr lvl="1"/>
            <a:r>
              <a:rPr lang="fr-FR" dirty="0" smtClean="0"/>
              <a:t>Le responsable d'un traitement ne peut transférer des données à caractère personnel vers un Etat n'appartenant pas à la Communauté européenne que si cet Etat assure un niveau de protection suffisant de la vie privée et des libertés et droits fondamentaux des personnes à l'égard du traitement dont ces données font l'objet ou peuvent faire l'objet.</a:t>
            </a:r>
          </a:p>
          <a:p>
            <a:pPr lvl="1"/>
            <a:r>
              <a:rPr lang="fr-FR" dirty="0" smtClean="0"/>
              <a:t>Le caractère suffisant du niveau de protection assuré par un Etat s'apprécie en fonction notamment des dispositions en vigueur dans cet Etat, des mesures de sécurité qui y sont appliquées, des caractéristiques propres du traitement, telles que ses fins et sa durée, ainsi que de la nature, de l'origine et de la destination des données traitées.</a:t>
            </a:r>
          </a:p>
        </p:txBody>
      </p:sp>
    </p:spTree>
    <p:extLst>
      <p:ext uri="{BB962C8B-B14F-4D97-AF65-F5344CB8AC3E}">
        <p14:creationId xmlns:p14="http://schemas.microsoft.com/office/powerpoint/2010/main" val="326210289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La loi « Informatique et Libertés »</a:t>
            </a:r>
            <a:endParaRPr lang="fr-FR" dirty="0"/>
          </a:p>
        </p:txBody>
      </p:sp>
      <p:sp>
        <p:nvSpPr>
          <p:cNvPr id="3" name="Espace réservé du contenu 2"/>
          <p:cNvSpPr>
            <a:spLocks noGrp="1"/>
          </p:cNvSpPr>
          <p:nvPr>
            <p:ph idx="1"/>
          </p:nvPr>
        </p:nvSpPr>
        <p:spPr/>
        <p:txBody>
          <a:bodyPr>
            <a:normAutofit/>
          </a:bodyPr>
          <a:lstStyle/>
          <a:p>
            <a:r>
              <a:rPr lang="fr-FR" dirty="0" smtClean="0"/>
              <a:t>Article 69</a:t>
            </a:r>
          </a:p>
          <a:p>
            <a:pPr lvl="1"/>
            <a:r>
              <a:rPr lang="fr-FR" dirty="0" smtClean="0"/>
              <a:t>Toutefois, le responsable d'un traitement peut transférer des données à caractère personnel vers un Etat ne répondant pas aux conditions prévues à l'article 68 si la personne à laquelle se rapportent les données a consenti expressément à leur transfert</a:t>
            </a:r>
          </a:p>
        </p:txBody>
      </p:sp>
    </p:spTree>
    <p:extLst>
      <p:ext uri="{BB962C8B-B14F-4D97-AF65-F5344CB8AC3E}">
        <p14:creationId xmlns:p14="http://schemas.microsoft.com/office/powerpoint/2010/main" val="166248920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territorialité du droit</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Article 5 de la loi Informatique et Libertés</a:t>
            </a:r>
          </a:p>
          <a:p>
            <a:r>
              <a:rPr lang="fr-FR" dirty="0" smtClean="0"/>
              <a:t>I. - Sont soumis à la présente loi les traitements de données à caractère personnel :</a:t>
            </a:r>
          </a:p>
          <a:p>
            <a:pPr lvl="1"/>
            <a:r>
              <a:rPr lang="fr-FR" dirty="0" smtClean="0"/>
              <a:t>1° Dont le responsable est établi sur le territoire français. Le responsable d'un traitement qui exerce une activité sur le territoire français dans le cadre d'une installation, quelle que soit sa forme juridique, y est considéré comme établi ;</a:t>
            </a:r>
          </a:p>
          <a:p>
            <a:pPr lvl="1"/>
            <a:r>
              <a:rPr lang="fr-FR" dirty="0" smtClean="0"/>
              <a:t>2° Dont le responsable, sans être établi sur le territoire français ou sur celui d'un autre Etat membre de la Communauté européenne, recourt à des moyens de traitement situés sur le territoire français, à l'exclusion des traitements qui ne sont utilisés qu'à des fins de transit sur ce territoire ou sur celui d'un autre Etat membre de la Communauté européenne.</a:t>
            </a:r>
          </a:p>
          <a:p>
            <a:r>
              <a:rPr lang="fr-FR" dirty="0" smtClean="0"/>
              <a:t>II. - Pour les traitements mentionnés au 2° du I, le responsable désigne à la Commission nationale de l'informatique et des libertés un représentant établi sur le territoire français, qui se substitue à lui dans l'accomplissement des obligations prévues par la présente loi ; cette désignation ne fait pas obstacle aux actions qui pourraient être introduites contre lui.</a:t>
            </a:r>
          </a:p>
        </p:txBody>
      </p:sp>
    </p:spTree>
    <p:extLst>
      <p:ext uri="{BB962C8B-B14F-4D97-AF65-F5344CB8AC3E}">
        <p14:creationId xmlns:p14="http://schemas.microsoft.com/office/powerpoint/2010/main" val="341261172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territorialité du droit</a:t>
            </a:r>
            <a:endParaRPr lang="fr-FR" dirty="0"/>
          </a:p>
        </p:txBody>
      </p:sp>
      <p:sp>
        <p:nvSpPr>
          <p:cNvPr id="3" name="Espace réservé du contenu 2"/>
          <p:cNvSpPr>
            <a:spLocks noGrp="1"/>
          </p:cNvSpPr>
          <p:nvPr>
            <p:ph idx="1"/>
          </p:nvPr>
        </p:nvSpPr>
        <p:spPr/>
        <p:txBody>
          <a:bodyPr>
            <a:normAutofit/>
          </a:bodyPr>
          <a:lstStyle/>
          <a:p>
            <a:endParaRPr lang="fr-FR" dirty="0" smtClean="0"/>
          </a:p>
        </p:txBody>
      </p:sp>
      <p:pic>
        <p:nvPicPr>
          <p:cNvPr id="1028" name="Picture 4" descr="http://www.cloudactu.fr/wp-content/uploads/2011/09/cloud-stratospher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266372"/>
            <a:ext cx="3888433" cy="631585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www.webcloudsecurity.com/images/cloud/Data-Cent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293" y="1556792"/>
            <a:ext cx="6991350" cy="4333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81488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 calcmode="lin" valueType="num">
                                      <p:cBhvr additive="base">
                                        <p:cTn id="7" dur="500" fill="hold"/>
                                        <p:tgtEl>
                                          <p:spTgt spid="1028"/>
                                        </p:tgtEl>
                                        <p:attrNameLst>
                                          <p:attrName>ppt_x</p:attrName>
                                        </p:attrNameLst>
                                      </p:cBhvr>
                                      <p:tavLst>
                                        <p:tav tm="0">
                                          <p:val>
                                            <p:strVal val="#ppt_x"/>
                                          </p:val>
                                        </p:tav>
                                        <p:tav tm="100000">
                                          <p:val>
                                            <p:strVal val="#ppt_x"/>
                                          </p:val>
                                        </p:tav>
                                      </p:tavLst>
                                    </p:anim>
                                    <p:anim calcmode="lin" valueType="num">
                                      <p:cBhvr additive="base">
                                        <p:cTn id="8" dur="500" fill="hold"/>
                                        <p:tgtEl>
                                          <p:spTgt spid="102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032"/>
                                        </p:tgtEl>
                                        <p:attrNameLst>
                                          <p:attrName>style.visibility</p:attrName>
                                        </p:attrNameLst>
                                      </p:cBhvr>
                                      <p:to>
                                        <p:strVal val="visible"/>
                                      </p:to>
                                    </p:set>
                                    <p:animEffect transition="in" filter="fade">
                                      <p:cBhvr>
                                        <p:cTn id="13" dur="1000"/>
                                        <p:tgtEl>
                                          <p:spTgt spid="1032"/>
                                        </p:tgtEl>
                                      </p:cBhvr>
                                    </p:animEffect>
                                    <p:anim calcmode="lin" valueType="num">
                                      <p:cBhvr>
                                        <p:cTn id="14" dur="1000" fill="hold"/>
                                        <p:tgtEl>
                                          <p:spTgt spid="1032"/>
                                        </p:tgtEl>
                                        <p:attrNameLst>
                                          <p:attrName>ppt_x</p:attrName>
                                        </p:attrNameLst>
                                      </p:cBhvr>
                                      <p:tavLst>
                                        <p:tav tm="0">
                                          <p:val>
                                            <p:strVal val="#ppt_x"/>
                                          </p:val>
                                        </p:tav>
                                        <p:tav tm="100000">
                                          <p:val>
                                            <p:strVal val="#ppt_x"/>
                                          </p:val>
                                        </p:tav>
                                      </p:tavLst>
                                    </p:anim>
                                    <p:anim calcmode="lin" valueType="num">
                                      <p:cBhvr>
                                        <p:cTn id="15" dur="1000" fill="hold"/>
                                        <p:tgtEl>
                                          <p:spTgt spid="10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94</TotalTime>
  <Words>705</Words>
  <Application>Microsoft Office PowerPoint</Application>
  <PresentationFormat>Affichage à l'écran (4:3)</PresentationFormat>
  <Paragraphs>50</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Urbain</vt:lpstr>
      <vt:lpstr>Les aspects juridiques de l'externalisation des données et services</vt:lpstr>
      <vt:lpstr>Introduction</vt:lpstr>
      <vt:lpstr>La loi « Informatique et Libertés »</vt:lpstr>
      <vt:lpstr>La loi « Informatique et Libertés »</vt:lpstr>
      <vt:lpstr>La loi « Informatique et Libertés »</vt:lpstr>
      <vt:lpstr>La loi « Informatique et Libertés »</vt:lpstr>
      <vt:lpstr>La loi « Informatique et Libertés »</vt:lpstr>
      <vt:lpstr>La territorialité du droit</vt:lpstr>
      <vt:lpstr>La territorialité du droit</vt:lpstr>
      <vt:lpstr>La territorialité du droit</vt:lpstr>
      <vt:lpstr>La réversibilité</vt:lpstr>
      <vt:lpstr>Les chaînes de contrats</vt:lpstr>
      <vt:lpstr>La privatisation du web</vt:lpstr>
      <vt:lpstr>Merci pour votre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aspects juridiques de l'externalisation des données et services</dc:title>
  <dc:creator>YB</dc:creator>
  <cp:lastModifiedBy>YB</cp:lastModifiedBy>
  <cp:revision>9</cp:revision>
  <dcterms:created xsi:type="dcterms:W3CDTF">2012-06-12T06:28:23Z</dcterms:created>
  <dcterms:modified xsi:type="dcterms:W3CDTF">2012-06-13T12:56:01Z</dcterms:modified>
</cp:coreProperties>
</file>