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2" r:id="rId1"/>
  </p:sldMasterIdLst>
  <p:notesMasterIdLst>
    <p:notesMasterId r:id="rId15"/>
  </p:notesMasterIdLst>
  <p:handoutMasterIdLst>
    <p:handoutMasterId r:id="rId16"/>
  </p:handoutMasterIdLst>
  <p:sldIdLst>
    <p:sldId id="301" r:id="rId2"/>
    <p:sldId id="257" r:id="rId3"/>
    <p:sldId id="275" r:id="rId4"/>
    <p:sldId id="258" r:id="rId5"/>
    <p:sldId id="292" r:id="rId6"/>
    <p:sldId id="260" r:id="rId7"/>
    <p:sldId id="307" r:id="rId8"/>
    <p:sldId id="294" r:id="rId9"/>
    <p:sldId id="308" r:id="rId10"/>
    <p:sldId id="309" r:id="rId11"/>
    <p:sldId id="310" r:id="rId12"/>
    <p:sldId id="311" r:id="rId13"/>
    <p:sldId id="303" r:id="rId14"/>
  </p:sldIdLst>
  <p:sldSz cx="9144000" cy="6858000" type="screen4x3"/>
  <p:notesSz cx="6789738" cy="99298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-65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-65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-65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-65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ヒラギノ角ゴ Pro W3" pitchFamily="-65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-65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-65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-65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ヒラギノ角ゴ Pro W3" pitchFamily="-65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38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9" d="100"/>
          <a:sy n="69" d="100"/>
        </p:scale>
        <p:origin x="-2220" y="-108"/>
      </p:cViewPr>
      <p:guideLst>
        <p:guide orient="horz" pos="3127"/>
        <p:guide pos="21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16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6513" y="0"/>
            <a:ext cx="294163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163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6513" y="9431338"/>
            <a:ext cx="294163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38DAABB-6796-4C38-86C8-7C19CEB36649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83956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163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6513" y="0"/>
            <a:ext cx="2941637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2813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0838" cy="4468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5" rIns="91431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163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6513" y="9431338"/>
            <a:ext cx="2941637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1" tIns="45715" rIns="91431" bIns="45715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3DB7A26-6275-4192-958F-0CEE981F99F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82497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9pPr>
          </a:lstStyle>
          <a:p>
            <a:pPr eaLnBrk="1" hangingPunct="1"/>
            <a:fld id="{4D89C369-BE3C-4879-8EA3-8625E015F546}" type="slidenum">
              <a:rPr lang="fr-FR">
                <a:latin typeface="Times New Roman" pitchFamily="18" charset="0"/>
              </a:rPr>
              <a:pPr eaLnBrk="1" hangingPunct="1"/>
              <a:t>4</a:t>
            </a:fld>
            <a:endParaRPr lang="fr-FR">
              <a:latin typeface="Times New Roman" pitchFamily="18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9pPr>
          </a:lstStyle>
          <a:p>
            <a:pPr eaLnBrk="1" hangingPunct="1"/>
            <a:fld id="{1055D05D-A81B-4AC5-B4B5-BF5AB85F7794}" type="slidenum">
              <a:rPr lang="fr-FR">
                <a:latin typeface="Times New Roman" pitchFamily="18" charset="0"/>
              </a:rPr>
              <a:pPr eaLnBrk="1" hangingPunct="1"/>
              <a:t>5</a:t>
            </a:fld>
            <a:endParaRPr lang="fr-FR">
              <a:latin typeface="Times New Roman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r-F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2657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8850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3491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0917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738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245425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3248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5801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92996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33183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95720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259597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 6" descr="IFSTTAR_masqueppt_page.jp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3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et modifiez le titre</a:t>
            </a:r>
            <a:endParaRPr lang="fr-FR" smtClean="0"/>
          </a:p>
        </p:txBody>
      </p:sp>
      <p:sp>
        <p:nvSpPr>
          <p:cNvPr id="1028" name="Text Box 4"/>
          <p:cNvSpPr txBox="1">
            <a:spLocks noChangeArrowheads="1"/>
          </p:cNvSpPr>
          <p:nvPr/>
        </p:nvSpPr>
        <p:spPr bwMode="auto">
          <a:xfrm>
            <a:off x="179388" y="6669088"/>
            <a:ext cx="3887787" cy="184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r-FR" sz="600">
                <a:solidFill>
                  <a:srgbClr val="C5CDD0"/>
                </a:solidFill>
              </a:rPr>
              <a:t>Intervenant - date </a:t>
            </a:r>
          </a:p>
        </p:txBody>
      </p:sp>
      <p:sp>
        <p:nvSpPr>
          <p:cNvPr id="1029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 smtClean="0"/>
          </a:p>
        </p:txBody>
      </p:sp>
      <p:pic>
        <p:nvPicPr>
          <p:cNvPr id="1030" name="Picture 6" descr="logo-Ifsttar120"/>
          <p:cNvPicPr>
            <a:picLocks noChangeAspect="1" noChangeArrowheads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650" y="188913"/>
            <a:ext cx="1143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1" name="Text Box 7"/>
          <p:cNvSpPr txBox="1">
            <a:spLocks noChangeArrowheads="1"/>
          </p:cNvSpPr>
          <p:nvPr userDrawn="1"/>
        </p:nvSpPr>
        <p:spPr bwMode="auto">
          <a:xfrm>
            <a:off x="2916238" y="6237288"/>
            <a:ext cx="230524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9pPr>
          </a:lstStyle>
          <a:p>
            <a:pPr eaLnBrk="1" hangingPunct="1"/>
            <a:r>
              <a:rPr lang="fr-FR" sz="1200" dirty="0"/>
              <a:t>Emmanuel Reuter </a:t>
            </a:r>
            <a:r>
              <a:rPr lang="fr-FR" sz="1200" dirty="0" smtClean="0"/>
              <a:t>/ 11/04/2013</a:t>
            </a:r>
            <a:endParaRPr lang="fr-FR" sz="12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  <p:sldLayoutId id="2147483664" r:id="rId12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500">
          <a:solidFill>
            <a:srgbClr val="00A6A4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500">
          <a:solidFill>
            <a:srgbClr val="00A6A4"/>
          </a:solidFill>
          <a:latin typeface="Arial" charset="0"/>
          <a:ea typeface="ヒラギノ角ゴ Pro W3" pitchFamily="-65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500">
          <a:solidFill>
            <a:srgbClr val="00A6A4"/>
          </a:solidFill>
          <a:latin typeface="Arial" charset="0"/>
          <a:ea typeface="ヒラギノ角ゴ Pro W3" pitchFamily="-65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500">
          <a:solidFill>
            <a:srgbClr val="00A6A4"/>
          </a:solidFill>
          <a:latin typeface="Arial" charset="0"/>
          <a:ea typeface="ヒラギノ角ゴ Pro W3" pitchFamily="-65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500">
          <a:solidFill>
            <a:srgbClr val="00A6A4"/>
          </a:solidFill>
          <a:latin typeface="Arial" charset="0"/>
          <a:ea typeface="ヒラギノ角ゴ Pro W3" pitchFamily="-65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3500">
          <a:solidFill>
            <a:srgbClr val="00A6A4"/>
          </a:solidFill>
          <a:latin typeface="Arial" charset="0"/>
          <a:ea typeface="ヒラギノ角ゴ Pro W3" pitchFamily="-65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3500">
          <a:solidFill>
            <a:srgbClr val="00A6A4"/>
          </a:solidFill>
          <a:latin typeface="Arial" charset="0"/>
          <a:ea typeface="ヒラギノ角ゴ Pro W3" pitchFamily="-65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3500">
          <a:solidFill>
            <a:srgbClr val="00A6A4"/>
          </a:solidFill>
          <a:latin typeface="Arial" charset="0"/>
          <a:ea typeface="ヒラギノ角ゴ Pro W3" pitchFamily="-65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3500">
          <a:solidFill>
            <a:srgbClr val="00A6A4"/>
          </a:solidFill>
          <a:latin typeface="Arial" charset="0"/>
          <a:ea typeface="ヒラギノ角ゴ Pro W3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rgbClr val="0056A9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>
          <a:solidFill>
            <a:srgbClr val="333333"/>
          </a:solidFill>
          <a:latin typeface="+mn-lt"/>
          <a:ea typeface="+mn-e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>
          <a:solidFill>
            <a:schemeClr val="accent1"/>
          </a:solidFill>
          <a:latin typeface="+mn-lt"/>
          <a:ea typeface="+mn-e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>
          <a:solidFill>
            <a:schemeClr val="tx1"/>
          </a:solidFill>
          <a:latin typeface="+mn-lt"/>
          <a:ea typeface="+mn-e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400">
          <a:solidFill>
            <a:schemeClr val="tx1"/>
          </a:solidFill>
          <a:latin typeface="+mn-lt"/>
          <a:ea typeface="+mn-ea"/>
        </a:defRPr>
      </a:lvl5pPr>
      <a:lvl6pPr marL="25146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 3" descr="IFSTTAR_masqueppt_titre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038"/>
            <a:ext cx="9144000" cy="683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ZoneTexte 4"/>
          <p:cNvSpPr txBox="1">
            <a:spLocks noChangeArrowheads="1"/>
          </p:cNvSpPr>
          <p:nvPr/>
        </p:nvSpPr>
        <p:spPr bwMode="auto">
          <a:xfrm>
            <a:off x="1116013" y="1484313"/>
            <a:ext cx="7777162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4572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9pPr>
          </a:lstStyle>
          <a:p>
            <a:pPr eaLnBrk="1" hangingPunct="1"/>
            <a:r>
              <a:rPr lang="fr-FR" sz="4200" b="1">
                <a:solidFill>
                  <a:schemeClr val="bg1"/>
                </a:solidFill>
              </a:rPr>
              <a:t>Contrôle d’accès au réseau</a:t>
            </a:r>
          </a:p>
        </p:txBody>
      </p:sp>
      <p:sp>
        <p:nvSpPr>
          <p:cNvPr id="2052" name="Rectangle 5"/>
          <p:cNvSpPr>
            <a:spLocks noChangeArrowheads="1"/>
          </p:cNvSpPr>
          <p:nvPr/>
        </p:nvSpPr>
        <p:spPr bwMode="auto">
          <a:xfrm>
            <a:off x="1295400" y="5715000"/>
            <a:ext cx="3205163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defTabSz="457200"/>
            <a:r>
              <a:rPr lang="fr-FR" sz="1600" dirty="0">
                <a:solidFill>
                  <a:schemeClr val="bg1"/>
                </a:solidFill>
                <a:cs typeface="Arial" charset="0"/>
              </a:rPr>
              <a:t>Emmanuel REUTER</a:t>
            </a:r>
          </a:p>
          <a:p>
            <a:pPr defTabSz="457200"/>
            <a:r>
              <a:rPr lang="fr-FR" sz="1000" dirty="0" smtClean="0">
                <a:solidFill>
                  <a:schemeClr val="bg1"/>
                </a:solidFill>
                <a:cs typeface="Arial" charset="0"/>
              </a:rPr>
              <a:t>Journée ARAMIS 11 Avril </a:t>
            </a:r>
            <a:r>
              <a:rPr lang="fr-FR" sz="1000" dirty="0">
                <a:solidFill>
                  <a:schemeClr val="bg1"/>
                </a:solidFill>
                <a:cs typeface="Arial" charset="0"/>
              </a:rPr>
              <a:t>2013</a:t>
            </a:r>
          </a:p>
          <a:p>
            <a:pPr defTabSz="457200"/>
            <a:endParaRPr lang="fr-FR" sz="1000" dirty="0">
              <a:solidFill>
                <a:schemeClr val="bg1"/>
              </a:solidFill>
              <a:cs typeface="Arial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fr-FR" smtClean="0"/>
              <a:t>III. Architecture de la solution</a:t>
            </a:r>
          </a:p>
        </p:txBody>
      </p:sp>
      <p:sp>
        <p:nvSpPr>
          <p:cNvPr id="1126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Quid du Nomadisme</a:t>
            </a:r>
          </a:p>
          <a:p>
            <a:pPr lvl="1" eaLnBrk="1" hangingPunct="1"/>
            <a:r>
              <a:rPr lang="fr-FR" dirty="0" smtClean="0"/>
              <a:t>Relativement aisé d’installer le certificat « maison » sur son matériel personnel</a:t>
            </a:r>
          </a:p>
          <a:p>
            <a:pPr lvl="1" eaLnBrk="1" hangingPunct="1"/>
            <a:r>
              <a:rPr lang="fr-FR" dirty="0" smtClean="0"/>
              <a:t>Comment savoir quelle machine se connecte au Wifi</a:t>
            </a:r>
          </a:p>
          <a:p>
            <a:pPr lvl="2" eaLnBrk="1" hangingPunct="1"/>
            <a:r>
              <a:rPr lang="fr-FR" dirty="0" smtClean="0"/>
              <a:t>Matériel IFSTTAR</a:t>
            </a:r>
          </a:p>
          <a:p>
            <a:pPr lvl="2" eaLnBrk="1" hangingPunct="1"/>
            <a:r>
              <a:rPr lang="fr-FR" dirty="0" smtClean="0"/>
              <a:t>Matériel personnel</a:t>
            </a:r>
          </a:p>
        </p:txBody>
      </p:sp>
    </p:spTree>
    <p:extLst>
      <p:ext uri="{BB962C8B-B14F-4D97-AF65-F5344CB8AC3E}">
        <p14:creationId xmlns:p14="http://schemas.microsoft.com/office/powerpoint/2010/main" val="243235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fr-FR" smtClean="0"/>
              <a:t>III. Architecture de la solution</a:t>
            </a:r>
          </a:p>
        </p:txBody>
      </p:sp>
      <p:sp>
        <p:nvSpPr>
          <p:cNvPr id="1126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On dérive la solution du NAC filaire</a:t>
            </a:r>
          </a:p>
          <a:p>
            <a:pPr lvl="1" eaLnBrk="1" hangingPunct="1"/>
            <a:r>
              <a:rPr lang="fr-FR" dirty="0" smtClean="0"/>
              <a:t>Contrôle via le Radius du Certificat</a:t>
            </a:r>
          </a:p>
          <a:p>
            <a:pPr lvl="1" eaLnBrk="1" hangingPunct="1"/>
            <a:r>
              <a:rPr lang="fr-FR" dirty="0" smtClean="0"/>
              <a:t>Contrôle via le Radius de l’adresse Wifi de la machine qui se connecte</a:t>
            </a:r>
          </a:p>
          <a:p>
            <a:pPr lvl="2" eaLnBrk="1" hangingPunct="1"/>
            <a:r>
              <a:rPr lang="fr-FR" dirty="0" smtClean="0"/>
              <a:t>Deux cas :</a:t>
            </a:r>
          </a:p>
          <a:p>
            <a:pPr lvl="3" eaLnBrk="1" hangingPunct="1"/>
            <a:r>
              <a:rPr lang="fr-FR" dirty="0" smtClean="0"/>
              <a:t>Portable maison =&gt; deux adresses Ethernet</a:t>
            </a:r>
          </a:p>
          <a:p>
            <a:pPr lvl="3" eaLnBrk="1" hangingPunct="1"/>
            <a:r>
              <a:rPr lang="fr-FR" dirty="0" smtClean="0"/>
              <a:t>Tablettes, Smartphones =&gt; une seule adresse Ethernet</a:t>
            </a:r>
          </a:p>
          <a:p>
            <a:pPr marL="1371600" lvl="3" indent="0" eaLnBrk="1" hangingPunct="1">
              <a:buNone/>
            </a:pPr>
            <a:r>
              <a:rPr lang="fr-FR" dirty="0" smtClean="0"/>
              <a:t>Utilisation du champ « </a:t>
            </a:r>
            <a:r>
              <a:rPr lang="fr-FR" dirty="0" err="1" smtClean="0"/>
              <a:t>macAddress</a:t>
            </a:r>
            <a:r>
              <a:rPr lang="fr-FR" dirty="0" smtClean="0"/>
              <a:t> » ieee802Device</a:t>
            </a:r>
          </a:p>
        </p:txBody>
      </p:sp>
    </p:spTree>
    <p:extLst>
      <p:ext uri="{BB962C8B-B14F-4D97-AF65-F5344CB8AC3E}">
        <p14:creationId xmlns:p14="http://schemas.microsoft.com/office/powerpoint/2010/main" val="40819521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fr-FR" dirty="0" smtClean="0"/>
              <a:t>III. Politique actuelle</a:t>
            </a:r>
          </a:p>
        </p:txBody>
      </p:sp>
      <p:sp>
        <p:nvSpPr>
          <p:cNvPr id="1126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r-FR" dirty="0" smtClean="0"/>
              <a:t>Matériel IFSTTAR</a:t>
            </a:r>
          </a:p>
          <a:p>
            <a:pPr lvl="1" eaLnBrk="1" hangingPunct="1"/>
            <a:r>
              <a:rPr lang="fr-FR" dirty="0" smtClean="0"/>
              <a:t>Accès complet au réseau</a:t>
            </a:r>
          </a:p>
          <a:p>
            <a:pPr eaLnBrk="1" hangingPunct="1"/>
            <a:r>
              <a:rPr lang="fr-FR" dirty="0" smtClean="0"/>
              <a:t>Matériel Tablette/Smartphone</a:t>
            </a:r>
          </a:p>
          <a:p>
            <a:pPr lvl="1" eaLnBrk="1" hangingPunct="1"/>
            <a:r>
              <a:rPr lang="fr-FR" dirty="0" smtClean="0"/>
              <a:t>Accès au réseau limité</a:t>
            </a:r>
          </a:p>
          <a:p>
            <a:pPr lvl="2" eaLnBrk="1" hangingPunct="1"/>
            <a:r>
              <a:rPr lang="fr-FR" dirty="0" smtClean="0"/>
              <a:t>Même si c’est du matériel IFSTTAR</a:t>
            </a:r>
          </a:p>
          <a:p>
            <a:pPr eaLnBrk="1" hangingPunct="1"/>
            <a:r>
              <a:rPr lang="fr-FR" dirty="0" smtClean="0"/>
              <a:t>Matériel personnel</a:t>
            </a:r>
          </a:p>
          <a:p>
            <a:pPr lvl="1" eaLnBrk="1" hangingPunct="1"/>
            <a:r>
              <a:rPr lang="fr-FR" dirty="0" smtClean="0"/>
              <a:t>Renvoyé dans une zone de quarantaine (id filaire)</a:t>
            </a:r>
          </a:p>
          <a:p>
            <a:pPr lvl="2" eaLnBrk="1" hangingPunct="1"/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955414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Questions ?</a:t>
            </a:r>
          </a:p>
        </p:txBody>
      </p:sp>
      <p:sp>
        <p:nvSpPr>
          <p:cNvPr id="12291" name="Rectang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fr-FR" sz="1800" dirty="0" smtClean="0"/>
              <a:t>D’autres informations à</a:t>
            </a:r>
          </a:p>
          <a:p>
            <a:pPr eaLnBrk="1" hangingPunct="1"/>
            <a:r>
              <a:rPr lang="fr-FR" sz="1800" dirty="0"/>
              <a:t>http://www.association-aristote.fr/doku.php/public:seminaires:seminaire-2013-02-07</a:t>
            </a:r>
            <a:endParaRPr lang="fr-FR" sz="18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fr-FR" smtClean="0"/>
              <a:t>I. Glossaire</a:t>
            </a:r>
          </a:p>
        </p:txBody>
      </p:sp>
      <p:sp>
        <p:nvSpPr>
          <p:cNvPr id="307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fr-FR" b="1" dirty="0" smtClean="0"/>
              <a:t>NAC : </a:t>
            </a:r>
            <a:r>
              <a:rPr lang="fr-FR" i="1" dirty="0" smtClean="0"/>
              <a:t>Network Access Control</a:t>
            </a:r>
          </a:p>
          <a:p>
            <a:pPr eaLnBrk="1" hangingPunct="1"/>
            <a:r>
              <a:rPr lang="fr-FR" b="1" i="1" dirty="0" smtClean="0"/>
              <a:t>NAS</a:t>
            </a:r>
            <a:r>
              <a:rPr lang="fr-FR" i="1" dirty="0" smtClean="0"/>
              <a:t> : Network Access Server</a:t>
            </a:r>
          </a:p>
          <a:p>
            <a:pPr eaLnBrk="1" hangingPunct="1"/>
            <a:r>
              <a:rPr lang="fr-FR" b="1" i="1" dirty="0" smtClean="0"/>
              <a:t>GVRP</a:t>
            </a:r>
            <a:r>
              <a:rPr lang="fr-FR" i="1" dirty="0" smtClean="0"/>
              <a:t> : </a:t>
            </a:r>
            <a:r>
              <a:rPr lang="fr-FR" i="1" dirty="0" err="1" smtClean="0"/>
              <a:t>Generic</a:t>
            </a:r>
            <a:r>
              <a:rPr lang="fr-FR" i="1" dirty="0" smtClean="0"/>
              <a:t> Vlan Registration Protocol</a:t>
            </a:r>
          </a:p>
          <a:p>
            <a:pPr eaLnBrk="1" hangingPunct="1"/>
            <a:r>
              <a:rPr lang="fr-FR" b="1" dirty="0" smtClean="0"/>
              <a:t>Radius</a:t>
            </a:r>
            <a:r>
              <a:rPr lang="fr-FR" dirty="0" smtClean="0"/>
              <a:t> : </a:t>
            </a:r>
            <a:r>
              <a:rPr lang="en-US" dirty="0" smtClean="0"/>
              <a:t>Remote Authentication Dial-In User Service</a:t>
            </a:r>
          </a:p>
          <a:p>
            <a:pPr eaLnBrk="1" hangingPunct="1"/>
            <a:r>
              <a:rPr lang="fr-FR" b="1" dirty="0" err="1" smtClean="0"/>
              <a:t>Attribute</a:t>
            </a:r>
            <a:r>
              <a:rPr lang="fr-FR" b="1" dirty="0" smtClean="0"/>
              <a:t> value pairs : </a:t>
            </a:r>
            <a:r>
              <a:rPr lang="fr-FR" dirty="0" smtClean="0"/>
              <a:t>Attributs renvoyés par le radius</a:t>
            </a:r>
            <a:endParaRPr lang="en-US" dirty="0" smtClean="0"/>
          </a:p>
          <a:p>
            <a:pPr eaLnBrk="1" hangingPunct="1"/>
            <a:r>
              <a:rPr lang="fr-FR" b="1" dirty="0" smtClean="0"/>
              <a:t>LDAP</a:t>
            </a:r>
            <a:r>
              <a:rPr lang="fr-FR" dirty="0" smtClean="0"/>
              <a:t> : </a:t>
            </a:r>
            <a:r>
              <a:rPr lang="fr-FR" dirty="0" err="1" smtClean="0"/>
              <a:t>Lightweight</a:t>
            </a:r>
            <a:r>
              <a:rPr lang="fr-FR" dirty="0" smtClean="0"/>
              <a:t> Directory Access Protocol</a:t>
            </a:r>
          </a:p>
          <a:p>
            <a:pPr eaLnBrk="1" hangingPunct="1"/>
            <a:r>
              <a:rPr lang="fr-FR" dirty="0" smtClean="0"/>
              <a:t>BYOD : </a:t>
            </a:r>
            <a:r>
              <a:rPr lang="fr-FR" dirty="0" err="1" smtClean="0"/>
              <a:t>Bring</a:t>
            </a:r>
            <a:r>
              <a:rPr lang="fr-FR" dirty="0" smtClean="0"/>
              <a:t> </a:t>
            </a:r>
            <a:r>
              <a:rPr lang="fr-FR" dirty="0" err="1" smtClean="0"/>
              <a:t>your</a:t>
            </a:r>
            <a:r>
              <a:rPr lang="fr-FR" dirty="0" smtClean="0"/>
              <a:t> </a:t>
            </a:r>
            <a:r>
              <a:rPr lang="fr-FR" dirty="0" err="1" smtClean="0"/>
              <a:t>Own</a:t>
            </a:r>
            <a:r>
              <a:rPr lang="fr-FR" dirty="0" smtClean="0"/>
              <a:t> </a:t>
            </a:r>
            <a:r>
              <a:rPr lang="fr-FR" dirty="0" err="1" smtClean="0"/>
              <a:t>Device</a:t>
            </a:r>
            <a:endParaRPr lang="fr-FR" dirty="0" smtClean="0"/>
          </a:p>
          <a:p>
            <a:pPr eaLnBrk="1" hangingPunct="1"/>
            <a:endParaRPr lang="fr-FR" dirty="0" smtClean="0"/>
          </a:p>
          <a:p>
            <a:pPr eaLnBrk="1" hangingPunct="1"/>
            <a:endParaRPr lang="fr-FR" dirty="0" smtClean="0"/>
          </a:p>
          <a:p>
            <a:pPr eaLnBrk="1" hangingPunct="1"/>
            <a:endParaRPr lang="fr-F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r-FR" smtClean="0"/>
              <a:t>I. IFSTTAR : Etat des lieux</a:t>
            </a:r>
          </a:p>
        </p:txBody>
      </p:sp>
      <p:sp>
        <p:nvSpPr>
          <p:cNvPr id="4099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3838" cy="4525963"/>
          </a:xfrm>
        </p:spPr>
        <p:txBody>
          <a:bodyPr/>
          <a:lstStyle/>
          <a:p>
            <a:pPr eaLnBrk="1" hangingPunct="1"/>
            <a:r>
              <a:rPr lang="fr-FR" sz="2000" dirty="0" smtClean="0"/>
              <a:t>Architecture réseau complexe distribuée sur le territoire Français</a:t>
            </a:r>
          </a:p>
          <a:p>
            <a:pPr eaLnBrk="1" hangingPunct="1"/>
            <a:r>
              <a:rPr lang="fr-FR" sz="2000" dirty="0" smtClean="0"/>
              <a:t>8 sites IFSTTAR</a:t>
            </a:r>
          </a:p>
          <a:p>
            <a:pPr eaLnBrk="1" hangingPunct="1"/>
            <a:r>
              <a:rPr lang="fr-FR" sz="2000" dirty="0" smtClean="0"/>
              <a:t>Plus de 200 switches</a:t>
            </a:r>
          </a:p>
          <a:p>
            <a:pPr eaLnBrk="1" hangingPunct="1"/>
            <a:r>
              <a:rPr lang="fr-FR" sz="2000" dirty="0" smtClean="0"/>
              <a:t>Plus de 1700 machines</a:t>
            </a:r>
          </a:p>
          <a:p>
            <a:pPr eaLnBrk="1" hangingPunct="1"/>
            <a:r>
              <a:rPr lang="fr-FR" sz="2000" dirty="0" smtClean="0"/>
              <a:t>Environ 80 portables</a:t>
            </a:r>
          </a:p>
          <a:p>
            <a:pPr eaLnBrk="1" hangingPunct="1"/>
            <a:r>
              <a:rPr lang="fr-FR" sz="2000" dirty="0" smtClean="0"/>
              <a:t>Environ 35 tablettes</a:t>
            </a:r>
          </a:p>
          <a:p>
            <a:pPr eaLnBrk="1" hangingPunct="1"/>
            <a:r>
              <a:rPr lang="fr-FR" sz="2000" dirty="0" smtClean="0"/>
              <a:t>+… BYOD</a:t>
            </a:r>
          </a:p>
        </p:txBody>
      </p:sp>
      <p:graphicFrame>
        <p:nvGraphicFramePr>
          <p:cNvPr id="4100" name="Object 5"/>
          <p:cNvGraphicFramePr>
            <a:graphicFrameLocks noGrp="1" noChangeAspect="1"/>
          </p:cNvGraphicFramePr>
          <p:nvPr>
            <p:ph sz="half" idx="2"/>
          </p:nvPr>
        </p:nvGraphicFramePr>
        <p:xfrm>
          <a:off x="4643438" y="1773238"/>
          <a:ext cx="4038600" cy="4103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Image bitmap" r:id="rId3" imgW="4839375" imgH="3971429" progId="Paint.Picture">
                  <p:embed/>
                </p:oleObj>
              </mc:Choice>
              <mc:Fallback>
                <p:oleObj name="Image bitmap" r:id="rId3" imgW="4839375" imgH="3971429" progId="Paint.Pictur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3438" y="1773238"/>
                        <a:ext cx="4038600" cy="4103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fr-FR" sz="3100" smtClean="0"/>
              <a:t>I. Problématique du contrôle d’accès au réseau</a:t>
            </a:r>
          </a:p>
        </p:txBody>
      </p:sp>
      <p:sp>
        <p:nvSpPr>
          <p:cNvPr id="614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</a:pPr>
            <a:r>
              <a:rPr lang="fr-FR" b="1" smtClean="0"/>
              <a:t>Enjeu : Faire en sorte que chacun des réseaux informatiques restent protégés et que les utilisateurs aient accès aux ressources</a:t>
            </a:r>
          </a:p>
          <a:p>
            <a:pPr marL="457200" lvl="1" indent="0" eaLnBrk="1" hangingPunct="1">
              <a:lnSpc>
                <a:spcPct val="90000"/>
              </a:lnSpc>
            </a:pPr>
            <a:r>
              <a:rPr lang="fr-FR" b="1" smtClean="0"/>
              <a:t>Personnels de l’IFSTTAR</a:t>
            </a:r>
          </a:p>
          <a:p>
            <a:pPr marL="457200" lvl="1" indent="0" eaLnBrk="1" hangingPunct="1">
              <a:lnSpc>
                <a:spcPct val="90000"/>
              </a:lnSpc>
            </a:pPr>
            <a:r>
              <a:rPr lang="fr-FR" b="1" smtClean="0"/>
              <a:t>Thésards, personnes de passage</a:t>
            </a:r>
          </a:p>
          <a:p>
            <a:pPr marL="457200" lvl="1" indent="0" eaLnBrk="1" hangingPunct="1">
              <a:lnSpc>
                <a:spcPct val="90000"/>
              </a:lnSpc>
            </a:pPr>
            <a:r>
              <a:rPr lang="fr-FR" b="1" smtClean="0"/>
              <a:t>Prestataires</a:t>
            </a:r>
          </a:p>
          <a:p>
            <a:pPr marL="457200" lvl="1" indent="0" eaLnBrk="1" hangingPunct="1">
              <a:lnSpc>
                <a:spcPct val="90000"/>
              </a:lnSpc>
            </a:pPr>
            <a:r>
              <a:rPr lang="fr-FR" b="1" smtClean="0"/>
              <a:t>Machines pilotées depuis l’extérieur</a:t>
            </a:r>
          </a:p>
          <a:p>
            <a:pPr marL="457200" lvl="1" indent="0" eaLnBrk="1" hangingPunct="1">
              <a:lnSpc>
                <a:spcPct val="90000"/>
              </a:lnSpc>
            </a:pPr>
            <a:r>
              <a:rPr lang="fr-FR" b="1" smtClean="0"/>
              <a:t>Les filiales</a:t>
            </a:r>
            <a:endParaRPr lang="fr-FR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fr-FR" sz="3100" smtClean="0"/>
              <a:t>I. Problématique du contrôle d’accès au réseau</a:t>
            </a:r>
          </a:p>
        </p:txBody>
      </p:sp>
      <p:sp>
        <p:nvSpPr>
          <p:cNvPr id="717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/>
            <a:r>
              <a:rPr lang="fr-FR" b="1" dirty="0" smtClean="0"/>
              <a:t>Chaque personnel de l’IFSTTAR doit pouvoir se déplacer sur tous les sites</a:t>
            </a:r>
          </a:p>
          <a:p>
            <a:pPr marL="457200" lvl="1" indent="0" eaLnBrk="1" hangingPunct="1"/>
            <a:r>
              <a:rPr lang="fr-FR" dirty="0" smtClean="0"/>
              <a:t>Portables via le Wifi</a:t>
            </a:r>
          </a:p>
          <a:p>
            <a:pPr marL="457200" lvl="1" indent="0" eaLnBrk="1" hangingPunct="1"/>
            <a:r>
              <a:rPr lang="fr-FR" dirty="0" smtClean="0"/>
              <a:t>Portables connectés sur le réseau filaire</a:t>
            </a:r>
          </a:p>
          <a:p>
            <a:pPr marL="457200" lvl="1" indent="0" eaLnBrk="1" hangingPunct="1"/>
            <a:r>
              <a:rPr lang="fr-FR" dirty="0" smtClean="0"/>
              <a:t>Tablettes, Smartphones, etc..</a:t>
            </a:r>
          </a:p>
          <a:p>
            <a:pPr marL="0" indent="0" eaLnBrk="1" hangingPunct="1"/>
            <a:r>
              <a:rPr lang="fr-FR" b="1" dirty="0" smtClean="0"/>
              <a:t>Eviter la multiplication des adresses MAC des machines dans les différents DHCP</a:t>
            </a:r>
            <a:endParaRPr lang="fr-FR" dirty="0" smtClean="0"/>
          </a:p>
          <a:p>
            <a:pPr marL="0" indent="0" eaLnBrk="1" hangingPunct="1"/>
            <a:r>
              <a:rPr lang="fr-FR" b="1" dirty="0" smtClean="0"/>
              <a:t>Dans tous les cas, il faut diminuer l’intervention humaine pour ce type </a:t>
            </a:r>
            <a:r>
              <a:rPr lang="fr-FR" b="1" dirty="0" smtClean="0"/>
              <a:t>d’urgence</a:t>
            </a:r>
          </a:p>
          <a:p>
            <a:pPr marL="0" indent="0" eaLnBrk="1" hangingPunct="1"/>
            <a:r>
              <a:rPr lang="fr-FR" b="1" dirty="0" smtClean="0"/>
              <a:t>Contrôler qui/quoi se connecte</a:t>
            </a:r>
            <a:endParaRPr lang="fr-FR" b="1" dirty="0" smtClean="0"/>
          </a:p>
          <a:p>
            <a:pPr marL="0" indent="0" eaLnBrk="1" hangingPunct="1"/>
            <a:endParaRPr lang="fr-FR" b="1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fr-FR" sz="3100" smtClean="0"/>
              <a:t>II. Solution</a:t>
            </a:r>
          </a:p>
        </p:txBody>
      </p:sp>
      <p:sp>
        <p:nvSpPr>
          <p:cNvPr id="819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</a:pPr>
            <a:r>
              <a:rPr lang="fr-FR" sz="1600" dirty="0" smtClean="0"/>
              <a:t>Basée sur un LDAP central</a:t>
            </a:r>
          </a:p>
          <a:p>
            <a:pPr marL="457200" lvl="1" indent="0" eaLnBrk="1" hangingPunct="1">
              <a:lnSpc>
                <a:spcPct val="80000"/>
              </a:lnSpc>
            </a:pPr>
            <a:r>
              <a:rPr lang="fr-FR" sz="1600" dirty="0" smtClean="0"/>
              <a:t>Structure </a:t>
            </a:r>
            <a:r>
              <a:rPr lang="fr-FR" sz="1600" dirty="0" smtClean="0"/>
              <a:t>du LDAP</a:t>
            </a:r>
          </a:p>
          <a:p>
            <a:pPr marL="914400" lvl="2" indent="0" eaLnBrk="1" hangingPunct="1">
              <a:lnSpc>
                <a:spcPct val="80000"/>
              </a:lnSpc>
            </a:pPr>
            <a:r>
              <a:rPr lang="fr-FR" sz="1600" dirty="0" err="1"/>
              <a:t>Objectclass</a:t>
            </a:r>
            <a:r>
              <a:rPr lang="fr-FR" sz="1600" dirty="0"/>
              <a:t> </a:t>
            </a:r>
            <a:r>
              <a:rPr lang="fr-FR" sz="1600" dirty="0" err="1"/>
              <a:t>dhcpHost</a:t>
            </a:r>
            <a:endParaRPr lang="fr-FR" sz="1600" dirty="0"/>
          </a:p>
          <a:p>
            <a:pPr marL="914400" lvl="2" indent="0" eaLnBrk="1" hangingPunct="1">
              <a:lnSpc>
                <a:spcPct val="80000"/>
              </a:lnSpc>
            </a:pPr>
            <a:r>
              <a:rPr lang="fr-FR" sz="1600" dirty="0"/>
              <a:t>Attribut </a:t>
            </a:r>
            <a:r>
              <a:rPr lang="fr-FR" sz="1600" dirty="0" err="1"/>
              <a:t>dhcpHWAddress</a:t>
            </a:r>
            <a:endParaRPr lang="fr-FR" sz="1600" dirty="0"/>
          </a:p>
          <a:p>
            <a:pPr marL="914400" lvl="2" indent="0" eaLnBrk="1" hangingPunct="1">
              <a:lnSpc>
                <a:spcPct val="80000"/>
              </a:lnSpc>
            </a:pPr>
            <a:r>
              <a:rPr lang="fr-FR" sz="1600" dirty="0"/>
              <a:t>Attribut </a:t>
            </a:r>
            <a:r>
              <a:rPr lang="fr-FR" sz="1600" dirty="0" err="1"/>
              <a:t>dhcpVlan</a:t>
            </a:r>
            <a:endParaRPr lang="fr-FR" sz="1600" dirty="0"/>
          </a:p>
          <a:p>
            <a:pPr marL="914400" lvl="2" indent="0" eaLnBrk="1" hangingPunct="1">
              <a:lnSpc>
                <a:spcPct val="80000"/>
              </a:lnSpc>
            </a:pPr>
            <a:r>
              <a:rPr lang="fr-FR" sz="1600" dirty="0"/>
              <a:t>Attribut ieee802</a:t>
            </a:r>
          </a:p>
          <a:p>
            <a:pPr marL="457200" lvl="1" indent="0" eaLnBrk="1" hangingPunct="1">
              <a:lnSpc>
                <a:spcPct val="80000"/>
              </a:lnSpc>
              <a:buNone/>
            </a:pPr>
            <a:endParaRPr lang="fr-FR" sz="1600" dirty="0"/>
          </a:p>
          <a:p>
            <a:pPr marL="57150" indent="0" eaLnBrk="1" hangingPunct="1">
              <a:lnSpc>
                <a:spcPct val="80000"/>
              </a:lnSpc>
              <a:buNone/>
            </a:pPr>
            <a:r>
              <a:rPr lang="fr-FR" sz="1600" dirty="0" smtClean="0"/>
              <a:t>Tout fonctionne ensuite sur le LDAP</a:t>
            </a:r>
            <a:endParaRPr lang="fr-FR" sz="1600" dirty="0" smtClean="0"/>
          </a:p>
          <a:p>
            <a:pPr marL="457200" lvl="1" indent="0" eaLnBrk="1" hangingPunct="1">
              <a:lnSpc>
                <a:spcPct val="80000"/>
              </a:lnSpc>
            </a:pPr>
            <a:r>
              <a:rPr lang="fr-FR" sz="1600" dirty="0"/>
              <a:t>Un serveur DHCP par site qui récupère ses données dans le LDAP IFSTTAR </a:t>
            </a:r>
          </a:p>
          <a:p>
            <a:pPr marL="514350" lvl="1" indent="0" eaLnBrk="1" hangingPunct="1">
              <a:lnSpc>
                <a:spcPct val="80000"/>
              </a:lnSpc>
            </a:pPr>
            <a:r>
              <a:rPr lang="fr-FR" sz="1600" dirty="0"/>
              <a:t>Une base de données </a:t>
            </a:r>
            <a:r>
              <a:rPr lang="fr-FR" sz="1600" dirty="0" err="1"/>
              <a:t>Mysql</a:t>
            </a:r>
            <a:r>
              <a:rPr lang="fr-FR" sz="1600" dirty="0"/>
              <a:t> pour conserver les logs des connexions</a:t>
            </a:r>
          </a:p>
          <a:p>
            <a:pPr marL="457200" lvl="1" indent="0" eaLnBrk="1" hangingPunct="1">
              <a:lnSpc>
                <a:spcPct val="80000"/>
              </a:lnSpc>
            </a:pPr>
            <a:r>
              <a:rPr lang="fr-FR" sz="1600" dirty="0"/>
              <a:t> Tout le réseau est configuré de la même manière : fixe ou migrant</a:t>
            </a:r>
          </a:p>
          <a:p>
            <a:pPr marL="457200" lvl="1" indent="0" eaLnBrk="1" hangingPunct="1">
              <a:lnSpc>
                <a:spcPct val="80000"/>
              </a:lnSpc>
            </a:pPr>
            <a:r>
              <a:rPr lang="fr-FR" sz="1600" dirty="0"/>
              <a:t> Une seule déclaration des adresses MAC dans le LDAP, quelque soit le site</a:t>
            </a:r>
          </a:p>
          <a:p>
            <a:pPr marL="457200" lvl="1" indent="0" eaLnBrk="1" hangingPunct="1">
              <a:lnSpc>
                <a:spcPct val="80000"/>
              </a:lnSpc>
            </a:pPr>
            <a:r>
              <a:rPr lang="fr-FR" sz="1600" dirty="0"/>
              <a:t> N’importe quelle machine de l’IFSTTAR peut se connecter n’importe où</a:t>
            </a:r>
          </a:p>
          <a:p>
            <a:pPr marL="457200" lvl="1" indent="0" eaLnBrk="1" hangingPunct="1">
              <a:lnSpc>
                <a:spcPct val="80000"/>
              </a:lnSpc>
            </a:pPr>
            <a:endParaRPr lang="fr-FR" sz="1600" dirty="0"/>
          </a:p>
          <a:p>
            <a:pPr marL="457200" lvl="1" indent="0" eaLnBrk="1" hangingPunct="1">
              <a:lnSpc>
                <a:spcPct val="80000"/>
              </a:lnSpc>
              <a:buFont typeface="Arial" charset="0"/>
              <a:buNone/>
            </a:pPr>
            <a:endParaRPr lang="fr-FR" sz="16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fr-FR" sz="3100" smtClean="0"/>
              <a:t>II. Solution</a:t>
            </a:r>
          </a:p>
        </p:txBody>
      </p:sp>
      <p:sp>
        <p:nvSpPr>
          <p:cNvPr id="921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80000"/>
              </a:lnSpc>
            </a:pPr>
            <a:r>
              <a:rPr lang="fr-FR" sz="1600" dirty="0" err="1" smtClean="0"/>
              <a:t>dhcpStatements</a:t>
            </a:r>
            <a:r>
              <a:rPr lang="fr-FR" sz="1600" dirty="0" smtClean="0"/>
              <a:t>: </a:t>
            </a:r>
            <a:r>
              <a:rPr lang="fr-FR" sz="1600" dirty="0" err="1" smtClean="0"/>
              <a:t>fixed-address</a:t>
            </a:r>
            <a:r>
              <a:rPr lang="fr-FR" sz="1600" dirty="0" smtClean="0"/>
              <a:t> </a:t>
            </a:r>
            <a:r>
              <a:rPr lang="fr-FR" sz="1600" dirty="0" smtClean="0"/>
              <a:t>192.168.182..193</a:t>
            </a:r>
            <a:endParaRPr lang="fr-FR" sz="1600" dirty="0" smtClean="0"/>
          </a:p>
          <a:p>
            <a:pPr marL="0" indent="0" eaLnBrk="1" hangingPunct="1">
              <a:lnSpc>
                <a:spcPct val="80000"/>
              </a:lnSpc>
            </a:pPr>
            <a:r>
              <a:rPr lang="fr-FR" sz="1600" dirty="0" err="1" smtClean="0"/>
              <a:t>dhcpVlan</a:t>
            </a:r>
            <a:r>
              <a:rPr lang="fr-FR" sz="1600" dirty="0" smtClean="0"/>
              <a:t>: </a:t>
            </a:r>
            <a:r>
              <a:rPr lang="fr-FR" sz="1600" dirty="0" smtClean="0"/>
              <a:t>182</a:t>
            </a:r>
            <a:endParaRPr lang="fr-FR" sz="1600" dirty="0" smtClean="0"/>
          </a:p>
          <a:p>
            <a:pPr marL="0" indent="0" eaLnBrk="1" hangingPunct="1">
              <a:lnSpc>
                <a:spcPct val="80000"/>
              </a:lnSpc>
            </a:pPr>
            <a:r>
              <a:rPr lang="fr-FR" sz="1600" dirty="0" err="1" smtClean="0"/>
              <a:t>objectClass</a:t>
            </a:r>
            <a:r>
              <a:rPr lang="fr-FR" sz="1600" dirty="0" smtClean="0"/>
              <a:t>: </a:t>
            </a:r>
            <a:r>
              <a:rPr lang="fr-FR" sz="1600" dirty="0" err="1" smtClean="0"/>
              <a:t>dhcpHost</a:t>
            </a:r>
            <a:endParaRPr lang="fr-FR" sz="1600" dirty="0" smtClean="0"/>
          </a:p>
          <a:p>
            <a:pPr marL="0" indent="0" eaLnBrk="1" hangingPunct="1">
              <a:lnSpc>
                <a:spcPct val="80000"/>
              </a:lnSpc>
            </a:pPr>
            <a:r>
              <a:rPr lang="fr-FR" sz="1600" dirty="0" err="1" smtClean="0"/>
              <a:t>objectClass</a:t>
            </a:r>
            <a:r>
              <a:rPr lang="fr-FR" sz="1600" dirty="0" smtClean="0"/>
              <a:t>: </a:t>
            </a:r>
            <a:r>
              <a:rPr lang="fr-FR" sz="1600" dirty="0" err="1" smtClean="0"/>
              <a:t>dhcpOptions</a:t>
            </a:r>
            <a:endParaRPr lang="fr-FR" sz="1600" dirty="0" smtClean="0"/>
          </a:p>
          <a:p>
            <a:pPr marL="0" indent="0" eaLnBrk="1" hangingPunct="1">
              <a:lnSpc>
                <a:spcPct val="80000"/>
              </a:lnSpc>
            </a:pPr>
            <a:r>
              <a:rPr lang="fr-FR" sz="1600" dirty="0" err="1" smtClean="0"/>
              <a:t>objectClass</a:t>
            </a:r>
            <a:r>
              <a:rPr lang="fr-FR" sz="1600" dirty="0" smtClean="0"/>
              <a:t>: ieee802Device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fr-FR" sz="1600" dirty="0" err="1" smtClean="0"/>
              <a:t>objectClass</a:t>
            </a:r>
            <a:r>
              <a:rPr lang="fr-FR" sz="1600" dirty="0" smtClean="0"/>
              <a:t>: </a:t>
            </a:r>
            <a:r>
              <a:rPr lang="fr-FR" sz="1600" dirty="0" err="1" smtClean="0"/>
              <a:t>radiusprofile</a:t>
            </a:r>
            <a:endParaRPr lang="fr-FR" sz="1600" dirty="0" smtClean="0"/>
          </a:p>
          <a:p>
            <a:pPr marL="0" indent="0" eaLnBrk="1" hangingPunct="1">
              <a:lnSpc>
                <a:spcPct val="80000"/>
              </a:lnSpc>
            </a:pPr>
            <a:r>
              <a:rPr lang="fr-FR" sz="1600" dirty="0" err="1" smtClean="0"/>
              <a:t>dhcpOption</a:t>
            </a:r>
            <a:r>
              <a:rPr lang="fr-FR" sz="1600" dirty="0" smtClean="0"/>
              <a:t>: </a:t>
            </a:r>
            <a:r>
              <a:rPr lang="fr-FR" sz="1600" dirty="0" err="1" smtClean="0"/>
              <a:t>broadcast-address</a:t>
            </a:r>
            <a:r>
              <a:rPr lang="fr-FR" sz="1600" dirty="0" smtClean="0"/>
              <a:t> 137.121.162.255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fr-FR" sz="1600" dirty="0" err="1" smtClean="0"/>
              <a:t>dhcpOption</a:t>
            </a:r>
            <a:r>
              <a:rPr lang="fr-FR" sz="1600" dirty="0" smtClean="0"/>
              <a:t>: </a:t>
            </a:r>
            <a:r>
              <a:rPr lang="fr-FR" sz="1600" dirty="0" err="1" smtClean="0"/>
              <a:t>routers</a:t>
            </a:r>
            <a:r>
              <a:rPr lang="fr-FR" sz="1600" dirty="0" smtClean="0"/>
              <a:t> </a:t>
            </a:r>
            <a:r>
              <a:rPr lang="fr-FR" sz="1600" dirty="0" smtClean="0"/>
              <a:t>192.168.182.201</a:t>
            </a:r>
            <a:endParaRPr lang="fr-FR" sz="1600" dirty="0" smtClean="0"/>
          </a:p>
          <a:p>
            <a:pPr marL="0" indent="0" eaLnBrk="1" hangingPunct="1">
              <a:lnSpc>
                <a:spcPct val="80000"/>
              </a:lnSpc>
            </a:pPr>
            <a:r>
              <a:rPr lang="fr-FR" sz="1600" dirty="0" err="1" smtClean="0"/>
              <a:t>dhcpOption</a:t>
            </a:r>
            <a:r>
              <a:rPr lang="fr-FR" sz="1600" dirty="0" smtClean="0"/>
              <a:t>: </a:t>
            </a:r>
            <a:r>
              <a:rPr lang="fr-FR" sz="1600" dirty="0" err="1" smtClean="0"/>
              <a:t>subnet-mask</a:t>
            </a:r>
            <a:r>
              <a:rPr lang="fr-FR" sz="1600" dirty="0" smtClean="0"/>
              <a:t> 255.255.255.0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fr-FR" sz="1600" dirty="0" err="1" smtClean="0"/>
              <a:t>dhcpHWAddress</a:t>
            </a:r>
            <a:r>
              <a:rPr lang="fr-FR" sz="1600" dirty="0" smtClean="0"/>
              <a:t>: </a:t>
            </a:r>
            <a:r>
              <a:rPr lang="fr-FR" sz="1600" dirty="0" err="1" smtClean="0"/>
              <a:t>ethernet</a:t>
            </a:r>
            <a:r>
              <a:rPr lang="fr-FR" sz="1600" dirty="0" smtClean="0"/>
              <a:t> 00:0b:86:ca:d3:88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fr-FR" sz="1600" dirty="0" err="1" smtClean="0"/>
              <a:t>macAddress</a:t>
            </a:r>
            <a:r>
              <a:rPr lang="fr-FR" sz="1600" dirty="0" smtClean="0"/>
              <a:t>: 00:0b:86:ca:d3:88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fr-FR" sz="1600" dirty="0" err="1" smtClean="0"/>
              <a:t>uid</a:t>
            </a:r>
            <a:r>
              <a:rPr lang="fr-FR" sz="1600" dirty="0" smtClean="0"/>
              <a:t>: 000b86cad388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fr-FR" sz="1600" dirty="0" err="1" smtClean="0"/>
              <a:t>radiusTunnelAssignmentId</a:t>
            </a:r>
            <a:r>
              <a:rPr lang="fr-FR" sz="1600" dirty="0" smtClean="0"/>
              <a:t>: </a:t>
            </a:r>
            <a:r>
              <a:rPr lang="fr-FR" sz="1600" dirty="0" smtClean="0"/>
              <a:t>182</a:t>
            </a:r>
            <a:endParaRPr lang="fr-FR" sz="1600" dirty="0" smtClean="0"/>
          </a:p>
          <a:p>
            <a:pPr marL="0" indent="0" eaLnBrk="1" hangingPunct="1">
              <a:lnSpc>
                <a:spcPct val="80000"/>
              </a:lnSpc>
            </a:pPr>
            <a:r>
              <a:rPr lang="fr-FR" sz="1600" dirty="0" err="1" smtClean="0"/>
              <a:t>radiusTunnelPrivateGroupId</a:t>
            </a:r>
            <a:r>
              <a:rPr lang="fr-FR" sz="1600" dirty="0" smtClean="0"/>
              <a:t>: </a:t>
            </a:r>
            <a:r>
              <a:rPr lang="fr-FR" sz="1600" dirty="0" smtClean="0"/>
              <a:t>182</a:t>
            </a:r>
            <a:endParaRPr lang="fr-FR" sz="1600" dirty="0" smtClean="0"/>
          </a:p>
          <a:p>
            <a:pPr marL="0" indent="0" eaLnBrk="1" hangingPunct="1">
              <a:lnSpc>
                <a:spcPct val="80000"/>
              </a:lnSpc>
            </a:pPr>
            <a:r>
              <a:rPr lang="fr-FR" sz="1600" dirty="0" err="1" smtClean="0"/>
              <a:t>radiusTunnelType</a:t>
            </a:r>
            <a:r>
              <a:rPr lang="fr-FR" sz="1600" dirty="0" smtClean="0"/>
              <a:t>: VLAN</a:t>
            </a:r>
          </a:p>
          <a:p>
            <a:pPr marL="0" indent="0" eaLnBrk="1" hangingPunct="1">
              <a:lnSpc>
                <a:spcPct val="80000"/>
              </a:lnSpc>
            </a:pPr>
            <a:r>
              <a:rPr lang="fr-FR" sz="1600" dirty="0" err="1" smtClean="0"/>
              <a:t>radiusTunnelMediumType</a:t>
            </a:r>
            <a:r>
              <a:rPr lang="fr-FR" sz="1600" dirty="0" smtClean="0"/>
              <a:t>: IEEE-802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fr-FR" smtClean="0"/>
              <a:t>III. Architecture de la solution</a:t>
            </a:r>
          </a:p>
        </p:txBody>
      </p:sp>
      <p:pic>
        <p:nvPicPr>
          <p:cNvPr id="10243" name="Picture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4918075"/>
            <a:ext cx="977900" cy="86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4" name="Picture 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5783263"/>
            <a:ext cx="914400" cy="741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5" name="Picture 6" descr="IP Phon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463" y="5854700"/>
            <a:ext cx="863600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6" name="Cloud"/>
          <p:cNvSpPr>
            <a:spLocks noChangeAspect="1" noEditPoints="1" noChangeArrowheads="1"/>
          </p:cNvSpPr>
          <p:nvPr/>
        </p:nvSpPr>
        <p:spPr bwMode="auto">
          <a:xfrm>
            <a:off x="2195513" y="3406775"/>
            <a:ext cx="2743200" cy="1838325"/>
          </a:xfrm>
          <a:custGeom>
            <a:avLst/>
            <a:gdLst>
              <a:gd name="T0" fmla="*/ 8509 w 21600"/>
              <a:gd name="T1" fmla="*/ 919163 h 21600"/>
              <a:gd name="T2" fmla="*/ 1371600 w 21600"/>
              <a:gd name="T3" fmla="*/ 1836368 h 21600"/>
              <a:gd name="T4" fmla="*/ 2740914 w 21600"/>
              <a:gd name="T5" fmla="*/ 919163 h 21600"/>
              <a:gd name="T6" fmla="*/ 1371600 w 21600"/>
              <a:gd name="T7" fmla="*/ 105108 h 21600"/>
              <a:gd name="T8" fmla="*/ 0 60000 65536"/>
              <a:gd name="T9" fmla="*/ 0 60000 65536"/>
              <a:gd name="T10" fmla="*/ 0 60000 65536"/>
              <a:gd name="T11" fmla="*/ 0 60000 65536"/>
              <a:gd name="T12" fmla="*/ 2977 w 21600"/>
              <a:gd name="T13" fmla="*/ 3262 h 21600"/>
              <a:gd name="T14" fmla="*/ 17087 w 21600"/>
              <a:gd name="T15" fmla="*/ 17337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lnTo>
                  <a:pt x="1949" y="7180"/>
                </a:ln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fr-FR"/>
          </a:p>
        </p:txBody>
      </p:sp>
      <p:cxnSp>
        <p:nvCxnSpPr>
          <p:cNvPr id="10247" name="AutoShape 8"/>
          <p:cNvCxnSpPr>
            <a:cxnSpLocks noChangeShapeType="1"/>
            <a:stCxn id="10276" idx="1"/>
          </p:cNvCxnSpPr>
          <p:nvPr/>
        </p:nvCxnSpPr>
        <p:spPr bwMode="auto">
          <a:xfrm flipH="1">
            <a:off x="4932363" y="3198813"/>
            <a:ext cx="576262" cy="11191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248" name="Line 9"/>
          <p:cNvSpPr>
            <a:spLocks noChangeShapeType="1"/>
          </p:cNvSpPr>
          <p:nvPr/>
        </p:nvSpPr>
        <p:spPr bwMode="auto">
          <a:xfrm flipH="1" flipV="1">
            <a:off x="4356100" y="4846638"/>
            <a:ext cx="576263" cy="1008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249" name="Line 10"/>
          <p:cNvSpPr>
            <a:spLocks noChangeShapeType="1"/>
          </p:cNvSpPr>
          <p:nvPr/>
        </p:nvSpPr>
        <p:spPr bwMode="auto">
          <a:xfrm flipV="1">
            <a:off x="3492500" y="5207000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250" name="Line 11"/>
          <p:cNvSpPr>
            <a:spLocks noChangeShapeType="1"/>
          </p:cNvSpPr>
          <p:nvPr/>
        </p:nvSpPr>
        <p:spPr bwMode="auto">
          <a:xfrm flipV="1">
            <a:off x="1620838" y="4775200"/>
            <a:ext cx="6477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pic>
        <p:nvPicPr>
          <p:cNvPr id="10251" name="Picture 12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2138" y="2535238"/>
            <a:ext cx="8794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0252" name="AutoShape 13"/>
          <p:cNvCxnSpPr>
            <a:cxnSpLocks noChangeShapeType="1"/>
            <a:stCxn id="10251" idx="2"/>
            <a:endCxn id="10246" idx="3"/>
          </p:cNvCxnSpPr>
          <p:nvPr/>
        </p:nvCxnSpPr>
        <p:spPr bwMode="auto">
          <a:xfrm flipH="1">
            <a:off x="3567113" y="3046413"/>
            <a:ext cx="4762" cy="4651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0253" name="Group 14"/>
          <p:cNvGrpSpPr>
            <a:grpSpLocks/>
          </p:cNvGrpSpPr>
          <p:nvPr/>
        </p:nvGrpSpPr>
        <p:grpSpPr bwMode="auto">
          <a:xfrm>
            <a:off x="5508625" y="2686050"/>
            <a:ext cx="879475" cy="1468438"/>
            <a:chOff x="4422" y="1207"/>
            <a:chExt cx="554" cy="925"/>
          </a:xfrm>
        </p:grpSpPr>
        <p:pic>
          <p:nvPicPr>
            <p:cNvPr id="10276" name="Picture 15" descr="MainframeApr99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2" y="1207"/>
              <a:ext cx="513" cy="6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77" name="Text Box 16"/>
            <p:cNvSpPr txBox="1">
              <a:spLocks noChangeArrowheads="1"/>
            </p:cNvSpPr>
            <p:nvPr/>
          </p:nvSpPr>
          <p:spPr bwMode="auto">
            <a:xfrm>
              <a:off x="4422" y="1844"/>
              <a:ext cx="55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pitchFamily="-65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pitchFamily="-65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pitchFamily="-65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pitchFamily="-65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pitchFamily="-65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pitchFamily="-65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pitchFamily="-65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pitchFamily="-65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pitchFamily="-65" charset="-128"/>
                </a:defRPr>
              </a:lvl9pPr>
            </a:lstStyle>
            <a:p>
              <a:pPr eaLnBrk="1" hangingPunct="1"/>
              <a:r>
                <a:rPr lang="fr-FR" sz="1200">
                  <a:latin typeface="Times New Roman" pitchFamily="18" charset="0"/>
                  <a:cs typeface="Arial" charset="0"/>
                </a:rPr>
                <a:t>FreeRadius</a:t>
              </a:r>
            </a:p>
            <a:p>
              <a:pPr eaLnBrk="1" hangingPunct="1"/>
              <a:r>
                <a:rPr lang="fr-FR" sz="1200">
                  <a:latin typeface="Times New Roman" pitchFamily="18" charset="0"/>
                  <a:cs typeface="Arial" charset="0"/>
                </a:rPr>
                <a:t>Mysql</a:t>
              </a:r>
            </a:p>
          </p:txBody>
        </p:sp>
      </p:grpSp>
      <p:sp>
        <p:nvSpPr>
          <p:cNvPr id="10254" name="Line 17"/>
          <p:cNvSpPr>
            <a:spLocks noChangeShapeType="1"/>
          </p:cNvSpPr>
          <p:nvPr/>
        </p:nvSpPr>
        <p:spPr bwMode="auto">
          <a:xfrm flipH="1" flipV="1">
            <a:off x="4787900" y="4343400"/>
            <a:ext cx="1008063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255" name="Line 18"/>
          <p:cNvSpPr>
            <a:spLocks noChangeShapeType="1"/>
          </p:cNvSpPr>
          <p:nvPr/>
        </p:nvSpPr>
        <p:spPr bwMode="auto">
          <a:xfrm flipV="1">
            <a:off x="2700338" y="3767138"/>
            <a:ext cx="647700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256" name="Line 19"/>
          <p:cNvSpPr>
            <a:spLocks noChangeShapeType="1"/>
          </p:cNvSpPr>
          <p:nvPr/>
        </p:nvSpPr>
        <p:spPr bwMode="auto">
          <a:xfrm flipV="1">
            <a:off x="3492500" y="3767138"/>
            <a:ext cx="0" cy="12239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257" name="Line 20"/>
          <p:cNvSpPr>
            <a:spLocks noChangeShapeType="1"/>
          </p:cNvSpPr>
          <p:nvPr/>
        </p:nvSpPr>
        <p:spPr bwMode="auto">
          <a:xfrm flipH="1" flipV="1">
            <a:off x="3563938" y="3767138"/>
            <a:ext cx="647700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sp>
        <p:nvSpPr>
          <p:cNvPr id="10258" name="Line 21"/>
          <p:cNvSpPr>
            <a:spLocks noChangeShapeType="1"/>
          </p:cNvSpPr>
          <p:nvPr/>
        </p:nvSpPr>
        <p:spPr bwMode="auto">
          <a:xfrm flipH="1" flipV="1">
            <a:off x="3708400" y="3767138"/>
            <a:ext cx="7207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r-FR"/>
          </a:p>
        </p:txBody>
      </p:sp>
      <p:pic>
        <p:nvPicPr>
          <p:cNvPr id="10259" name="Picture 2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4559300"/>
            <a:ext cx="719137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0" name="Picture 2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3551238"/>
            <a:ext cx="719138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1" name="Picture 2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4918075"/>
            <a:ext cx="719138" cy="306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2" name="Picture 2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4300" y="4630738"/>
            <a:ext cx="719138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3" name="Picture 2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4125913"/>
            <a:ext cx="719138" cy="306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64" name="Text Box 27"/>
          <p:cNvSpPr txBox="1">
            <a:spLocks noChangeArrowheads="1"/>
          </p:cNvSpPr>
          <p:nvPr/>
        </p:nvSpPr>
        <p:spPr bwMode="auto">
          <a:xfrm>
            <a:off x="3492500" y="5351463"/>
            <a:ext cx="438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9pPr>
          </a:lstStyle>
          <a:p>
            <a:pPr eaLnBrk="1" hangingPunct="1"/>
            <a:r>
              <a:rPr lang="fr-FR" sz="1000">
                <a:latin typeface="Times New Roman" pitchFamily="18" charset="0"/>
                <a:cs typeface="Arial" charset="0"/>
              </a:rPr>
              <a:t>NAS</a:t>
            </a:r>
          </a:p>
        </p:txBody>
      </p:sp>
      <p:sp>
        <p:nvSpPr>
          <p:cNvPr id="10265" name="Text Box 28"/>
          <p:cNvSpPr txBox="1">
            <a:spLocks noChangeArrowheads="1"/>
          </p:cNvSpPr>
          <p:nvPr/>
        </p:nvSpPr>
        <p:spPr bwMode="auto">
          <a:xfrm>
            <a:off x="2124075" y="4918075"/>
            <a:ext cx="438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9pPr>
          </a:lstStyle>
          <a:p>
            <a:pPr eaLnBrk="1" hangingPunct="1"/>
            <a:r>
              <a:rPr lang="fr-FR" sz="1000">
                <a:latin typeface="Times New Roman" pitchFamily="18" charset="0"/>
                <a:cs typeface="Arial" charset="0"/>
              </a:rPr>
              <a:t>NAS</a:t>
            </a:r>
          </a:p>
        </p:txBody>
      </p:sp>
      <p:sp>
        <p:nvSpPr>
          <p:cNvPr id="10266" name="Text Box 29"/>
          <p:cNvSpPr txBox="1">
            <a:spLocks noChangeArrowheads="1"/>
          </p:cNvSpPr>
          <p:nvPr/>
        </p:nvSpPr>
        <p:spPr bwMode="auto">
          <a:xfrm>
            <a:off x="4645025" y="4846638"/>
            <a:ext cx="438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9pPr>
          </a:lstStyle>
          <a:p>
            <a:pPr eaLnBrk="1" hangingPunct="1"/>
            <a:r>
              <a:rPr lang="fr-FR" sz="1000">
                <a:latin typeface="Times New Roman" pitchFamily="18" charset="0"/>
                <a:cs typeface="Arial" charset="0"/>
              </a:rPr>
              <a:t>NAS</a:t>
            </a:r>
          </a:p>
        </p:txBody>
      </p:sp>
      <p:sp>
        <p:nvSpPr>
          <p:cNvPr id="10267" name="Text Box 30"/>
          <p:cNvSpPr txBox="1">
            <a:spLocks noChangeArrowheads="1"/>
          </p:cNvSpPr>
          <p:nvPr/>
        </p:nvSpPr>
        <p:spPr bwMode="auto">
          <a:xfrm>
            <a:off x="5076825" y="4270375"/>
            <a:ext cx="438150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9pPr>
          </a:lstStyle>
          <a:p>
            <a:pPr eaLnBrk="1" hangingPunct="1"/>
            <a:r>
              <a:rPr lang="fr-FR" sz="1000">
                <a:latin typeface="Times New Roman" pitchFamily="18" charset="0"/>
                <a:cs typeface="Arial" charset="0"/>
              </a:rPr>
              <a:t>NAS</a:t>
            </a:r>
          </a:p>
        </p:txBody>
      </p:sp>
      <p:sp>
        <p:nvSpPr>
          <p:cNvPr id="10268" name="Text Box 31"/>
          <p:cNvSpPr txBox="1">
            <a:spLocks noChangeArrowheads="1"/>
          </p:cNvSpPr>
          <p:nvPr/>
        </p:nvSpPr>
        <p:spPr bwMode="auto">
          <a:xfrm>
            <a:off x="3348038" y="3017838"/>
            <a:ext cx="593725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ヒラギノ角ゴ Pro W3" pitchFamily="-65" charset="-128"/>
              </a:defRPr>
            </a:lvl9pPr>
          </a:lstStyle>
          <a:p>
            <a:pPr eaLnBrk="1" hangingPunct="1"/>
            <a:r>
              <a:rPr lang="fr-FR" sz="1000">
                <a:latin typeface="Times New Roman" pitchFamily="18" charset="0"/>
                <a:cs typeface="Arial" charset="0"/>
              </a:rPr>
              <a:t>Routeur</a:t>
            </a:r>
          </a:p>
        </p:txBody>
      </p:sp>
      <p:grpSp>
        <p:nvGrpSpPr>
          <p:cNvPr id="10269" name="Group 32"/>
          <p:cNvGrpSpPr>
            <a:grpSpLocks/>
          </p:cNvGrpSpPr>
          <p:nvPr/>
        </p:nvGrpSpPr>
        <p:grpSpPr bwMode="auto">
          <a:xfrm>
            <a:off x="5724525" y="4486275"/>
            <a:ext cx="814388" cy="1468438"/>
            <a:chOff x="4558" y="2387"/>
            <a:chExt cx="513" cy="925"/>
          </a:xfrm>
        </p:grpSpPr>
        <p:pic>
          <p:nvPicPr>
            <p:cNvPr id="10274" name="Picture 33" descr="MainframeApr99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58" y="2387"/>
              <a:ext cx="513" cy="6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75" name="Text Box 34"/>
            <p:cNvSpPr txBox="1">
              <a:spLocks noChangeArrowheads="1"/>
            </p:cNvSpPr>
            <p:nvPr/>
          </p:nvSpPr>
          <p:spPr bwMode="auto">
            <a:xfrm>
              <a:off x="4604" y="3024"/>
              <a:ext cx="32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pitchFamily="-65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pitchFamily="-65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pitchFamily="-65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pitchFamily="-65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pitchFamily="-65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pitchFamily="-65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pitchFamily="-65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pitchFamily="-65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pitchFamily="-65" charset="-128"/>
                </a:defRPr>
              </a:lvl9pPr>
            </a:lstStyle>
            <a:p>
              <a:pPr eaLnBrk="1" hangingPunct="1"/>
              <a:r>
                <a:rPr lang="fr-FR" sz="1200">
                  <a:latin typeface="Times New Roman" pitchFamily="18" charset="0"/>
                  <a:cs typeface="Arial" charset="0"/>
                </a:rPr>
                <a:t>Dhcp</a:t>
              </a:r>
            </a:p>
            <a:p>
              <a:pPr eaLnBrk="1" hangingPunct="1"/>
              <a:r>
                <a:rPr lang="fr-FR" sz="1200">
                  <a:latin typeface="Times New Roman" pitchFamily="18" charset="0"/>
                  <a:cs typeface="Arial" charset="0"/>
                </a:rPr>
                <a:t>Ldap</a:t>
              </a:r>
            </a:p>
          </p:txBody>
        </p:sp>
      </p:grpSp>
      <p:grpSp>
        <p:nvGrpSpPr>
          <p:cNvPr id="10270" name="Group 35"/>
          <p:cNvGrpSpPr>
            <a:grpSpLocks/>
          </p:cNvGrpSpPr>
          <p:nvPr/>
        </p:nvGrpSpPr>
        <p:grpSpPr bwMode="auto">
          <a:xfrm>
            <a:off x="1044575" y="2543175"/>
            <a:ext cx="1012825" cy="1285875"/>
            <a:chOff x="4422" y="1207"/>
            <a:chExt cx="638" cy="810"/>
          </a:xfrm>
        </p:grpSpPr>
        <p:pic>
          <p:nvPicPr>
            <p:cNvPr id="10272" name="Picture 36" descr="MainframeApr99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22" y="1207"/>
              <a:ext cx="513" cy="6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273" name="Text Box 37"/>
            <p:cNvSpPr txBox="1">
              <a:spLocks noChangeArrowheads="1"/>
            </p:cNvSpPr>
            <p:nvPr/>
          </p:nvSpPr>
          <p:spPr bwMode="auto">
            <a:xfrm>
              <a:off x="4422" y="1844"/>
              <a:ext cx="63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pitchFamily="-65" charset="-128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pitchFamily="-65" charset="-128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pitchFamily="-65" charset="-128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pitchFamily="-65" charset="-128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ea typeface="ヒラギノ角ゴ Pro W3" pitchFamily="-65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pitchFamily="-65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pitchFamily="-65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pitchFamily="-65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ヒラギノ角ゴ Pro W3" pitchFamily="-65" charset="-128"/>
                </a:defRPr>
              </a:lvl9pPr>
            </a:lstStyle>
            <a:p>
              <a:pPr eaLnBrk="1" hangingPunct="1"/>
              <a:r>
                <a:rPr lang="fr-FR" sz="1200">
                  <a:latin typeface="Times New Roman" pitchFamily="18" charset="0"/>
                  <a:cs typeface="Arial" charset="0"/>
                </a:rPr>
                <a:t>Portail Captif</a:t>
              </a:r>
            </a:p>
          </p:txBody>
        </p:sp>
      </p:grpSp>
      <p:cxnSp>
        <p:nvCxnSpPr>
          <p:cNvPr id="10271" name="AutoShape 38"/>
          <p:cNvCxnSpPr>
            <a:cxnSpLocks noChangeShapeType="1"/>
            <a:stCxn id="10272" idx="3"/>
            <a:endCxn id="10260" idx="1"/>
          </p:cNvCxnSpPr>
          <p:nvPr/>
        </p:nvCxnSpPr>
        <p:spPr bwMode="auto">
          <a:xfrm>
            <a:off x="1858963" y="3055938"/>
            <a:ext cx="1344612" cy="6492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fr-FR" smtClean="0"/>
              <a:t>III. Architecture de la solution</a:t>
            </a:r>
          </a:p>
        </p:txBody>
      </p:sp>
      <p:sp>
        <p:nvSpPr>
          <p:cNvPr id="11267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fr-FR" smtClean="0"/>
              <a:t>Un replicat LDAP par site</a:t>
            </a:r>
          </a:p>
          <a:p>
            <a:pPr eaLnBrk="1" hangingPunct="1"/>
            <a:r>
              <a:rPr lang="fr-FR" smtClean="0"/>
              <a:t>Un DHCP local qui interroge le LDAP local</a:t>
            </a:r>
          </a:p>
          <a:p>
            <a:pPr eaLnBrk="1" hangingPunct="1"/>
            <a:endParaRPr lang="fr-FR" smtClean="0"/>
          </a:p>
          <a:p>
            <a:pPr eaLnBrk="1" hangingPunct="1"/>
            <a:r>
              <a:rPr lang="fr-FR" smtClean="0"/>
              <a:t>Le backup est assuré, par la configuration des :</a:t>
            </a:r>
          </a:p>
          <a:p>
            <a:pPr lvl="1" eaLnBrk="1" hangingPunct="1"/>
            <a:r>
              <a:rPr lang="fr-FR" smtClean="0"/>
              <a:t>Switches vers le radius de Marne pour l’accès au réseau</a:t>
            </a:r>
          </a:p>
          <a:p>
            <a:pPr lvl="1" eaLnBrk="1" hangingPunct="1"/>
            <a:r>
              <a:rPr lang="fr-FR" smtClean="0"/>
              <a:t>Cœurs de réseaux pour le secours DHCP vers Marne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Thème Office">
      <a:majorFont>
        <a:latin typeface="Arial"/>
        <a:ea typeface="ヒラギノ角ゴ Pro W3"/>
        <a:cs typeface=""/>
      </a:majorFont>
      <a:minorFont>
        <a:latin typeface="Arial"/>
        <a:ea typeface="ヒラギノ角ゴ Pro W3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hème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modele-powerpoint-Ifsttar-V1gris</Template>
  <TotalTime>7965</TotalTime>
  <Words>525</Words>
  <Application>Microsoft Office PowerPoint</Application>
  <PresentationFormat>Affichage à l'écran (4:3)</PresentationFormat>
  <Paragraphs>111</Paragraphs>
  <Slides>13</Slides>
  <Notes>2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5" baseType="lpstr">
      <vt:lpstr>Thème Office</vt:lpstr>
      <vt:lpstr>Image bitmap</vt:lpstr>
      <vt:lpstr>Présentation PowerPoint</vt:lpstr>
      <vt:lpstr>I. Glossaire</vt:lpstr>
      <vt:lpstr>I. IFSTTAR : Etat des lieux</vt:lpstr>
      <vt:lpstr>I. Problématique du contrôle d’accès au réseau</vt:lpstr>
      <vt:lpstr>I. Problématique du contrôle d’accès au réseau</vt:lpstr>
      <vt:lpstr>II. Solution</vt:lpstr>
      <vt:lpstr>II. Solution</vt:lpstr>
      <vt:lpstr>III. Architecture de la solution</vt:lpstr>
      <vt:lpstr>III. Architecture de la solution</vt:lpstr>
      <vt:lpstr>III. Architecture de la solution</vt:lpstr>
      <vt:lpstr>III. Architecture de la solution</vt:lpstr>
      <vt:lpstr>III. Politique actuelle</vt:lpstr>
      <vt:lpstr>Questions 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reuter</cp:lastModifiedBy>
  <cp:revision>259</cp:revision>
  <dcterms:created xsi:type="dcterms:W3CDTF">1601-01-01T00:00:00Z</dcterms:created>
  <dcterms:modified xsi:type="dcterms:W3CDTF">2013-04-09T13:58:08Z</dcterms:modified>
</cp:coreProperties>
</file>