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301" r:id="rId2"/>
    <p:sldId id="257" r:id="rId3"/>
    <p:sldId id="275" r:id="rId4"/>
    <p:sldId id="258" r:id="rId5"/>
    <p:sldId id="292" r:id="rId6"/>
    <p:sldId id="260" r:id="rId7"/>
    <p:sldId id="307" r:id="rId8"/>
    <p:sldId id="294" r:id="rId9"/>
    <p:sldId id="308" r:id="rId10"/>
    <p:sldId id="309" r:id="rId11"/>
    <p:sldId id="310" r:id="rId12"/>
    <p:sldId id="311" r:id="rId13"/>
    <p:sldId id="303" r:id="rId14"/>
  </p:sldIdLst>
  <p:sldSz cx="9144000" cy="6858000" type="screen4x3"/>
  <p:notesSz cx="6789738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220" y="-108"/>
      </p:cViewPr>
      <p:guideLst>
        <p:guide orient="horz" pos="3127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38DAABB-6796-4C38-86C8-7C19CEB366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395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3DB7A26-6275-4192-958F-0CEE981F99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249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fld id="{4D89C369-BE3C-4879-8EA3-8625E015F546}" type="slidenum">
              <a:rPr lang="fr-FR">
                <a:latin typeface="Times New Roman" pitchFamily="18" charset="0"/>
              </a:rPr>
              <a:pPr eaLnBrk="1" hangingPunct="1"/>
              <a:t>4</a:t>
            </a:fld>
            <a:endParaRPr lang="fr-FR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fld id="{1055D05D-A81B-4AC5-B4B5-BF5AB85F7794}" type="slidenum">
              <a:rPr lang="fr-FR">
                <a:latin typeface="Times New Roman" pitchFamily="18" charset="0"/>
              </a:rPr>
              <a:pPr eaLnBrk="1" hangingPunct="1"/>
              <a:t>5</a:t>
            </a:fld>
            <a:endParaRPr lang="fr-FR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265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4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9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8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454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2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8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18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572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5959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et modifiez le titre</a:t>
            </a:r>
            <a:endParaRPr lang="fr-FR" smtClean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600">
                <a:solidFill>
                  <a:srgbClr val="C5CDD0"/>
                </a:solidFill>
              </a:rPr>
              <a:t>Intervenant - date 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pic>
        <p:nvPicPr>
          <p:cNvPr id="1030" name="Picture 6" descr="logo-Ifsttar12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16238" y="6237288"/>
            <a:ext cx="23052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200" dirty="0"/>
              <a:t>Emmanuel Reuter </a:t>
            </a:r>
            <a:r>
              <a:rPr lang="fr-FR" sz="1200" dirty="0" smtClean="0"/>
              <a:t>/ 11/04/2013</a:t>
            </a: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056A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333333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accent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IFSTTAR_masqueppt_tit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oneTexte 4"/>
          <p:cNvSpPr txBox="1">
            <a:spLocks noChangeArrowheads="1"/>
          </p:cNvSpPr>
          <p:nvPr/>
        </p:nvSpPr>
        <p:spPr bwMode="auto">
          <a:xfrm>
            <a:off x="1116013" y="1484313"/>
            <a:ext cx="77771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4200" b="1">
                <a:solidFill>
                  <a:schemeClr val="bg1"/>
                </a:solidFill>
              </a:rPr>
              <a:t>Contrôle d’accès au réseau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295400" y="5715000"/>
            <a:ext cx="3205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/>
            <a:r>
              <a:rPr lang="fr-FR" sz="1600" dirty="0">
                <a:solidFill>
                  <a:schemeClr val="bg1"/>
                </a:solidFill>
                <a:cs typeface="Arial" charset="0"/>
              </a:rPr>
              <a:t>Emmanuel REUTER</a:t>
            </a:r>
          </a:p>
          <a:p>
            <a:pPr defTabSz="457200"/>
            <a:r>
              <a:rPr lang="fr-FR" sz="1000" dirty="0" smtClean="0">
                <a:solidFill>
                  <a:schemeClr val="bg1"/>
                </a:solidFill>
                <a:cs typeface="Arial" charset="0"/>
              </a:rPr>
              <a:t>Journée ARAMIS 11 Avril </a:t>
            </a:r>
            <a:r>
              <a:rPr lang="fr-FR" sz="1000" dirty="0">
                <a:solidFill>
                  <a:schemeClr val="bg1"/>
                </a:solidFill>
                <a:cs typeface="Arial" charset="0"/>
              </a:rPr>
              <a:t>2013</a:t>
            </a:r>
          </a:p>
          <a:p>
            <a:pPr defTabSz="457200"/>
            <a:endParaRPr lang="fr-FR" sz="10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III. Architecture de la solution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Quid du Nomadisme</a:t>
            </a:r>
          </a:p>
          <a:p>
            <a:pPr lvl="1" eaLnBrk="1" hangingPunct="1"/>
            <a:r>
              <a:rPr lang="fr-FR" dirty="0" smtClean="0"/>
              <a:t>Relativement aisé d’installer le certificat « maison » sur son matériel personnel</a:t>
            </a:r>
          </a:p>
          <a:p>
            <a:pPr lvl="1" eaLnBrk="1" hangingPunct="1"/>
            <a:r>
              <a:rPr lang="fr-FR" dirty="0" smtClean="0"/>
              <a:t>Comment savoir quelle machine se connecte au Wifi</a:t>
            </a:r>
          </a:p>
          <a:p>
            <a:pPr lvl="2" eaLnBrk="1" hangingPunct="1"/>
            <a:r>
              <a:rPr lang="fr-FR" dirty="0" smtClean="0"/>
              <a:t>Matériel IFSTTAR</a:t>
            </a:r>
          </a:p>
          <a:p>
            <a:pPr lvl="2" eaLnBrk="1" hangingPunct="1"/>
            <a:r>
              <a:rPr lang="fr-FR" dirty="0" smtClean="0"/>
              <a:t>Matériel personnel</a:t>
            </a:r>
          </a:p>
        </p:txBody>
      </p:sp>
    </p:spTree>
    <p:extLst>
      <p:ext uri="{BB962C8B-B14F-4D97-AF65-F5344CB8AC3E}">
        <p14:creationId xmlns:p14="http://schemas.microsoft.com/office/powerpoint/2010/main" val="24323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III. Architecture de la solution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On dérive la solution du NAC filaire</a:t>
            </a:r>
          </a:p>
          <a:p>
            <a:pPr lvl="1" eaLnBrk="1" hangingPunct="1"/>
            <a:r>
              <a:rPr lang="fr-FR" dirty="0" smtClean="0"/>
              <a:t>Contrôle via le Radius du Certificat</a:t>
            </a:r>
          </a:p>
          <a:p>
            <a:pPr lvl="1" eaLnBrk="1" hangingPunct="1"/>
            <a:r>
              <a:rPr lang="fr-FR" dirty="0" smtClean="0"/>
              <a:t>Contrôle via le Radius de l’adresse Wifi de la machine qui se connecte</a:t>
            </a:r>
          </a:p>
          <a:p>
            <a:pPr lvl="2" eaLnBrk="1" hangingPunct="1"/>
            <a:r>
              <a:rPr lang="fr-FR" dirty="0" smtClean="0"/>
              <a:t>Deux cas :</a:t>
            </a:r>
          </a:p>
          <a:p>
            <a:pPr lvl="3" eaLnBrk="1" hangingPunct="1"/>
            <a:r>
              <a:rPr lang="fr-FR" dirty="0" smtClean="0"/>
              <a:t>Portable maison =&gt; deux adresses Ethernet</a:t>
            </a:r>
          </a:p>
          <a:p>
            <a:pPr lvl="3" eaLnBrk="1" hangingPunct="1"/>
            <a:r>
              <a:rPr lang="fr-FR" dirty="0" smtClean="0"/>
              <a:t>Tablettes, Smartphones =&gt; une seule adresse Ethernet</a:t>
            </a:r>
          </a:p>
          <a:p>
            <a:pPr marL="1371600" lvl="3" indent="0" eaLnBrk="1" hangingPunct="1">
              <a:buNone/>
            </a:pPr>
            <a:r>
              <a:rPr lang="fr-FR" dirty="0" smtClean="0"/>
              <a:t>Utilisation du champ « </a:t>
            </a:r>
            <a:r>
              <a:rPr lang="fr-FR" dirty="0" err="1" smtClean="0"/>
              <a:t>macAddress</a:t>
            </a:r>
            <a:r>
              <a:rPr lang="fr-FR" dirty="0" smtClean="0"/>
              <a:t> » ieee802Device</a:t>
            </a:r>
          </a:p>
        </p:txBody>
      </p:sp>
    </p:spTree>
    <p:extLst>
      <p:ext uri="{BB962C8B-B14F-4D97-AF65-F5344CB8AC3E}">
        <p14:creationId xmlns:p14="http://schemas.microsoft.com/office/powerpoint/2010/main" val="408195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III. Politique actuelle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Matériel IFSTTAR</a:t>
            </a:r>
          </a:p>
          <a:p>
            <a:pPr lvl="1" eaLnBrk="1" hangingPunct="1"/>
            <a:r>
              <a:rPr lang="fr-FR" dirty="0" smtClean="0"/>
              <a:t>Accès complet au réseau</a:t>
            </a:r>
          </a:p>
          <a:p>
            <a:pPr eaLnBrk="1" hangingPunct="1"/>
            <a:r>
              <a:rPr lang="fr-FR" dirty="0" smtClean="0"/>
              <a:t>Matériel Tablette/Smartphone</a:t>
            </a:r>
          </a:p>
          <a:p>
            <a:pPr lvl="1" eaLnBrk="1" hangingPunct="1"/>
            <a:r>
              <a:rPr lang="fr-FR" dirty="0" smtClean="0"/>
              <a:t>Accès au réseau limité</a:t>
            </a:r>
          </a:p>
          <a:p>
            <a:pPr lvl="2" eaLnBrk="1" hangingPunct="1"/>
            <a:r>
              <a:rPr lang="fr-FR" dirty="0" smtClean="0"/>
              <a:t>Même si c’est du matériel IFSTTAR</a:t>
            </a:r>
          </a:p>
          <a:p>
            <a:pPr eaLnBrk="1" hangingPunct="1"/>
            <a:r>
              <a:rPr lang="fr-FR" dirty="0" smtClean="0"/>
              <a:t>Matériel personnel</a:t>
            </a:r>
          </a:p>
          <a:p>
            <a:pPr lvl="1" eaLnBrk="1" hangingPunct="1"/>
            <a:r>
              <a:rPr lang="fr-FR" dirty="0" smtClean="0"/>
              <a:t>Renvoyé dans une zone de quarantaine (id filaire)</a:t>
            </a:r>
          </a:p>
          <a:p>
            <a:pPr lvl="2"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5541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Questions ?</a:t>
            </a:r>
          </a:p>
        </p:txBody>
      </p:sp>
      <p:sp>
        <p:nvSpPr>
          <p:cNvPr id="12291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z="1800" dirty="0" smtClean="0"/>
              <a:t>D’autres informations à</a:t>
            </a:r>
          </a:p>
          <a:p>
            <a:pPr eaLnBrk="1" hangingPunct="1"/>
            <a:r>
              <a:rPr lang="fr-FR" sz="1800" dirty="0"/>
              <a:t>http://www.association-aristote.fr/doku.php/public:seminaires:seminaire-2013-02-07</a:t>
            </a:r>
            <a:endParaRPr lang="fr-FR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I. Glossaire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b="1" dirty="0" smtClean="0"/>
              <a:t>NAC : </a:t>
            </a:r>
            <a:r>
              <a:rPr lang="fr-FR" i="1" dirty="0" smtClean="0"/>
              <a:t>Network Access Control</a:t>
            </a:r>
          </a:p>
          <a:p>
            <a:pPr eaLnBrk="1" hangingPunct="1"/>
            <a:r>
              <a:rPr lang="fr-FR" b="1" i="1" dirty="0" smtClean="0"/>
              <a:t>NAS</a:t>
            </a:r>
            <a:r>
              <a:rPr lang="fr-FR" i="1" dirty="0" smtClean="0"/>
              <a:t> : Network Access Server</a:t>
            </a:r>
          </a:p>
          <a:p>
            <a:pPr eaLnBrk="1" hangingPunct="1"/>
            <a:r>
              <a:rPr lang="fr-FR" b="1" i="1" dirty="0" smtClean="0"/>
              <a:t>GVRP</a:t>
            </a:r>
            <a:r>
              <a:rPr lang="fr-FR" i="1" dirty="0" smtClean="0"/>
              <a:t> : </a:t>
            </a:r>
            <a:r>
              <a:rPr lang="fr-FR" i="1" dirty="0" err="1" smtClean="0"/>
              <a:t>Generic</a:t>
            </a:r>
            <a:r>
              <a:rPr lang="fr-FR" i="1" dirty="0" smtClean="0"/>
              <a:t> Vlan Registration Protocol</a:t>
            </a:r>
          </a:p>
          <a:p>
            <a:pPr eaLnBrk="1" hangingPunct="1"/>
            <a:r>
              <a:rPr lang="fr-FR" b="1" dirty="0" smtClean="0"/>
              <a:t>Radius</a:t>
            </a:r>
            <a:r>
              <a:rPr lang="fr-FR" dirty="0" smtClean="0"/>
              <a:t> : </a:t>
            </a:r>
            <a:r>
              <a:rPr lang="en-US" dirty="0" smtClean="0"/>
              <a:t>Remote Authentication Dial-In User Service</a:t>
            </a:r>
          </a:p>
          <a:p>
            <a:pPr eaLnBrk="1" hangingPunct="1"/>
            <a:r>
              <a:rPr lang="fr-FR" b="1" dirty="0" err="1" smtClean="0"/>
              <a:t>Attribute</a:t>
            </a:r>
            <a:r>
              <a:rPr lang="fr-FR" b="1" dirty="0" smtClean="0"/>
              <a:t> value pairs : </a:t>
            </a:r>
            <a:r>
              <a:rPr lang="fr-FR" dirty="0" smtClean="0"/>
              <a:t>Attributs renvoyés par le radius</a:t>
            </a:r>
            <a:endParaRPr lang="en-US" dirty="0" smtClean="0"/>
          </a:p>
          <a:p>
            <a:pPr eaLnBrk="1" hangingPunct="1"/>
            <a:r>
              <a:rPr lang="fr-FR" b="1" dirty="0" smtClean="0"/>
              <a:t>LDAP</a:t>
            </a:r>
            <a:r>
              <a:rPr lang="fr-FR" dirty="0" smtClean="0"/>
              <a:t> : </a:t>
            </a:r>
            <a:r>
              <a:rPr lang="fr-FR" dirty="0" err="1" smtClean="0"/>
              <a:t>Lightweight</a:t>
            </a:r>
            <a:r>
              <a:rPr lang="fr-FR" dirty="0" smtClean="0"/>
              <a:t> Directory Access Protocol</a:t>
            </a:r>
          </a:p>
          <a:p>
            <a:pPr eaLnBrk="1" hangingPunct="1"/>
            <a:r>
              <a:rPr lang="fr-FR" dirty="0" smtClean="0"/>
              <a:t>BYOD : </a:t>
            </a:r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I. IFSTTAR : Etat des lieux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r>
              <a:rPr lang="fr-FR" sz="2000" dirty="0" smtClean="0"/>
              <a:t>Architecture réseau complexe distribuée sur le territoire Français</a:t>
            </a:r>
          </a:p>
          <a:p>
            <a:pPr eaLnBrk="1" hangingPunct="1"/>
            <a:r>
              <a:rPr lang="fr-FR" sz="2000" dirty="0" smtClean="0"/>
              <a:t>8 sites IFSTTAR</a:t>
            </a:r>
          </a:p>
          <a:p>
            <a:pPr eaLnBrk="1" hangingPunct="1"/>
            <a:r>
              <a:rPr lang="fr-FR" sz="2000" dirty="0" smtClean="0"/>
              <a:t>Plus de 200 switches</a:t>
            </a:r>
          </a:p>
          <a:p>
            <a:pPr eaLnBrk="1" hangingPunct="1"/>
            <a:r>
              <a:rPr lang="fr-FR" sz="2000" dirty="0" smtClean="0"/>
              <a:t>Plus de 1700 machines</a:t>
            </a:r>
          </a:p>
          <a:p>
            <a:pPr eaLnBrk="1" hangingPunct="1"/>
            <a:r>
              <a:rPr lang="fr-FR" sz="2000" dirty="0" smtClean="0"/>
              <a:t>Environ 80 portables</a:t>
            </a:r>
          </a:p>
          <a:p>
            <a:pPr eaLnBrk="1" hangingPunct="1"/>
            <a:r>
              <a:rPr lang="fr-FR" sz="2000" dirty="0" smtClean="0"/>
              <a:t>Environ 35 tablettes</a:t>
            </a:r>
          </a:p>
          <a:p>
            <a:pPr eaLnBrk="1" hangingPunct="1"/>
            <a:r>
              <a:rPr lang="fr-FR" sz="2000" dirty="0" smtClean="0"/>
              <a:t>+… BYOD</a:t>
            </a:r>
          </a:p>
        </p:txBody>
      </p:sp>
      <p:graphicFrame>
        <p:nvGraphicFramePr>
          <p:cNvPr id="410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1773238"/>
          <a:ext cx="40386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Image bitmap" r:id="rId3" imgW="4839375" imgH="3971429" progId="Paint.Picture">
                  <p:embed/>
                </p:oleObj>
              </mc:Choice>
              <mc:Fallback>
                <p:oleObj name="Image bitmap" r:id="rId3" imgW="4839375" imgH="397142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73238"/>
                        <a:ext cx="4038600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z="3100" smtClean="0"/>
              <a:t>I. Problématique du contrôle d’accès au réseau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fr-FR" b="1" smtClean="0"/>
              <a:t>Enjeu : Faire en sorte que chacun des réseaux informatiques restent protégés et que les utilisateurs aient accès aux ressources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fr-FR" b="1" smtClean="0"/>
              <a:t>Personnels de l’IFSTTAR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fr-FR" b="1" smtClean="0"/>
              <a:t>Thésards, personnes de passage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fr-FR" b="1" smtClean="0"/>
              <a:t>Prestataires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fr-FR" b="1" smtClean="0"/>
              <a:t>Machines pilotées depuis l’extérieur</a:t>
            </a:r>
          </a:p>
          <a:p>
            <a:pPr marL="457200" lvl="1" indent="0" eaLnBrk="1" hangingPunct="1">
              <a:lnSpc>
                <a:spcPct val="90000"/>
              </a:lnSpc>
            </a:pPr>
            <a:r>
              <a:rPr lang="fr-FR" b="1" smtClean="0"/>
              <a:t>Les filiales</a:t>
            </a:r>
            <a:endParaRPr lang="fr-F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z="3100" smtClean="0"/>
              <a:t>I. Problématique du contrôle d’accès au réseau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fr-FR" b="1" dirty="0" smtClean="0"/>
              <a:t>Chaque personnel de l’IFSTTAR doit pouvoir se déplacer sur tous les sites</a:t>
            </a:r>
          </a:p>
          <a:p>
            <a:pPr marL="457200" lvl="1" indent="0" eaLnBrk="1" hangingPunct="1"/>
            <a:r>
              <a:rPr lang="fr-FR" dirty="0" smtClean="0"/>
              <a:t>Portables via le Wifi</a:t>
            </a:r>
          </a:p>
          <a:p>
            <a:pPr marL="457200" lvl="1" indent="0" eaLnBrk="1" hangingPunct="1"/>
            <a:r>
              <a:rPr lang="fr-FR" dirty="0" smtClean="0"/>
              <a:t>Portables connectés sur le réseau filaire</a:t>
            </a:r>
          </a:p>
          <a:p>
            <a:pPr marL="457200" lvl="1" indent="0" eaLnBrk="1" hangingPunct="1"/>
            <a:r>
              <a:rPr lang="fr-FR" dirty="0" smtClean="0"/>
              <a:t>Tablettes, Smartphones, etc..</a:t>
            </a:r>
          </a:p>
          <a:p>
            <a:pPr marL="0" indent="0" eaLnBrk="1" hangingPunct="1"/>
            <a:r>
              <a:rPr lang="fr-FR" b="1" dirty="0" smtClean="0"/>
              <a:t>Eviter la multiplication des adresses MAC des machines dans les différents DHCP</a:t>
            </a:r>
            <a:endParaRPr lang="fr-FR" dirty="0" smtClean="0"/>
          </a:p>
          <a:p>
            <a:pPr marL="0" indent="0" eaLnBrk="1" hangingPunct="1"/>
            <a:r>
              <a:rPr lang="fr-FR" b="1" dirty="0" smtClean="0"/>
              <a:t>Dans tous les cas, il faut diminuer l’intervention humaine pour ce type </a:t>
            </a:r>
            <a:r>
              <a:rPr lang="fr-FR" b="1" dirty="0" smtClean="0"/>
              <a:t>d’urgence</a:t>
            </a:r>
          </a:p>
          <a:p>
            <a:pPr marL="0" indent="0" eaLnBrk="1" hangingPunct="1"/>
            <a:r>
              <a:rPr lang="fr-FR" b="1" dirty="0" smtClean="0"/>
              <a:t>Contrôler qui/quoi se connecte</a:t>
            </a:r>
            <a:endParaRPr lang="fr-FR" b="1" dirty="0" smtClean="0"/>
          </a:p>
          <a:p>
            <a:pPr marL="0" indent="0" eaLnBrk="1" hangingPunct="1"/>
            <a:endParaRPr lang="fr-FR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z="3100" smtClean="0"/>
              <a:t>II. Solution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fr-FR" sz="1600" dirty="0" smtClean="0"/>
              <a:t>Basée sur un LDAP central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fr-FR" sz="1600" dirty="0" smtClean="0"/>
              <a:t>Structure </a:t>
            </a:r>
            <a:r>
              <a:rPr lang="fr-FR" sz="1600" dirty="0" smtClean="0"/>
              <a:t>du LDAP</a:t>
            </a:r>
          </a:p>
          <a:p>
            <a:pPr marL="914400" lvl="2" indent="0" eaLnBrk="1" hangingPunct="1">
              <a:lnSpc>
                <a:spcPct val="80000"/>
              </a:lnSpc>
            </a:pPr>
            <a:r>
              <a:rPr lang="fr-FR" sz="1600" dirty="0" err="1"/>
              <a:t>Objectclass</a:t>
            </a:r>
            <a:r>
              <a:rPr lang="fr-FR" sz="1600" dirty="0"/>
              <a:t> </a:t>
            </a:r>
            <a:r>
              <a:rPr lang="fr-FR" sz="1600" dirty="0" err="1"/>
              <a:t>dhcpHost</a:t>
            </a:r>
            <a:endParaRPr lang="fr-FR" sz="1600" dirty="0"/>
          </a:p>
          <a:p>
            <a:pPr marL="914400" lvl="2" indent="0" eaLnBrk="1" hangingPunct="1">
              <a:lnSpc>
                <a:spcPct val="80000"/>
              </a:lnSpc>
            </a:pPr>
            <a:r>
              <a:rPr lang="fr-FR" sz="1600" dirty="0"/>
              <a:t>Attribut </a:t>
            </a:r>
            <a:r>
              <a:rPr lang="fr-FR" sz="1600" dirty="0" err="1"/>
              <a:t>dhcpHWAddress</a:t>
            </a:r>
            <a:endParaRPr lang="fr-FR" sz="1600" dirty="0"/>
          </a:p>
          <a:p>
            <a:pPr marL="914400" lvl="2" indent="0" eaLnBrk="1" hangingPunct="1">
              <a:lnSpc>
                <a:spcPct val="80000"/>
              </a:lnSpc>
            </a:pPr>
            <a:r>
              <a:rPr lang="fr-FR" sz="1600" dirty="0"/>
              <a:t>Attribut </a:t>
            </a:r>
            <a:r>
              <a:rPr lang="fr-FR" sz="1600" dirty="0" err="1"/>
              <a:t>dhcpVlan</a:t>
            </a:r>
            <a:endParaRPr lang="fr-FR" sz="1600" dirty="0"/>
          </a:p>
          <a:p>
            <a:pPr marL="914400" lvl="2" indent="0" eaLnBrk="1" hangingPunct="1">
              <a:lnSpc>
                <a:spcPct val="80000"/>
              </a:lnSpc>
            </a:pPr>
            <a:r>
              <a:rPr lang="fr-FR" sz="1600" dirty="0"/>
              <a:t>Attribut ieee802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fr-FR" sz="1600" dirty="0"/>
          </a:p>
          <a:p>
            <a:pPr marL="57150" indent="0" eaLnBrk="1" hangingPunct="1">
              <a:lnSpc>
                <a:spcPct val="80000"/>
              </a:lnSpc>
              <a:buNone/>
            </a:pPr>
            <a:r>
              <a:rPr lang="fr-FR" sz="1600" dirty="0" smtClean="0"/>
              <a:t>Tout fonctionne ensuite sur le LDAP</a:t>
            </a:r>
            <a:endParaRPr lang="fr-FR" sz="1600" dirty="0" smtClean="0"/>
          </a:p>
          <a:p>
            <a:pPr marL="457200" lvl="1" indent="0" eaLnBrk="1" hangingPunct="1">
              <a:lnSpc>
                <a:spcPct val="80000"/>
              </a:lnSpc>
            </a:pPr>
            <a:r>
              <a:rPr lang="fr-FR" sz="1600" dirty="0"/>
              <a:t>Un serveur DHCP par site qui récupère ses données dans le LDAP IFSTTAR </a:t>
            </a:r>
          </a:p>
          <a:p>
            <a:pPr marL="514350" lvl="1" indent="0" eaLnBrk="1" hangingPunct="1">
              <a:lnSpc>
                <a:spcPct val="80000"/>
              </a:lnSpc>
            </a:pPr>
            <a:r>
              <a:rPr lang="fr-FR" sz="1600" dirty="0"/>
              <a:t>Une base de données </a:t>
            </a:r>
            <a:r>
              <a:rPr lang="fr-FR" sz="1600" dirty="0" err="1"/>
              <a:t>Mysql</a:t>
            </a:r>
            <a:r>
              <a:rPr lang="fr-FR" sz="1600" dirty="0"/>
              <a:t> pour conserver les logs des connexions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fr-FR" sz="1600" dirty="0"/>
              <a:t> Tout le réseau est configuré de la même manière : fixe ou migrant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fr-FR" sz="1600" dirty="0"/>
              <a:t> Une seule déclaration des adresses MAC dans le LDAP, quelque soit le site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fr-FR" sz="1600" dirty="0"/>
              <a:t> N’importe quelle machine de l’IFSTTAR peut se connecter n’importe où</a:t>
            </a:r>
          </a:p>
          <a:p>
            <a:pPr marL="457200" lvl="1" indent="0" eaLnBrk="1" hangingPunct="1">
              <a:lnSpc>
                <a:spcPct val="80000"/>
              </a:lnSpc>
            </a:pPr>
            <a:endParaRPr lang="fr-FR" sz="1600" dirty="0"/>
          </a:p>
          <a:p>
            <a:pPr marL="457200" lvl="1" indent="0" eaLnBrk="1" hangingPunct="1">
              <a:lnSpc>
                <a:spcPct val="80000"/>
              </a:lnSpc>
              <a:buFont typeface="Arial" charset="0"/>
              <a:buNone/>
            </a:pPr>
            <a:endParaRPr lang="fr-FR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z="3100" smtClean="0"/>
              <a:t>II. Solution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dhcpStatements</a:t>
            </a:r>
            <a:r>
              <a:rPr lang="fr-FR" sz="1600" dirty="0" smtClean="0"/>
              <a:t>: </a:t>
            </a:r>
            <a:r>
              <a:rPr lang="fr-FR" sz="1600" dirty="0" err="1" smtClean="0"/>
              <a:t>fixed-address</a:t>
            </a:r>
            <a:r>
              <a:rPr lang="fr-FR" sz="1600" dirty="0" smtClean="0"/>
              <a:t> </a:t>
            </a:r>
            <a:r>
              <a:rPr lang="fr-FR" sz="1600" dirty="0" smtClean="0"/>
              <a:t>192.168.182..193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dhcpVlan</a:t>
            </a:r>
            <a:r>
              <a:rPr lang="fr-FR" sz="1600" dirty="0" smtClean="0"/>
              <a:t>: </a:t>
            </a:r>
            <a:r>
              <a:rPr lang="fr-FR" sz="1600" dirty="0" smtClean="0"/>
              <a:t>182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objectClass</a:t>
            </a:r>
            <a:r>
              <a:rPr lang="fr-FR" sz="1600" dirty="0" smtClean="0"/>
              <a:t>: </a:t>
            </a:r>
            <a:r>
              <a:rPr lang="fr-FR" sz="1600" dirty="0" err="1" smtClean="0"/>
              <a:t>dhcpHost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objectClass</a:t>
            </a:r>
            <a:r>
              <a:rPr lang="fr-FR" sz="1600" dirty="0" smtClean="0"/>
              <a:t>: </a:t>
            </a:r>
            <a:r>
              <a:rPr lang="fr-FR" sz="1600" dirty="0" err="1" smtClean="0"/>
              <a:t>dhcpOptions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objectClass</a:t>
            </a:r>
            <a:r>
              <a:rPr lang="fr-FR" sz="1600" dirty="0" smtClean="0"/>
              <a:t>: ieee802Device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objectClass</a:t>
            </a:r>
            <a:r>
              <a:rPr lang="fr-FR" sz="1600" dirty="0" smtClean="0"/>
              <a:t>: </a:t>
            </a:r>
            <a:r>
              <a:rPr lang="fr-FR" sz="1600" dirty="0" err="1" smtClean="0"/>
              <a:t>radiusprofile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dhcpOption</a:t>
            </a:r>
            <a:r>
              <a:rPr lang="fr-FR" sz="1600" dirty="0" smtClean="0"/>
              <a:t>: </a:t>
            </a:r>
            <a:r>
              <a:rPr lang="fr-FR" sz="1600" dirty="0" err="1" smtClean="0"/>
              <a:t>broadcast-address</a:t>
            </a:r>
            <a:r>
              <a:rPr lang="fr-FR" sz="1600" dirty="0" smtClean="0"/>
              <a:t> 137.121.162.255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dhcpOption</a:t>
            </a:r>
            <a:r>
              <a:rPr lang="fr-FR" sz="1600" dirty="0" smtClean="0"/>
              <a:t>: </a:t>
            </a:r>
            <a:r>
              <a:rPr lang="fr-FR" sz="1600" dirty="0" err="1" smtClean="0"/>
              <a:t>routers</a:t>
            </a:r>
            <a:r>
              <a:rPr lang="fr-FR" sz="1600" dirty="0" smtClean="0"/>
              <a:t> </a:t>
            </a:r>
            <a:r>
              <a:rPr lang="fr-FR" sz="1600" dirty="0" smtClean="0"/>
              <a:t>192.168.182.201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dhcpOption</a:t>
            </a:r>
            <a:r>
              <a:rPr lang="fr-FR" sz="1600" dirty="0" smtClean="0"/>
              <a:t>: </a:t>
            </a:r>
            <a:r>
              <a:rPr lang="fr-FR" sz="1600" dirty="0" err="1" smtClean="0"/>
              <a:t>subnet-mask</a:t>
            </a:r>
            <a:r>
              <a:rPr lang="fr-FR" sz="1600" dirty="0" smtClean="0"/>
              <a:t> 255.255.255.0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dhcpHWAddress</a:t>
            </a:r>
            <a:r>
              <a:rPr lang="fr-FR" sz="1600" dirty="0" smtClean="0"/>
              <a:t>: </a:t>
            </a:r>
            <a:r>
              <a:rPr lang="fr-FR" sz="1600" dirty="0" err="1" smtClean="0"/>
              <a:t>ethernet</a:t>
            </a:r>
            <a:r>
              <a:rPr lang="fr-FR" sz="1600" dirty="0" smtClean="0"/>
              <a:t> 00:0b:86:ca:d3:88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macAddress</a:t>
            </a:r>
            <a:r>
              <a:rPr lang="fr-FR" sz="1600" dirty="0" smtClean="0"/>
              <a:t>: 00:0b:86:ca:d3:88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uid</a:t>
            </a:r>
            <a:r>
              <a:rPr lang="fr-FR" sz="1600" dirty="0" smtClean="0"/>
              <a:t>: 000b86cad388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radiusTunnelAssignmentId</a:t>
            </a:r>
            <a:r>
              <a:rPr lang="fr-FR" sz="1600" dirty="0" smtClean="0"/>
              <a:t>: </a:t>
            </a:r>
            <a:r>
              <a:rPr lang="fr-FR" sz="1600" dirty="0" smtClean="0"/>
              <a:t>182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radiusTunnelPrivateGroupId</a:t>
            </a:r>
            <a:r>
              <a:rPr lang="fr-FR" sz="1600" dirty="0" smtClean="0"/>
              <a:t>: </a:t>
            </a:r>
            <a:r>
              <a:rPr lang="fr-FR" sz="1600" dirty="0" smtClean="0"/>
              <a:t>182</a:t>
            </a:r>
            <a:endParaRPr lang="fr-FR" sz="1600" dirty="0" smtClean="0"/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radiusTunnelType</a:t>
            </a:r>
            <a:r>
              <a:rPr lang="fr-FR" sz="1600" dirty="0" smtClean="0"/>
              <a:t>: VLAN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sz="1600" dirty="0" err="1" smtClean="0"/>
              <a:t>radiusTunnelMediumType</a:t>
            </a:r>
            <a:r>
              <a:rPr lang="fr-FR" sz="1600" dirty="0" smtClean="0"/>
              <a:t>: IEEE-802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III. Architecture de la solution</a:t>
            </a:r>
          </a:p>
        </p:txBody>
      </p:sp>
      <p:pic>
        <p:nvPicPr>
          <p:cNvPr id="10243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918075"/>
            <a:ext cx="9779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783263"/>
            <a:ext cx="914400" cy="74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6" descr="IP Ph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854700"/>
            <a:ext cx="8636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Cloud"/>
          <p:cNvSpPr>
            <a:spLocks noChangeAspect="1" noEditPoints="1" noChangeArrowheads="1"/>
          </p:cNvSpPr>
          <p:nvPr/>
        </p:nvSpPr>
        <p:spPr bwMode="auto">
          <a:xfrm>
            <a:off x="2195513" y="3406775"/>
            <a:ext cx="2743200" cy="1838325"/>
          </a:xfrm>
          <a:custGeom>
            <a:avLst/>
            <a:gdLst>
              <a:gd name="T0" fmla="*/ 8509 w 21600"/>
              <a:gd name="T1" fmla="*/ 919163 h 21600"/>
              <a:gd name="T2" fmla="*/ 1371600 w 21600"/>
              <a:gd name="T3" fmla="*/ 1836368 h 21600"/>
              <a:gd name="T4" fmla="*/ 2740914 w 21600"/>
              <a:gd name="T5" fmla="*/ 919163 h 21600"/>
              <a:gd name="T6" fmla="*/ 1371600 w 21600"/>
              <a:gd name="T7" fmla="*/ 105108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r-FR"/>
          </a:p>
        </p:txBody>
      </p:sp>
      <p:cxnSp>
        <p:nvCxnSpPr>
          <p:cNvPr id="10247" name="AutoShape 8"/>
          <p:cNvCxnSpPr>
            <a:cxnSpLocks noChangeShapeType="1"/>
            <a:stCxn id="10276" idx="1"/>
          </p:cNvCxnSpPr>
          <p:nvPr/>
        </p:nvCxnSpPr>
        <p:spPr bwMode="auto">
          <a:xfrm flipH="1">
            <a:off x="4932363" y="3198813"/>
            <a:ext cx="576262" cy="1119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8" name="Line 9"/>
          <p:cNvSpPr>
            <a:spLocks noChangeShapeType="1"/>
          </p:cNvSpPr>
          <p:nvPr/>
        </p:nvSpPr>
        <p:spPr bwMode="auto">
          <a:xfrm flipH="1" flipV="1">
            <a:off x="4356100" y="4846638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V="1">
            <a:off x="3492500" y="52070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V="1">
            <a:off x="1620838" y="4775200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251" name="Picture 1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535238"/>
            <a:ext cx="8794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252" name="AutoShape 13"/>
          <p:cNvCxnSpPr>
            <a:cxnSpLocks noChangeShapeType="1"/>
            <a:stCxn id="10251" idx="2"/>
            <a:endCxn id="10246" idx="3"/>
          </p:cNvCxnSpPr>
          <p:nvPr/>
        </p:nvCxnSpPr>
        <p:spPr bwMode="auto">
          <a:xfrm flipH="1">
            <a:off x="3567113" y="3046413"/>
            <a:ext cx="4762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253" name="Group 14"/>
          <p:cNvGrpSpPr>
            <a:grpSpLocks/>
          </p:cNvGrpSpPr>
          <p:nvPr/>
        </p:nvGrpSpPr>
        <p:grpSpPr bwMode="auto">
          <a:xfrm>
            <a:off x="5508625" y="2686050"/>
            <a:ext cx="879475" cy="1468438"/>
            <a:chOff x="4422" y="1207"/>
            <a:chExt cx="554" cy="925"/>
          </a:xfrm>
        </p:grpSpPr>
        <p:pic>
          <p:nvPicPr>
            <p:cNvPr id="10276" name="Picture 15" descr="MainframeApr9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1207"/>
              <a:ext cx="513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7" name="Text Box 16"/>
            <p:cNvSpPr txBox="1">
              <a:spLocks noChangeArrowheads="1"/>
            </p:cNvSpPr>
            <p:nvPr/>
          </p:nvSpPr>
          <p:spPr bwMode="auto">
            <a:xfrm>
              <a:off x="4422" y="1844"/>
              <a:ext cx="5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9pPr>
            </a:lstStyle>
            <a:p>
              <a:pPr eaLnBrk="1" hangingPunct="1"/>
              <a:r>
                <a:rPr lang="fr-FR" sz="1200">
                  <a:latin typeface="Times New Roman" pitchFamily="18" charset="0"/>
                  <a:cs typeface="Arial" charset="0"/>
                </a:rPr>
                <a:t>FreeRadius</a:t>
              </a:r>
            </a:p>
            <a:p>
              <a:pPr eaLnBrk="1" hangingPunct="1"/>
              <a:r>
                <a:rPr lang="fr-FR" sz="1200">
                  <a:latin typeface="Times New Roman" pitchFamily="18" charset="0"/>
                  <a:cs typeface="Arial" charset="0"/>
                </a:rPr>
                <a:t>Mysql</a:t>
              </a:r>
            </a:p>
          </p:txBody>
        </p:sp>
      </p:grpSp>
      <p:sp>
        <p:nvSpPr>
          <p:cNvPr id="10254" name="Line 17"/>
          <p:cNvSpPr>
            <a:spLocks noChangeShapeType="1"/>
          </p:cNvSpPr>
          <p:nvPr/>
        </p:nvSpPr>
        <p:spPr bwMode="auto">
          <a:xfrm flipH="1" flipV="1">
            <a:off x="4787900" y="4343400"/>
            <a:ext cx="10080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 flipV="1">
            <a:off x="2700338" y="3767138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56" name="Line 19"/>
          <p:cNvSpPr>
            <a:spLocks noChangeShapeType="1"/>
          </p:cNvSpPr>
          <p:nvPr/>
        </p:nvSpPr>
        <p:spPr bwMode="auto">
          <a:xfrm flipV="1">
            <a:off x="3492500" y="37671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 flipV="1">
            <a:off x="3563938" y="3767138"/>
            <a:ext cx="6477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 flipH="1" flipV="1">
            <a:off x="3708400" y="3767138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259" name="Picture 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559300"/>
            <a:ext cx="7191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0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551238"/>
            <a:ext cx="7191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1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918075"/>
            <a:ext cx="71913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2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630738"/>
            <a:ext cx="7191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3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25913"/>
            <a:ext cx="7191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3492500" y="535146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000">
                <a:latin typeface="Times New Roman" pitchFamily="18" charset="0"/>
                <a:cs typeface="Arial" charset="0"/>
              </a:rPr>
              <a:t>NAS</a:t>
            </a:r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2124075" y="4918075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000">
                <a:latin typeface="Times New Roman" pitchFamily="18" charset="0"/>
                <a:cs typeface="Arial" charset="0"/>
              </a:rPr>
              <a:t>NAS</a:t>
            </a:r>
          </a:p>
        </p:txBody>
      </p:sp>
      <p:sp>
        <p:nvSpPr>
          <p:cNvPr id="10266" name="Text Box 29"/>
          <p:cNvSpPr txBox="1">
            <a:spLocks noChangeArrowheads="1"/>
          </p:cNvSpPr>
          <p:nvPr/>
        </p:nvSpPr>
        <p:spPr bwMode="auto">
          <a:xfrm>
            <a:off x="4645025" y="4846638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000">
                <a:latin typeface="Times New Roman" pitchFamily="18" charset="0"/>
                <a:cs typeface="Arial" charset="0"/>
              </a:rPr>
              <a:t>NAS</a:t>
            </a:r>
          </a:p>
        </p:txBody>
      </p:sp>
      <p:sp>
        <p:nvSpPr>
          <p:cNvPr id="10267" name="Text Box 30"/>
          <p:cNvSpPr txBox="1">
            <a:spLocks noChangeArrowheads="1"/>
          </p:cNvSpPr>
          <p:nvPr/>
        </p:nvSpPr>
        <p:spPr bwMode="auto">
          <a:xfrm>
            <a:off x="5076825" y="4270375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000">
                <a:latin typeface="Times New Roman" pitchFamily="18" charset="0"/>
                <a:cs typeface="Arial" charset="0"/>
              </a:rPr>
              <a:t>NAS</a:t>
            </a:r>
          </a:p>
        </p:txBody>
      </p:sp>
      <p:sp>
        <p:nvSpPr>
          <p:cNvPr id="10268" name="Text Box 31"/>
          <p:cNvSpPr txBox="1">
            <a:spLocks noChangeArrowheads="1"/>
          </p:cNvSpPr>
          <p:nvPr/>
        </p:nvSpPr>
        <p:spPr bwMode="auto">
          <a:xfrm>
            <a:off x="3348038" y="3017838"/>
            <a:ext cx="593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/>
            <a:r>
              <a:rPr lang="fr-FR" sz="1000">
                <a:latin typeface="Times New Roman" pitchFamily="18" charset="0"/>
                <a:cs typeface="Arial" charset="0"/>
              </a:rPr>
              <a:t>Routeur</a:t>
            </a:r>
          </a:p>
        </p:txBody>
      </p:sp>
      <p:grpSp>
        <p:nvGrpSpPr>
          <p:cNvPr id="10269" name="Group 32"/>
          <p:cNvGrpSpPr>
            <a:grpSpLocks/>
          </p:cNvGrpSpPr>
          <p:nvPr/>
        </p:nvGrpSpPr>
        <p:grpSpPr bwMode="auto">
          <a:xfrm>
            <a:off x="5724525" y="4486275"/>
            <a:ext cx="814388" cy="1468438"/>
            <a:chOff x="4558" y="2387"/>
            <a:chExt cx="513" cy="925"/>
          </a:xfrm>
        </p:grpSpPr>
        <p:pic>
          <p:nvPicPr>
            <p:cNvPr id="10274" name="Picture 33" descr="MainframeApr9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8" y="2387"/>
              <a:ext cx="513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5" name="Text Box 34"/>
            <p:cNvSpPr txBox="1">
              <a:spLocks noChangeArrowheads="1"/>
            </p:cNvSpPr>
            <p:nvPr/>
          </p:nvSpPr>
          <p:spPr bwMode="auto">
            <a:xfrm>
              <a:off x="4604" y="3024"/>
              <a:ext cx="3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9pPr>
            </a:lstStyle>
            <a:p>
              <a:pPr eaLnBrk="1" hangingPunct="1"/>
              <a:r>
                <a:rPr lang="fr-FR" sz="1200">
                  <a:latin typeface="Times New Roman" pitchFamily="18" charset="0"/>
                  <a:cs typeface="Arial" charset="0"/>
                </a:rPr>
                <a:t>Dhcp</a:t>
              </a:r>
            </a:p>
            <a:p>
              <a:pPr eaLnBrk="1" hangingPunct="1"/>
              <a:r>
                <a:rPr lang="fr-FR" sz="1200">
                  <a:latin typeface="Times New Roman" pitchFamily="18" charset="0"/>
                  <a:cs typeface="Arial" charset="0"/>
                </a:rPr>
                <a:t>Ldap</a:t>
              </a:r>
            </a:p>
          </p:txBody>
        </p:sp>
      </p:grpSp>
      <p:grpSp>
        <p:nvGrpSpPr>
          <p:cNvPr id="10270" name="Group 35"/>
          <p:cNvGrpSpPr>
            <a:grpSpLocks/>
          </p:cNvGrpSpPr>
          <p:nvPr/>
        </p:nvGrpSpPr>
        <p:grpSpPr bwMode="auto">
          <a:xfrm>
            <a:off x="1044575" y="2543175"/>
            <a:ext cx="1012825" cy="1285875"/>
            <a:chOff x="4422" y="1207"/>
            <a:chExt cx="638" cy="810"/>
          </a:xfrm>
        </p:grpSpPr>
        <p:pic>
          <p:nvPicPr>
            <p:cNvPr id="10272" name="Picture 36" descr="MainframeApr9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2" y="1207"/>
              <a:ext cx="513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3" name="Text Box 37"/>
            <p:cNvSpPr txBox="1">
              <a:spLocks noChangeArrowheads="1"/>
            </p:cNvSpPr>
            <p:nvPr/>
          </p:nvSpPr>
          <p:spPr bwMode="auto">
            <a:xfrm>
              <a:off x="4422" y="1844"/>
              <a:ext cx="63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ヒラギノ角ゴ Pro W3" pitchFamily="-65" charset="-128"/>
                </a:defRPr>
              </a:lvl9pPr>
            </a:lstStyle>
            <a:p>
              <a:pPr eaLnBrk="1" hangingPunct="1"/>
              <a:r>
                <a:rPr lang="fr-FR" sz="1200">
                  <a:latin typeface="Times New Roman" pitchFamily="18" charset="0"/>
                  <a:cs typeface="Arial" charset="0"/>
                </a:rPr>
                <a:t>Portail Captif</a:t>
              </a:r>
            </a:p>
          </p:txBody>
        </p:sp>
      </p:grpSp>
      <p:cxnSp>
        <p:nvCxnSpPr>
          <p:cNvPr id="10271" name="AutoShape 38"/>
          <p:cNvCxnSpPr>
            <a:cxnSpLocks noChangeShapeType="1"/>
            <a:stCxn id="10272" idx="3"/>
            <a:endCxn id="10260" idx="1"/>
          </p:cNvCxnSpPr>
          <p:nvPr/>
        </p:nvCxnSpPr>
        <p:spPr bwMode="auto">
          <a:xfrm>
            <a:off x="1858963" y="3055938"/>
            <a:ext cx="1344612" cy="6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III. Architecture de la solution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 replicat LDAP par site</a:t>
            </a:r>
          </a:p>
          <a:p>
            <a:pPr eaLnBrk="1" hangingPunct="1"/>
            <a:r>
              <a:rPr lang="fr-FR" smtClean="0"/>
              <a:t>Un DHCP local qui interroge le LDAP local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 backup est assuré, par la configuration des :</a:t>
            </a:r>
          </a:p>
          <a:p>
            <a:pPr lvl="1" eaLnBrk="1" hangingPunct="1"/>
            <a:r>
              <a:rPr lang="fr-FR" smtClean="0"/>
              <a:t>Switches vers le radius de Marne pour l’accès au réseau</a:t>
            </a:r>
          </a:p>
          <a:p>
            <a:pPr lvl="1" eaLnBrk="1" hangingPunct="1"/>
            <a:r>
              <a:rPr lang="fr-FR" smtClean="0"/>
              <a:t>Cœurs de réseaux pour le secours DHCP vers Marne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 Offic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modele-powerpoint-Ifsttar-V1gris</Template>
  <TotalTime>7965</TotalTime>
  <Words>525</Words>
  <Application>Microsoft Office PowerPoint</Application>
  <PresentationFormat>Affichage à l'écran (4:3)</PresentationFormat>
  <Paragraphs>111</Paragraphs>
  <Slides>13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Image bitmap</vt:lpstr>
      <vt:lpstr>Présentation PowerPoint</vt:lpstr>
      <vt:lpstr>I. Glossaire</vt:lpstr>
      <vt:lpstr>I. IFSTTAR : Etat des lieux</vt:lpstr>
      <vt:lpstr>I. Problématique du contrôle d’accès au réseau</vt:lpstr>
      <vt:lpstr>I. Problématique du contrôle d’accès au réseau</vt:lpstr>
      <vt:lpstr>II. Solution</vt:lpstr>
      <vt:lpstr>II. Solution</vt:lpstr>
      <vt:lpstr>III. Architecture de la solution</vt:lpstr>
      <vt:lpstr>III. Architecture de la solution</vt:lpstr>
      <vt:lpstr>III. Architecture de la solution</vt:lpstr>
      <vt:lpstr>III. Architecture de la solution</vt:lpstr>
      <vt:lpstr>III. Politique actuelle</vt:lpstr>
      <vt:lpstr>Questions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reuter</cp:lastModifiedBy>
  <cp:revision>259</cp:revision>
  <dcterms:created xsi:type="dcterms:W3CDTF">1601-01-01T00:00:00Z</dcterms:created>
  <dcterms:modified xsi:type="dcterms:W3CDTF">2013-04-09T13:58:08Z</dcterms:modified>
</cp:coreProperties>
</file>